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59" r:id="rId2"/>
    <p:sldId id="414" r:id="rId3"/>
    <p:sldId id="462" r:id="rId4"/>
    <p:sldId id="435" r:id="rId5"/>
    <p:sldId id="415" r:id="rId6"/>
    <p:sldId id="417" r:id="rId7"/>
    <p:sldId id="436" r:id="rId8"/>
    <p:sldId id="463" r:id="rId9"/>
    <p:sldId id="464" r:id="rId10"/>
    <p:sldId id="434" r:id="rId11"/>
    <p:sldId id="465" r:id="rId12"/>
    <p:sldId id="461" r:id="rId13"/>
    <p:sldId id="460" r:id="rId14"/>
    <p:sldId id="458" r:id="rId1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AC"/>
    <a:srgbClr val="008CAE"/>
    <a:srgbClr val="DCE6F2"/>
    <a:srgbClr val="EBFBFF"/>
    <a:srgbClr val="2C87A4"/>
    <a:srgbClr val="008DAF"/>
    <a:srgbClr val="5E7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59" autoAdjust="0"/>
    <p:restoredTop sz="94434" autoAdjust="0"/>
  </p:normalViewPr>
  <p:slideViewPr>
    <p:cSldViewPr snapToGrid="0">
      <p:cViewPr>
        <p:scale>
          <a:sx n="66" d="100"/>
          <a:sy n="66" d="100"/>
        </p:scale>
        <p:origin x="-1062" y="-186"/>
      </p:cViewPr>
      <p:guideLst>
        <p:guide orient="horz" pos="3676"/>
        <p:guide pos="3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2973B-7635-4ED9-9162-423ACC6640A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451382B-3385-4231-9E65-5C4AC82365A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Pre-qualification of Leads</a:t>
          </a:r>
        </a:p>
      </dgm:t>
    </dgm:pt>
    <dgm:pt modelId="{8B8B7C9B-6018-4720-8144-C4FAA78AAF11}" type="parTrans" cxnId="{BB5A64F5-DE01-457F-963B-BEC0F3260F4A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B685F7B-AA5F-4CD2-B17F-5337762751D2}" type="sibTrans" cxnId="{BB5A64F5-DE01-457F-963B-BEC0F3260F4A}">
      <dgm:prSet custT="1"/>
      <dgm:spPr/>
      <dgm:t>
        <a:bodyPr/>
        <a:lstStyle/>
        <a:p>
          <a:endParaRPr lang="en-US" sz="900" dirty="0">
            <a:solidFill>
              <a:schemeClr val="tx1"/>
            </a:solidFill>
          </a:endParaRPr>
        </a:p>
      </dgm:t>
    </dgm:pt>
    <dgm:pt modelId="{06294E06-D979-4AE5-867E-6E4EF44B073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RFQ qualification</a:t>
          </a:r>
        </a:p>
      </dgm:t>
    </dgm:pt>
    <dgm:pt modelId="{24D9D487-5330-4092-8EF0-7FFC576D2EB4}" type="parTrans" cxnId="{EA3C8104-71CA-4EE9-AF02-BB2B53EB96F9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67EBBF0-3C75-4C86-8400-E00A777F97C8}" type="sibTrans" cxnId="{EA3C8104-71CA-4EE9-AF02-BB2B53EB96F9}">
      <dgm:prSet custT="1"/>
      <dgm:spPr/>
      <dgm:t>
        <a:bodyPr/>
        <a:lstStyle/>
        <a:p>
          <a:endParaRPr lang="en-US" sz="900" dirty="0">
            <a:solidFill>
              <a:schemeClr val="tx1"/>
            </a:solidFill>
          </a:endParaRPr>
        </a:p>
      </dgm:t>
    </dgm:pt>
    <dgm:pt modelId="{A3D82B68-6DFA-405C-B116-4F97CD88211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Financial assessment</a:t>
          </a:r>
        </a:p>
      </dgm:t>
    </dgm:pt>
    <dgm:pt modelId="{C4D5CEE3-D16B-4B65-A8DA-9000238094EC}" type="parTrans" cxnId="{58CCC344-B15E-4AD0-BE39-3E0892EDC13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329D714-1406-4BF6-91D6-6E456ACF621A}" type="sibTrans" cxnId="{58CCC344-B15E-4AD0-BE39-3E0892EDC136}">
      <dgm:prSet custT="1"/>
      <dgm:spPr/>
      <dgm:t>
        <a:bodyPr/>
        <a:lstStyle/>
        <a:p>
          <a:endParaRPr lang="en-US" sz="900" dirty="0">
            <a:solidFill>
              <a:schemeClr val="tx1"/>
            </a:solidFill>
          </a:endParaRPr>
        </a:p>
      </dgm:t>
    </dgm:pt>
    <dgm:pt modelId="{8ADFA7AB-2D45-4313-AC23-BA8971722FD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Customer negotiation</a:t>
          </a:r>
        </a:p>
      </dgm:t>
    </dgm:pt>
    <dgm:pt modelId="{7E83542B-5FA6-47C8-A58C-E2270C9BCE2F}" type="parTrans" cxnId="{BB0561E0-1CD7-40A2-AA1C-89384BD787F6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B154504-2EFA-455B-A4F8-9AE156010C82}" type="sibTrans" cxnId="{BB0561E0-1CD7-40A2-AA1C-89384BD787F6}">
      <dgm:prSet custT="1"/>
      <dgm:spPr/>
      <dgm:t>
        <a:bodyPr/>
        <a:lstStyle/>
        <a:p>
          <a:endParaRPr lang="en-US" sz="900" dirty="0">
            <a:solidFill>
              <a:schemeClr val="tx1"/>
            </a:solidFill>
          </a:endParaRPr>
        </a:p>
      </dgm:t>
    </dgm:pt>
    <dgm:pt modelId="{5775AD76-9E36-418B-B67D-C4893A50CD0C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Final sign-off</a:t>
          </a:r>
        </a:p>
      </dgm:t>
    </dgm:pt>
    <dgm:pt modelId="{928854A9-F239-4C7B-9B29-796216F2555E}" type="parTrans" cxnId="{38D5794A-6582-4DD3-B284-626C5811458E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22933283-6E38-414E-BB78-239F318ABA3C}" type="sibTrans" cxnId="{38D5794A-6582-4DD3-B284-626C5811458E}">
      <dgm:prSet custT="1"/>
      <dgm:spPr/>
      <dgm:t>
        <a:bodyPr/>
        <a:lstStyle/>
        <a:p>
          <a:endParaRPr lang="en-US" sz="900" dirty="0">
            <a:solidFill>
              <a:schemeClr val="tx1"/>
            </a:solidFill>
          </a:endParaRPr>
        </a:p>
      </dgm:t>
    </dgm:pt>
    <dgm:pt modelId="{5992AE47-88AC-4E56-A383-7FE52E77AB9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Performance tracking</a:t>
          </a:r>
        </a:p>
      </dgm:t>
    </dgm:pt>
    <dgm:pt modelId="{2CC99CDD-A56B-4DF0-9717-8D8F7BC6EB7A}" type="parTrans" cxnId="{A5CA88BA-0E13-4F3F-BE9D-E86BB8B985F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111331C-8502-46A8-9FCA-CC730466A169}" type="sibTrans" cxnId="{A5CA88BA-0E13-4F3F-BE9D-E86BB8B985FF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EECA7590-539D-46A6-B76D-58637491BC61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100" dirty="0">
              <a:solidFill>
                <a:schemeClr val="tx1"/>
              </a:solidFill>
            </a:rPr>
            <a:t>Solution design</a:t>
          </a:r>
        </a:p>
      </dgm:t>
    </dgm:pt>
    <dgm:pt modelId="{A50BC88F-1E9A-4978-9922-941808A40786}" type="parTrans" cxnId="{F82E9AB3-1FEB-4448-8CE1-4BFDC04C8990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D55CA302-3471-438A-A4DC-103FD1664DF9}" type="sibTrans" cxnId="{F82E9AB3-1FEB-4448-8CE1-4BFDC04C8990}">
      <dgm:prSet custT="1"/>
      <dgm:spPr/>
      <dgm:t>
        <a:bodyPr/>
        <a:lstStyle/>
        <a:p>
          <a:endParaRPr lang="en-US" sz="900" dirty="0">
            <a:solidFill>
              <a:schemeClr val="tx1"/>
            </a:solidFill>
          </a:endParaRPr>
        </a:p>
      </dgm:t>
    </dgm:pt>
    <dgm:pt modelId="{44CC9E8D-DAF6-468B-B93B-10BE41D77619}" type="pres">
      <dgm:prSet presAssocID="{8AB2973B-7635-4ED9-9162-423ACC6640A2}" presName="Name0" presStyleCnt="0">
        <dgm:presLayoutVars>
          <dgm:dir/>
          <dgm:resizeHandles val="exact"/>
        </dgm:presLayoutVars>
      </dgm:prSet>
      <dgm:spPr/>
    </dgm:pt>
    <dgm:pt modelId="{675342AC-AED5-4F68-A5D1-12A23A3CD9D4}" type="pres">
      <dgm:prSet presAssocID="{F451382B-3385-4231-9E65-5C4AC82365A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A1F87F4-021F-4882-9C64-EF9C8D5B5715}" type="pres">
      <dgm:prSet presAssocID="{CB685F7B-AA5F-4CD2-B17F-5337762751D2}" presName="sibTrans" presStyleLbl="sibTrans2D1" presStyleIdx="0" presStyleCnt="6"/>
      <dgm:spPr/>
      <dgm:t>
        <a:bodyPr/>
        <a:lstStyle/>
        <a:p>
          <a:endParaRPr lang="en-IN"/>
        </a:p>
      </dgm:t>
    </dgm:pt>
    <dgm:pt modelId="{58F749BB-CE3B-4C0A-8B53-17A9508305B9}" type="pres">
      <dgm:prSet presAssocID="{CB685F7B-AA5F-4CD2-B17F-5337762751D2}" presName="connectorText" presStyleLbl="sibTrans2D1" presStyleIdx="0" presStyleCnt="6"/>
      <dgm:spPr/>
      <dgm:t>
        <a:bodyPr/>
        <a:lstStyle/>
        <a:p>
          <a:endParaRPr lang="en-IN"/>
        </a:p>
      </dgm:t>
    </dgm:pt>
    <dgm:pt modelId="{78391D67-3CA4-46EA-9C0E-C7B17618CFA6}" type="pres">
      <dgm:prSet presAssocID="{06294E06-D979-4AE5-867E-6E4EF44B073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A93A872-E95D-456C-8BC0-BFB61B048B6A}" type="pres">
      <dgm:prSet presAssocID="{267EBBF0-3C75-4C86-8400-E00A777F97C8}" presName="sibTrans" presStyleLbl="sibTrans2D1" presStyleIdx="1" presStyleCnt="6"/>
      <dgm:spPr/>
      <dgm:t>
        <a:bodyPr/>
        <a:lstStyle/>
        <a:p>
          <a:endParaRPr lang="en-IN"/>
        </a:p>
      </dgm:t>
    </dgm:pt>
    <dgm:pt modelId="{24B77C6B-E74E-47ED-8702-54FB6DC08A09}" type="pres">
      <dgm:prSet presAssocID="{267EBBF0-3C75-4C86-8400-E00A777F97C8}" presName="connectorText" presStyleLbl="sibTrans2D1" presStyleIdx="1" presStyleCnt="6"/>
      <dgm:spPr/>
      <dgm:t>
        <a:bodyPr/>
        <a:lstStyle/>
        <a:p>
          <a:endParaRPr lang="en-IN"/>
        </a:p>
      </dgm:t>
    </dgm:pt>
    <dgm:pt modelId="{A4BD1EB7-732D-4D02-B47F-CD19FBBDB3BD}" type="pres">
      <dgm:prSet presAssocID="{EECA7590-539D-46A6-B76D-58637491BC61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26D4538-12C8-4684-8E38-C89D25A72D35}" type="pres">
      <dgm:prSet presAssocID="{D55CA302-3471-438A-A4DC-103FD1664DF9}" presName="sibTrans" presStyleLbl="sibTrans2D1" presStyleIdx="2" presStyleCnt="6"/>
      <dgm:spPr/>
      <dgm:t>
        <a:bodyPr/>
        <a:lstStyle/>
        <a:p>
          <a:endParaRPr lang="en-IN"/>
        </a:p>
      </dgm:t>
    </dgm:pt>
    <dgm:pt modelId="{4AE6FF27-3ACB-4C97-8D82-EAA4A92E5214}" type="pres">
      <dgm:prSet presAssocID="{D55CA302-3471-438A-A4DC-103FD1664DF9}" presName="connectorText" presStyleLbl="sibTrans2D1" presStyleIdx="2" presStyleCnt="6"/>
      <dgm:spPr/>
      <dgm:t>
        <a:bodyPr/>
        <a:lstStyle/>
        <a:p>
          <a:endParaRPr lang="en-IN"/>
        </a:p>
      </dgm:t>
    </dgm:pt>
    <dgm:pt modelId="{EE084166-BD30-40E8-8BBF-7F081B952743}" type="pres">
      <dgm:prSet presAssocID="{A3D82B68-6DFA-405C-B116-4F97CD88211C}" presName="node" presStyleLbl="node1" presStyleIdx="3" presStyleCnt="7" custLinFactNeighborX="4762" custLinFactNeighborY="17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C675E29-0297-4CDE-AEEF-D71B95FA7073}" type="pres">
      <dgm:prSet presAssocID="{E329D714-1406-4BF6-91D6-6E456ACF621A}" presName="sibTrans" presStyleLbl="sibTrans2D1" presStyleIdx="3" presStyleCnt="6"/>
      <dgm:spPr/>
      <dgm:t>
        <a:bodyPr/>
        <a:lstStyle/>
        <a:p>
          <a:endParaRPr lang="en-IN"/>
        </a:p>
      </dgm:t>
    </dgm:pt>
    <dgm:pt modelId="{F327F7D1-C462-4BA6-8669-55F2B5CA2070}" type="pres">
      <dgm:prSet presAssocID="{E329D714-1406-4BF6-91D6-6E456ACF621A}" presName="connectorText" presStyleLbl="sibTrans2D1" presStyleIdx="3" presStyleCnt="6"/>
      <dgm:spPr/>
      <dgm:t>
        <a:bodyPr/>
        <a:lstStyle/>
        <a:p>
          <a:endParaRPr lang="en-IN"/>
        </a:p>
      </dgm:t>
    </dgm:pt>
    <dgm:pt modelId="{B1E7FDF6-CD92-43D5-A7FE-7513FD66688C}" type="pres">
      <dgm:prSet presAssocID="{8ADFA7AB-2D45-4313-AC23-BA8971722FD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BB3D428-13E1-410E-8888-7E1C3B2FAD8B}" type="pres">
      <dgm:prSet presAssocID="{1B154504-2EFA-455B-A4F8-9AE156010C82}" presName="sibTrans" presStyleLbl="sibTrans2D1" presStyleIdx="4" presStyleCnt="6"/>
      <dgm:spPr/>
      <dgm:t>
        <a:bodyPr/>
        <a:lstStyle/>
        <a:p>
          <a:endParaRPr lang="en-IN"/>
        </a:p>
      </dgm:t>
    </dgm:pt>
    <dgm:pt modelId="{C4F7694B-C6E7-4247-8B05-0791FE6C13DF}" type="pres">
      <dgm:prSet presAssocID="{1B154504-2EFA-455B-A4F8-9AE156010C82}" presName="connectorText" presStyleLbl="sibTrans2D1" presStyleIdx="4" presStyleCnt="6"/>
      <dgm:spPr/>
      <dgm:t>
        <a:bodyPr/>
        <a:lstStyle/>
        <a:p>
          <a:endParaRPr lang="en-IN"/>
        </a:p>
      </dgm:t>
    </dgm:pt>
    <dgm:pt modelId="{7B3CB574-712A-4E4C-BDCA-A0AD51B28217}" type="pres">
      <dgm:prSet presAssocID="{5775AD76-9E36-418B-B67D-C4893A50CD0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40CF48-94CE-499B-831E-46FF8830EA1B}" type="pres">
      <dgm:prSet presAssocID="{22933283-6E38-414E-BB78-239F318ABA3C}" presName="sibTrans" presStyleLbl="sibTrans2D1" presStyleIdx="5" presStyleCnt="6"/>
      <dgm:spPr/>
      <dgm:t>
        <a:bodyPr/>
        <a:lstStyle/>
        <a:p>
          <a:endParaRPr lang="en-IN"/>
        </a:p>
      </dgm:t>
    </dgm:pt>
    <dgm:pt modelId="{895A1E6A-2859-4FD5-A949-FE702469C0A2}" type="pres">
      <dgm:prSet presAssocID="{22933283-6E38-414E-BB78-239F318ABA3C}" presName="connectorText" presStyleLbl="sibTrans2D1" presStyleIdx="5" presStyleCnt="6"/>
      <dgm:spPr/>
      <dgm:t>
        <a:bodyPr/>
        <a:lstStyle/>
        <a:p>
          <a:endParaRPr lang="en-IN"/>
        </a:p>
      </dgm:t>
    </dgm:pt>
    <dgm:pt modelId="{DE3C1DBF-E991-4A17-80E7-80151A212EDF}" type="pres">
      <dgm:prSet presAssocID="{5992AE47-88AC-4E56-A383-7FE52E77AB9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A7D13AD2-5D4C-4651-ADCE-F567F2085A7A}" type="presOf" srcId="{8ADFA7AB-2D45-4313-AC23-BA8971722FDC}" destId="{B1E7FDF6-CD92-43D5-A7FE-7513FD66688C}" srcOrd="0" destOrd="0" presId="urn:microsoft.com/office/officeart/2005/8/layout/process1"/>
    <dgm:cxn modelId="{F3E2B80D-BD34-428F-97B8-097E3173D899}" type="presOf" srcId="{D55CA302-3471-438A-A4DC-103FD1664DF9}" destId="{126D4538-12C8-4684-8E38-C89D25A72D35}" srcOrd="0" destOrd="0" presId="urn:microsoft.com/office/officeart/2005/8/layout/process1"/>
    <dgm:cxn modelId="{21F84B82-E76F-45A5-BE69-F4E39D8ECDA2}" type="presOf" srcId="{CB685F7B-AA5F-4CD2-B17F-5337762751D2}" destId="{5A1F87F4-021F-4882-9C64-EF9C8D5B5715}" srcOrd="0" destOrd="0" presId="urn:microsoft.com/office/officeart/2005/8/layout/process1"/>
    <dgm:cxn modelId="{8095548C-29FA-4B0D-9FA0-114DD92F6E00}" type="presOf" srcId="{8AB2973B-7635-4ED9-9162-423ACC6640A2}" destId="{44CC9E8D-DAF6-468B-B93B-10BE41D77619}" srcOrd="0" destOrd="0" presId="urn:microsoft.com/office/officeart/2005/8/layout/process1"/>
    <dgm:cxn modelId="{1EFCB79F-2786-492F-8DE7-C331EB12A110}" type="presOf" srcId="{A3D82B68-6DFA-405C-B116-4F97CD88211C}" destId="{EE084166-BD30-40E8-8BBF-7F081B952743}" srcOrd="0" destOrd="0" presId="urn:microsoft.com/office/officeart/2005/8/layout/process1"/>
    <dgm:cxn modelId="{BB5A64F5-DE01-457F-963B-BEC0F3260F4A}" srcId="{8AB2973B-7635-4ED9-9162-423ACC6640A2}" destId="{F451382B-3385-4231-9E65-5C4AC82365A9}" srcOrd="0" destOrd="0" parTransId="{8B8B7C9B-6018-4720-8144-C4FAA78AAF11}" sibTransId="{CB685F7B-AA5F-4CD2-B17F-5337762751D2}"/>
    <dgm:cxn modelId="{93625015-AB23-43F4-BB32-869AF94D6D63}" type="presOf" srcId="{22933283-6E38-414E-BB78-239F318ABA3C}" destId="{895A1E6A-2859-4FD5-A949-FE702469C0A2}" srcOrd="1" destOrd="0" presId="urn:microsoft.com/office/officeart/2005/8/layout/process1"/>
    <dgm:cxn modelId="{6720536E-8C46-4001-ADAF-B97E27E9C40A}" type="presOf" srcId="{1B154504-2EFA-455B-A4F8-9AE156010C82}" destId="{ABB3D428-13E1-410E-8888-7E1C3B2FAD8B}" srcOrd="0" destOrd="0" presId="urn:microsoft.com/office/officeart/2005/8/layout/process1"/>
    <dgm:cxn modelId="{7E4A35DC-3B32-41A8-8485-1991EB076FB8}" type="presOf" srcId="{5775AD76-9E36-418B-B67D-C4893A50CD0C}" destId="{7B3CB574-712A-4E4C-BDCA-A0AD51B28217}" srcOrd="0" destOrd="0" presId="urn:microsoft.com/office/officeart/2005/8/layout/process1"/>
    <dgm:cxn modelId="{58CCC344-B15E-4AD0-BE39-3E0892EDC136}" srcId="{8AB2973B-7635-4ED9-9162-423ACC6640A2}" destId="{A3D82B68-6DFA-405C-B116-4F97CD88211C}" srcOrd="3" destOrd="0" parTransId="{C4D5CEE3-D16B-4B65-A8DA-9000238094EC}" sibTransId="{E329D714-1406-4BF6-91D6-6E456ACF621A}"/>
    <dgm:cxn modelId="{2F294228-79EC-4DB3-9131-1F53A23B29FF}" type="presOf" srcId="{D55CA302-3471-438A-A4DC-103FD1664DF9}" destId="{4AE6FF27-3ACB-4C97-8D82-EAA4A92E5214}" srcOrd="1" destOrd="0" presId="urn:microsoft.com/office/officeart/2005/8/layout/process1"/>
    <dgm:cxn modelId="{38D5794A-6582-4DD3-B284-626C5811458E}" srcId="{8AB2973B-7635-4ED9-9162-423ACC6640A2}" destId="{5775AD76-9E36-418B-B67D-C4893A50CD0C}" srcOrd="5" destOrd="0" parTransId="{928854A9-F239-4C7B-9B29-796216F2555E}" sibTransId="{22933283-6E38-414E-BB78-239F318ABA3C}"/>
    <dgm:cxn modelId="{376A337E-8C32-4BBD-9840-E5EF464570A2}" type="presOf" srcId="{E329D714-1406-4BF6-91D6-6E456ACF621A}" destId="{F327F7D1-C462-4BA6-8669-55F2B5CA2070}" srcOrd="1" destOrd="0" presId="urn:microsoft.com/office/officeart/2005/8/layout/process1"/>
    <dgm:cxn modelId="{69D0BC72-B134-4FAD-BF2D-EC5207BF8728}" type="presOf" srcId="{06294E06-D979-4AE5-867E-6E4EF44B0730}" destId="{78391D67-3CA4-46EA-9C0E-C7B17618CFA6}" srcOrd="0" destOrd="0" presId="urn:microsoft.com/office/officeart/2005/8/layout/process1"/>
    <dgm:cxn modelId="{FFA60E8F-B463-4805-83DE-2F20F187A90B}" type="presOf" srcId="{22933283-6E38-414E-BB78-239F318ABA3C}" destId="{4340CF48-94CE-499B-831E-46FF8830EA1B}" srcOrd="0" destOrd="0" presId="urn:microsoft.com/office/officeart/2005/8/layout/process1"/>
    <dgm:cxn modelId="{90F40ED6-62AA-4C72-B9C7-19203CD89C82}" type="presOf" srcId="{267EBBF0-3C75-4C86-8400-E00A777F97C8}" destId="{24B77C6B-E74E-47ED-8702-54FB6DC08A09}" srcOrd="1" destOrd="0" presId="urn:microsoft.com/office/officeart/2005/8/layout/process1"/>
    <dgm:cxn modelId="{F82E9AB3-1FEB-4448-8CE1-4BFDC04C8990}" srcId="{8AB2973B-7635-4ED9-9162-423ACC6640A2}" destId="{EECA7590-539D-46A6-B76D-58637491BC61}" srcOrd="2" destOrd="0" parTransId="{A50BC88F-1E9A-4978-9922-941808A40786}" sibTransId="{D55CA302-3471-438A-A4DC-103FD1664DF9}"/>
    <dgm:cxn modelId="{1D9F8297-5B99-4A57-899E-D767F0DEFD99}" type="presOf" srcId="{EECA7590-539D-46A6-B76D-58637491BC61}" destId="{A4BD1EB7-732D-4D02-B47F-CD19FBBDB3BD}" srcOrd="0" destOrd="0" presId="urn:microsoft.com/office/officeart/2005/8/layout/process1"/>
    <dgm:cxn modelId="{78701BD5-8F69-427E-B87E-D4F338D10575}" type="presOf" srcId="{5992AE47-88AC-4E56-A383-7FE52E77AB9A}" destId="{DE3C1DBF-E991-4A17-80E7-80151A212EDF}" srcOrd="0" destOrd="0" presId="urn:microsoft.com/office/officeart/2005/8/layout/process1"/>
    <dgm:cxn modelId="{3528934D-49E8-49FC-AEFE-1BB04F559E73}" type="presOf" srcId="{F451382B-3385-4231-9E65-5C4AC82365A9}" destId="{675342AC-AED5-4F68-A5D1-12A23A3CD9D4}" srcOrd="0" destOrd="0" presId="urn:microsoft.com/office/officeart/2005/8/layout/process1"/>
    <dgm:cxn modelId="{87AAA06C-9690-41C2-A9CD-A3A7F130E04F}" type="presOf" srcId="{E329D714-1406-4BF6-91D6-6E456ACF621A}" destId="{3C675E29-0297-4CDE-AEEF-D71B95FA7073}" srcOrd="0" destOrd="0" presId="urn:microsoft.com/office/officeart/2005/8/layout/process1"/>
    <dgm:cxn modelId="{EA3C8104-71CA-4EE9-AF02-BB2B53EB96F9}" srcId="{8AB2973B-7635-4ED9-9162-423ACC6640A2}" destId="{06294E06-D979-4AE5-867E-6E4EF44B0730}" srcOrd="1" destOrd="0" parTransId="{24D9D487-5330-4092-8EF0-7FFC576D2EB4}" sibTransId="{267EBBF0-3C75-4C86-8400-E00A777F97C8}"/>
    <dgm:cxn modelId="{D0AAB3DC-D5FA-4CDA-A43B-949BDA5F7D27}" type="presOf" srcId="{1B154504-2EFA-455B-A4F8-9AE156010C82}" destId="{C4F7694B-C6E7-4247-8B05-0791FE6C13DF}" srcOrd="1" destOrd="0" presId="urn:microsoft.com/office/officeart/2005/8/layout/process1"/>
    <dgm:cxn modelId="{BB0561E0-1CD7-40A2-AA1C-89384BD787F6}" srcId="{8AB2973B-7635-4ED9-9162-423ACC6640A2}" destId="{8ADFA7AB-2D45-4313-AC23-BA8971722FDC}" srcOrd="4" destOrd="0" parTransId="{7E83542B-5FA6-47C8-A58C-E2270C9BCE2F}" sibTransId="{1B154504-2EFA-455B-A4F8-9AE156010C82}"/>
    <dgm:cxn modelId="{A5CA88BA-0E13-4F3F-BE9D-E86BB8B985FF}" srcId="{8AB2973B-7635-4ED9-9162-423ACC6640A2}" destId="{5992AE47-88AC-4E56-A383-7FE52E77AB9A}" srcOrd="6" destOrd="0" parTransId="{2CC99CDD-A56B-4DF0-9717-8D8F7BC6EB7A}" sibTransId="{0111331C-8502-46A8-9FCA-CC730466A169}"/>
    <dgm:cxn modelId="{5897ABBC-FA05-4D88-8A39-75DDF909CF2C}" type="presOf" srcId="{CB685F7B-AA5F-4CD2-B17F-5337762751D2}" destId="{58F749BB-CE3B-4C0A-8B53-17A9508305B9}" srcOrd="1" destOrd="0" presId="urn:microsoft.com/office/officeart/2005/8/layout/process1"/>
    <dgm:cxn modelId="{9EFE9976-321F-46B7-B66B-7D27323B02B8}" type="presOf" srcId="{267EBBF0-3C75-4C86-8400-E00A777F97C8}" destId="{FA93A872-E95D-456C-8BC0-BFB61B048B6A}" srcOrd="0" destOrd="0" presId="urn:microsoft.com/office/officeart/2005/8/layout/process1"/>
    <dgm:cxn modelId="{6944F397-7EB4-4789-825F-2F006EE26C19}" type="presParOf" srcId="{44CC9E8D-DAF6-468B-B93B-10BE41D77619}" destId="{675342AC-AED5-4F68-A5D1-12A23A3CD9D4}" srcOrd="0" destOrd="0" presId="urn:microsoft.com/office/officeart/2005/8/layout/process1"/>
    <dgm:cxn modelId="{024C5BEB-3DA2-4DC9-8108-41A591962928}" type="presParOf" srcId="{44CC9E8D-DAF6-468B-B93B-10BE41D77619}" destId="{5A1F87F4-021F-4882-9C64-EF9C8D5B5715}" srcOrd="1" destOrd="0" presId="urn:microsoft.com/office/officeart/2005/8/layout/process1"/>
    <dgm:cxn modelId="{08B1096C-04CF-4FA5-8E20-1ED61D8E6454}" type="presParOf" srcId="{5A1F87F4-021F-4882-9C64-EF9C8D5B5715}" destId="{58F749BB-CE3B-4C0A-8B53-17A9508305B9}" srcOrd="0" destOrd="0" presId="urn:microsoft.com/office/officeart/2005/8/layout/process1"/>
    <dgm:cxn modelId="{A9ADAD60-3674-4C7B-98F8-BB5FCF46FE71}" type="presParOf" srcId="{44CC9E8D-DAF6-468B-B93B-10BE41D77619}" destId="{78391D67-3CA4-46EA-9C0E-C7B17618CFA6}" srcOrd="2" destOrd="0" presId="urn:microsoft.com/office/officeart/2005/8/layout/process1"/>
    <dgm:cxn modelId="{1D081944-D1E1-48EF-8FC7-3C16822609CB}" type="presParOf" srcId="{44CC9E8D-DAF6-468B-B93B-10BE41D77619}" destId="{FA93A872-E95D-456C-8BC0-BFB61B048B6A}" srcOrd="3" destOrd="0" presId="urn:microsoft.com/office/officeart/2005/8/layout/process1"/>
    <dgm:cxn modelId="{E9E77658-B680-4E38-A024-F53BF808431D}" type="presParOf" srcId="{FA93A872-E95D-456C-8BC0-BFB61B048B6A}" destId="{24B77C6B-E74E-47ED-8702-54FB6DC08A09}" srcOrd="0" destOrd="0" presId="urn:microsoft.com/office/officeart/2005/8/layout/process1"/>
    <dgm:cxn modelId="{5DC1A1D7-C80B-4B4E-9908-B97F73043A8C}" type="presParOf" srcId="{44CC9E8D-DAF6-468B-B93B-10BE41D77619}" destId="{A4BD1EB7-732D-4D02-B47F-CD19FBBDB3BD}" srcOrd="4" destOrd="0" presId="urn:microsoft.com/office/officeart/2005/8/layout/process1"/>
    <dgm:cxn modelId="{A88A6538-E277-497C-B1D8-1502BD1C1445}" type="presParOf" srcId="{44CC9E8D-DAF6-468B-B93B-10BE41D77619}" destId="{126D4538-12C8-4684-8E38-C89D25A72D35}" srcOrd="5" destOrd="0" presId="urn:microsoft.com/office/officeart/2005/8/layout/process1"/>
    <dgm:cxn modelId="{B88ED6C9-A923-42E3-884B-A0302A5FE9BA}" type="presParOf" srcId="{126D4538-12C8-4684-8E38-C89D25A72D35}" destId="{4AE6FF27-3ACB-4C97-8D82-EAA4A92E5214}" srcOrd="0" destOrd="0" presId="urn:microsoft.com/office/officeart/2005/8/layout/process1"/>
    <dgm:cxn modelId="{2DADC6E3-9735-4E08-9B70-8C1400007769}" type="presParOf" srcId="{44CC9E8D-DAF6-468B-B93B-10BE41D77619}" destId="{EE084166-BD30-40E8-8BBF-7F081B952743}" srcOrd="6" destOrd="0" presId="urn:microsoft.com/office/officeart/2005/8/layout/process1"/>
    <dgm:cxn modelId="{43E0569C-852C-4420-BDB8-EE680E53CE84}" type="presParOf" srcId="{44CC9E8D-DAF6-468B-B93B-10BE41D77619}" destId="{3C675E29-0297-4CDE-AEEF-D71B95FA7073}" srcOrd="7" destOrd="0" presId="urn:microsoft.com/office/officeart/2005/8/layout/process1"/>
    <dgm:cxn modelId="{F639BC7D-C110-4664-89A0-18CC771334FC}" type="presParOf" srcId="{3C675E29-0297-4CDE-AEEF-D71B95FA7073}" destId="{F327F7D1-C462-4BA6-8669-55F2B5CA2070}" srcOrd="0" destOrd="0" presId="urn:microsoft.com/office/officeart/2005/8/layout/process1"/>
    <dgm:cxn modelId="{CF7BEE4D-3682-4378-A846-5AA82723AF89}" type="presParOf" srcId="{44CC9E8D-DAF6-468B-B93B-10BE41D77619}" destId="{B1E7FDF6-CD92-43D5-A7FE-7513FD66688C}" srcOrd="8" destOrd="0" presId="urn:microsoft.com/office/officeart/2005/8/layout/process1"/>
    <dgm:cxn modelId="{1BAE3B3F-8C27-4E5A-A4ED-3A7BDA5F865D}" type="presParOf" srcId="{44CC9E8D-DAF6-468B-B93B-10BE41D77619}" destId="{ABB3D428-13E1-410E-8888-7E1C3B2FAD8B}" srcOrd="9" destOrd="0" presId="urn:microsoft.com/office/officeart/2005/8/layout/process1"/>
    <dgm:cxn modelId="{B2F67A53-4752-466B-9977-0C600F2F83F5}" type="presParOf" srcId="{ABB3D428-13E1-410E-8888-7E1C3B2FAD8B}" destId="{C4F7694B-C6E7-4247-8B05-0791FE6C13DF}" srcOrd="0" destOrd="0" presId="urn:microsoft.com/office/officeart/2005/8/layout/process1"/>
    <dgm:cxn modelId="{19B06337-58C8-4354-8F36-DE185FE97232}" type="presParOf" srcId="{44CC9E8D-DAF6-468B-B93B-10BE41D77619}" destId="{7B3CB574-712A-4E4C-BDCA-A0AD51B28217}" srcOrd="10" destOrd="0" presId="urn:microsoft.com/office/officeart/2005/8/layout/process1"/>
    <dgm:cxn modelId="{18A22785-55F5-4B65-AAB0-DF2F991F3E08}" type="presParOf" srcId="{44CC9E8D-DAF6-468B-B93B-10BE41D77619}" destId="{4340CF48-94CE-499B-831E-46FF8830EA1B}" srcOrd="11" destOrd="0" presId="urn:microsoft.com/office/officeart/2005/8/layout/process1"/>
    <dgm:cxn modelId="{DC9B3015-8A4E-4267-94F0-22737D9E380D}" type="presParOf" srcId="{4340CF48-94CE-499B-831E-46FF8830EA1B}" destId="{895A1E6A-2859-4FD5-A949-FE702469C0A2}" srcOrd="0" destOrd="0" presId="urn:microsoft.com/office/officeart/2005/8/layout/process1"/>
    <dgm:cxn modelId="{1FC4D9B3-6876-4BB9-B111-A271234B15B8}" type="presParOf" srcId="{44CC9E8D-DAF6-468B-B93B-10BE41D77619}" destId="{DE3C1DBF-E991-4A17-80E7-80151A212EDF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342AC-AED5-4F68-A5D1-12A23A3CD9D4}">
      <dsp:nvSpPr>
        <dsp:cNvPr id="0" name=""/>
        <dsp:cNvSpPr/>
      </dsp:nvSpPr>
      <dsp:spPr>
        <a:xfrm>
          <a:off x="2659" y="34519"/>
          <a:ext cx="1007057" cy="60423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Pre-qualification of Leads</a:t>
          </a:r>
        </a:p>
      </dsp:txBody>
      <dsp:txXfrm>
        <a:off x="20356" y="52216"/>
        <a:ext cx="971663" cy="568840"/>
      </dsp:txXfrm>
    </dsp:sp>
    <dsp:sp modelId="{5A1F87F4-021F-4882-9C64-EF9C8D5B5715}">
      <dsp:nvSpPr>
        <dsp:cNvPr id="0" name=""/>
        <dsp:cNvSpPr/>
      </dsp:nvSpPr>
      <dsp:spPr>
        <a:xfrm>
          <a:off x="1110422" y="211761"/>
          <a:ext cx="213496" cy="249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</a:endParaRPr>
        </a:p>
      </dsp:txBody>
      <dsp:txXfrm>
        <a:off x="1110422" y="261711"/>
        <a:ext cx="149447" cy="149850"/>
      </dsp:txXfrm>
    </dsp:sp>
    <dsp:sp modelId="{78391D67-3CA4-46EA-9C0E-C7B17618CFA6}">
      <dsp:nvSpPr>
        <dsp:cNvPr id="0" name=""/>
        <dsp:cNvSpPr/>
      </dsp:nvSpPr>
      <dsp:spPr>
        <a:xfrm>
          <a:off x="1412539" y="34519"/>
          <a:ext cx="1007057" cy="60423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RFQ qualification</a:t>
          </a:r>
        </a:p>
      </dsp:txBody>
      <dsp:txXfrm>
        <a:off x="1430236" y="52216"/>
        <a:ext cx="971663" cy="568840"/>
      </dsp:txXfrm>
    </dsp:sp>
    <dsp:sp modelId="{FA93A872-E95D-456C-8BC0-BFB61B048B6A}">
      <dsp:nvSpPr>
        <dsp:cNvPr id="0" name=""/>
        <dsp:cNvSpPr/>
      </dsp:nvSpPr>
      <dsp:spPr>
        <a:xfrm>
          <a:off x="2520301" y="211761"/>
          <a:ext cx="213496" cy="249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</a:endParaRPr>
        </a:p>
      </dsp:txBody>
      <dsp:txXfrm>
        <a:off x="2520301" y="261711"/>
        <a:ext cx="149447" cy="149850"/>
      </dsp:txXfrm>
    </dsp:sp>
    <dsp:sp modelId="{A4BD1EB7-732D-4D02-B47F-CD19FBBDB3BD}">
      <dsp:nvSpPr>
        <dsp:cNvPr id="0" name=""/>
        <dsp:cNvSpPr/>
      </dsp:nvSpPr>
      <dsp:spPr>
        <a:xfrm>
          <a:off x="2822419" y="34519"/>
          <a:ext cx="1007057" cy="60423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Solution design</a:t>
          </a:r>
        </a:p>
      </dsp:txBody>
      <dsp:txXfrm>
        <a:off x="2840116" y="52216"/>
        <a:ext cx="971663" cy="568840"/>
      </dsp:txXfrm>
    </dsp:sp>
    <dsp:sp modelId="{126D4538-12C8-4684-8E38-C89D25A72D35}">
      <dsp:nvSpPr>
        <dsp:cNvPr id="0" name=""/>
        <dsp:cNvSpPr/>
      </dsp:nvSpPr>
      <dsp:spPr>
        <a:xfrm rot="24928">
          <a:off x="3934974" y="216989"/>
          <a:ext cx="223668" cy="249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</a:endParaRPr>
        </a:p>
      </dsp:txBody>
      <dsp:txXfrm>
        <a:off x="3934975" y="266696"/>
        <a:ext cx="156568" cy="149850"/>
      </dsp:txXfrm>
    </dsp:sp>
    <dsp:sp modelId="{EE084166-BD30-40E8-8BBF-7F081B952743}">
      <dsp:nvSpPr>
        <dsp:cNvPr id="0" name=""/>
        <dsp:cNvSpPr/>
      </dsp:nvSpPr>
      <dsp:spPr>
        <a:xfrm>
          <a:off x="4251481" y="44882"/>
          <a:ext cx="1007057" cy="60423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Financial assessment</a:t>
          </a:r>
        </a:p>
      </dsp:txBody>
      <dsp:txXfrm>
        <a:off x="4269178" y="62579"/>
        <a:ext cx="971663" cy="568840"/>
      </dsp:txXfrm>
    </dsp:sp>
    <dsp:sp modelId="{3C675E29-0297-4CDE-AEEF-D71B95FA7073}">
      <dsp:nvSpPr>
        <dsp:cNvPr id="0" name=""/>
        <dsp:cNvSpPr/>
      </dsp:nvSpPr>
      <dsp:spPr>
        <a:xfrm rot="21574385">
          <a:off x="5354445" y="216900"/>
          <a:ext cx="203335" cy="249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</a:endParaRPr>
        </a:p>
      </dsp:txBody>
      <dsp:txXfrm>
        <a:off x="5354446" y="267077"/>
        <a:ext cx="142335" cy="149850"/>
      </dsp:txXfrm>
    </dsp:sp>
    <dsp:sp modelId="{B1E7FDF6-CD92-43D5-A7FE-7513FD66688C}">
      <dsp:nvSpPr>
        <dsp:cNvPr id="0" name=""/>
        <dsp:cNvSpPr/>
      </dsp:nvSpPr>
      <dsp:spPr>
        <a:xfrm>
          <a:off x="5642178" y="34519"/>
          <a:ext cx="1007057" cy="60423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Customer negotiation</a:t>
          </a:r>
        </a:p>
      </dsp:txBody>
      <dsp:txXfrm>
        <a:off x="5659875" y="52216"/>
        <a:ext cx="971663" cy="568840"/>
      </dsp:txXfrm>
    </dsp:sp>
    <dsp:sp modelId="{ABB3D428-13E1-410E-8888-7E1C3B2FAD8B}">
      <dsp:nvSpPr>
        <dsp:cNvPr id="0" name=""/>
        <dsp:cNvSpPr/>
      </dsp:nvSpPr>
      <dsp:spPr>
        <a:xfrm>
          <a:off x="6749941" y="211761"/>
          <a:ext cx="213496" cy="249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</a:endParaRPr>
        </a:p>
      </dsp:txBody>
      <dsp:txXfrm>
        <a:off x="6749941" y="261711"/>
        <a:ext cx="149447" cy="149850"/>
      </dsp:txXfrm>
    </dsp:sp>
    <dsp:sp modelId="{7B3CB574-712A-4E4C-BDCA-A0AD51B28217}">
      <dsp:nvSpPr>
        <dsp:cNvPr id="0" name=""/>
        <dsp:cNvSpPr/>
      </dsp:nvSpPr>
      <dsp:spPr>
        <a:xfrm>
          <a:off x="7052058" y="34519"/>
          <a:ext cx="1007057" cy="60423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Final sign-off</a:t>
          </a:r>
        </a:p>
      </dsp:txBody>
      <dsp:txXfrm>
        <a:off x="7069755" y="52216"/>
        <a:ext cx="971663" cy="568840"/>
      </dsp:txXfrm>
    </dsp:sp>
    <dsp:sp modelId="{4340CF48-94CE-499B-831E-46FF8830EA1B}">
      <dsp:nvSpPr>
        <dsp:cNvPr id="0" name=""/>
        <dsp:cNvSpPr/>
      </dsp:nvSpPr>
      <dsp:spPr>
        <a:xfrm>
          <a:off x="8159821" y="211761"/>
          <a:ext cx="213496" cy="2497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>
            <a:solidFill>
              <a:schemeClr val="tx1"/>
            </a:solidFill>
          </a:endParaRPr>
        </a:p>
      </dsp:txBody>
      <dsp:txXfrm>
        <a:off x="8159821" y="261711"/>
        <a:ext cx="149447" cy="149850"/>
      </dsp:txXfrm>
    </dsp:sp>
    <dsp:sp modelId="{DE3C1DBF-E991-4A17-80E7-80151A212EDF}">
      <dsp:nvSpPr>
        <dsp:cNvPr id="0" name=""/>
        <dsp:cNvSpPr/>
      </dsp:nvSpPr>
      <dsp:spPr>
        <a:xfrm>
          <a:off x="8461938" y="34519"/>
          <a:ext cx="1007057" cy="60423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>
              <a:solidFill>
                <a:schemeClr val="tx1"/>
              </a:solidFill>
            </a:rPr>
            <a:t>Performance tracking</a:t>
          </a:r>
        </a:p>
      </dsp:txBody>
      <dsp:txXfrm>
        <a:off x="8479635" y="52216"/>
        <a:ext cx="971663" cy="568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2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792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2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N" sz="12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792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6" rIns="78903" bIns="39456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4CFD260-35F3-4BE9-9A59-13FA85DAE83B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IN" sz="1200" b="0" i="0" u="none" strike="noStrike" kern="1200" cap="none" spc="0" baseline="0" dirty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68466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IN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IN"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978D4E67-6EF4-4B21-B768-6449E9473758}" type="slidenum">
              <a:rPr/>
              <a:pPr lvl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32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IN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520820" y="1122361"/>
            <a:ext cx="9120189" cy="2387598"/>
          </a:xfrm>
          <a:prstGeom prst="rect">
            <a:avLst/>
          </a:prstGeo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520820" y="3602041"/>
            <a:ext cx="9120189" cy="1655758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1241FA-D495-4070-992B-230D3B2DCF23}" type="datetime1">
              <a:rPr lang="en-IN"/>
              <a:pPr lvl="0"/>
              <a:t>11-01-2022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5651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8039" y="273597"/>
            <a:ext cx="10945084" cy="11448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CD2E71-48D6-4774-B9BA-5A54BDEC4FB5}" type="datetime1">
              <a:rPr lang="en-IN"/>
              <a:pPr lvl="0"/>
              <a:t>11-01-2022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7649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818565" y="273048"/>
            <a:ext cx="2735263" cy="5857875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08011" y="273048"/>
            <a:ext cx="8058150" cy="585787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20499E-74F8-43D3-959C-F46D4AF248A4}" type="datetime1">
              <a:rPr lang="en-IN"/>
              <a:pPr lvl="0"/>
              <a:t>11-01-2022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163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>
          <a:xfrm>
            <a:off x="442121" y="1447806"/>
            <a:ext cx="10945651" cy="4891884"/>
          </a:xfrm>
        </p:spPr>
        <p:txBody>
          <a:bodyPr>
            <a:normAutofit/>
          </a:bodyPr>
          <a:lstStyle>
            <a:lvl1pPr>
              <a:lnSpc>
                <a:spcPts val="2995"/>
              </a:lnSpc>
              <a:defRPr lang="en-IN" sz="2394">
                <a:solidFill>
                  <a:srgbClr val="595959"/>
                </a:solidFill>
              </a:defRPr>
            </a:lvl1pPr>
          </a:lstStyle>
          <a:p>
            <a:pPr lvl="0"/>
            <a:endParaRPr lang="en-IN" dirty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1A4DC1F5-A253-49FA-81AB-A0BB70A0A91F}" type="datetime1">
              <a:rPr lang="en-US"/>
              <a:pPr lvl="0"/>
              <a:t>1/11/2022</a:t>
            </a:fld>
            <a:endParaRPr lang="en-US" dirty="0"/>
          </a:p>
        </p:txBody>
      </p:sp>
      <p:sp>
        <p:nvSpPr>
          <p:cNvPr id="8" name="Title Placeholder 1"/>
          <p:cNvSpPr txBox="1">
            <a:spLocks noGrp="1"/>
          </p:cNvSpPr>
          <p:nvPr>
            <p:ph type="title"/>
          </p:nvPr>
        </p:nvSpPr>
        <p:spPr>
          <a:xfrm>
            <a:off x="442121" y="103071"/>
            <a:ext cx="10945651" cy="674004"/>
          </a:xfrm>
          <a:prstGeom prst="rect">
            <a:avLst/>
          </a:prstGeom>
        </p:spPr>
        <p:txBody>
          <a:bodyPr lIns="91440" tIns="45720" rIns="91440" bIns="45720">
            <a:normAutofit/>
          </a:bodyPr>
          <a:lstStyle>
            <a:lvl1pPr>
              <a:defRPr sz="3192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442121" y="770455"/>
            <a:ext cx="10945651" cy="425452"/>
          </a:xfrm>
        </p:spPr>
        <p:txBody>
          <a:bodyPr/>
          <a:lstStyle>
            <a:lvl1pPr>
              <a:defRPr sz="2394">
                <a:solidFill>
                  <a:srgbClr val="898989"/>
                </a:solidFill>
                <a:latin typeface="Calibri Light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62656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8039" y="273597"/>
            <a:ext cx="10945084" cy="11448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7661-0CFD-4295-A023-6EB571E59F30}" type="datetime1">
              <a:rPr lang="en-IN"/>
              <a:pPr lvl="0"/>
              <a:t>11-01-2022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777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0266" y="1709735"/>
            <a:ext cx="10488616" cy="285273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0266" y="4589465"/>
            <a:ext cx="10488616" cy="1500182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B87002-42D5-4D89-AFF2-917B06F7CF28}" type="datetime1">
              <a:rPr lang="en-IN"/>
              <a:pPr lvl="0"/>
              <a:t>11-01-2022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5031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8039" y="273597"/>
            <a:ext cx="10945084" cy="11448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08011" y="1604964"/>
            <a:ext cx="5395910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56326" y="1604964"/>
            <a:ext cx="5397502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560593-5050-478A-B348-D904993CC060}" type="datetime1">
              <a:rPr lang="en-IN"/>
              <a:pPr lvl="0"/>
              <a:t>11-01-2022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359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488616" cy="132555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681160"/>
            <a:ext cx="5145091" cy="82391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8203" y="2505071"/>
            <a:ext cx="514509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56326" y="1681160"/>
            <a:ext cx="5170483" cy="823910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56326" y="2505071"/>
            <a:ext cx="5170483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6BF025-541A-483F-BCE2-EE120247CAF6}" type="datetime1">
              <a:rPr lang="en-IN"/>
              <a:pPr lvl="0"/>
              <a:t>11-01-2022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815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08039" y="273597"/>
            <a:ext cx="10945084" cy="11448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FCDF40-D563-4B03-83FB-4D2534A95DD8}" type="datetime1">
              <a:rPr lang="en-IN"/>
              <a:pPr lvl="0"/>
              <a:t>11-01-2022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4465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49963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457200"/>
            <a:ext cx="392271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70483" y="987423"/>
            <a:ext cx="6156326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8203" y="2057400"/>
            <a:ext cx="3922711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C1AA61-3117-4A3B-9A03-C2D21EC58D98}" type="datetime1">
              <a:rPr lang="en-IN"/>
              <a:pPr lvl="0"/>
              <a:t>11-01-2022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000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8203" y="457200"/>
            <a:ext cx="3922711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70483" y="987423"/>
            <a:ext cx="6156326" cy="4873623"/>
          </a:xfrm>
        </p:spPr>
        <p:txBody>
          <a:bodyPr/>
          <a:lstStyle>
            <a:lvl1pPr>
              <a:defRPr lang="en-IN" sz="3200"/>
            </a:lvl1pPr>
          </a:lstStyle>
          <a:p>
            <a:pPr lvl="0"/>
            <a:endParaRPr lang="en-IN" dirty="0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8203" y="2057400"/>
            <a:ext cx="3922711" cy="381158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42CA3A1-106C-45F8-A4D6-87B24F953226}" type="datetime1">
              <a:rPr lang="en-IN"/>
              <a:pPr lvl="0"/>
              <a:t>11-01-2022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3177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608039" y="6356515"/>
            <a:ext cx="2837163" cy="364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N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59124A5-7D10-4F29-B46F-F85CA7E7BE43}" type="datetime1">
              <a:rPr lang="en-IN"/>
              <a:pPr lvl="0"/>
              <a:t>11-01-2022</a:t>
            </a:fld>
            <a:endParaRPr lang="en-IN" dirty="0"/>
          </a:p>
        </p:txBody>
      </p:sp>
      <p:sp>
        <p:nvSpPr>
          <p:cNvPr id="8" name="Text Placeholder 7"/>
          <p:cNvSpPr txBox="1">
            <a:spLocks noGrp="1"/>
          </p:cNvSpPr>
          <p:nvPr>
            <p:ph type="body" idx="1"/>
          </p:nvPr>
        </p:nvSpPr>
        <p:spPr>
          <a:xfrm>
            <a:off x="608039" y="1604515"/>
            <a:ext cx="10945084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2" name="Flowchart: Document 11"/>
          <p:cNvSpPr/>
          <p:nvPr/>
        </p:nvSpPr>
        <p:spPr>
          <a:xfrm>
            <a:off x="11426825" y="3176"/>
            <a:ext cx="736600" cy="796924"/>
          </a:xfrm>
          <a:prstGeom prst="flowChartDocumen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1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IN" sz="1100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CROSS SELL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180" y="6542020"/>
            <a:ext cx="2440699" cy="2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Radha.Ramakrishnan@allcargologistics.com" TargetMode="External"/><Relationship Id="rId13" Type="http://schemas.openxmlformats.org/officeDocument/2006/relationships/hyperlink" Target="mailto:Harshil.Shah@allcargologistics.com" TargetMode="External"/><Relationship Id="rId3" Type="http://schemas.openxmlformats.org/officeDocument/2006/relationships/hyperlink" Target="mailto:harish.babu@gatikwe.com" TargetMode="External"/><Relationship Id="rId7" Type="http://schemas.openxmlformats.org/officeDocument/2006/relationships/hyperlink" Target="mailto:trupti.shetty@avvashyacci.com" TargetMode="External"/><Relationship Id="rId12" Type="http://schemas.openxmlformats.org/officeDocument/2006/relationships/hyperlink" Target="mailto:cfsinsidesales@allcargologistics.com" TargetMode="External"/><Relationship Id="rId2" Type="http://schemas.openxmlformats.org/officeDocument/2006/relationships/hyperlink" Target="mailto:cross-sell@allcargologistics.co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atle.yogesh@gatikwe.com" TargetMode="External"/><Relationship Id="rId11" Type="http://schemas.openxmlformats.org/officeDocument/2006/relationships/hyperlink" Target="mailto:mihir.paleja@allcargologistics.com" TargetMode="External"/><Relationship Id="rId5" Type="http://schemas.openxmlformats.org/officeDocument/2006/relationships/hyperlink" Target="mailto:Anup.behera@gatikwe.com" TargetMode="External"/><Relationship Id="rId10" Type="http://schemas.openxmlformats.org/officeDocument/2006/relationships/hyperlink" Target="mailto:Parameswar.Das@allcargologistics.com" TargetMode="External"/><Relationship Id="rId4" Type="http://schemas.openxmlformats.org/officeDocument/2006/relationships/hyperlink" Target="mailto:sunil.mishra@gatikwe.com" TargetMode="External"/><Relationship Id="rId9" Type="http://schemas.openxmlformats.org/officeDocument/2006/relationships/hyperlink" Target="mailto:darshana.thakur@allcargologistics.co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7gqoct5Vl70" TargetMode="External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youtu.be/X3Pka1f7qY8" TargetMode="External"/><Relationship Id="rId5" Type="http://schemas.openxmlformats.org/officeDocument/2006/relationships/image" Target="../media/image19.wmf"/><Relationship Id="rId10" Type="http://schemas.openxmlformats.org/officeDocument/2006/relationships/image" Target="../media/image22.jpeg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allcargologistics.com/DataFiles/cmsdownloads/oqzm56057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llcargologistics.com/DataFiles/cmsdownloads/wzaz84907.ppt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hyperlink" Target="https://allcargologistics.com/campaigns/2021/109_sangamPPT/Sangam%20Training%20Program-CFS.pptx" TargetMode="External"/><Relationship Id="rId7" Type="http://schemas.openxmlformats.org/officeDocument/2006/relationships/hyperlink" Target="Cross%20Selling/Training/Sangam%20Training%20Program-NVOCC.pptx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s://allcargologistics.com/campaigns/2021/109_sangamPPT/Sangam-Cross%20Sell%20Training%20Program-GKE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llcargologistics.com/campaigns/2021/109_sangamPPT/Sangam%20Training%20Program-NVOCC.pptx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allcargologistics.com/DataFiles/cmsdownloads/wzaz84907.pptx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hyperlink" Target="https://allcargologistics.com/campaigns/2021/109_sangamPPT/Sangam%20Training%20Program-ACCI.pptx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33" y="4162426"/>
            <a:ext cx="12161838" cy="2695576"/>
          </a:xfrm>
          <a:prstGeom prst="rect">
            <a:avLst/>
          </a:prstGeom>
          <a:solidFill>
            <a:srgbClr val="158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00" b="1" spc="-5" dirty="0">
                <a:solidFill>
                  <a:schemeClr val="bg1"/>
                </a:solidFill>
                <a:cs typeface="Arial" panose="020B0604020202020204" pitchFamily="34" charset="0"/>
              </a:rPr>
              <a:t>Sangam</a:t>
            </a:r>
          </a:p>
          <a:p>
            <a:pPr algn="ctr"/>
            <a:r>
              <a:rPr lang="en-US" sz="2900" b="1" spc="-5" dirty="0">
                <a:solidFill>
                  <a:schemeClr val="bg1"/>
                </a:solidFill>
                <a:cs typeface="Arial" panose="020B0604020202020204" pitchFamily="34" charset="0"/>
              </a:rPr>
              <a:t>A Cross-Sell Playbook</a:t>
            </a:r>
          </a:p>
        </p:txBody>
      </p:sp>
      <p:sp>
        <p:nvSpPr>
          <p:cNvPr id="2" name="Rectangle 1"/>
          <p:cNvSpPr/>
          <p:nvPr/>
        </p:nvSpPr>
        <p:spPr>
          <a:xfrm>
            <a:off x="9543015" y="6427685"/>
            <a:ext cx="24118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spc="-5" dirty="0">
                <a:solidFill>
                  <a:schemeClr val="bg1"/>
                </a:solidFill>
                <a:cs typeface="Arial" panose="020B0604020202020204" pitchFamily="34" charset="0"/>
              </a:rPr>
              <a:t>Cross-sell/playbook/Oct’21/V1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90396" y="2142886"/>
            <a:ext cx="9581046" cy="1086868"/>
            <a:chOff x="558876" y="2300359"/>
            <a:chExt cx="10546821" cy="1196425"/>
          </a:xfrm>
        </p:grpSpPr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58A5CF10-0FF0-3A43-8AA9-CB8EFD00B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876" y="2652960"/>
              <a:ext cx="3182972" cy="648116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72F47192-1B07-A242-9680-AC3EE7B8B655}"/>
                </a:ext>
              </a:extLst>
            </p:cNvPr>
            <p:cNvCxnSpPr/>
            <p:nvPr/>
          </p:nvCxnSpPr>
          <p:spPr>
            <a:xfrm>
              <a:off x="4309401" y="2425864"/>
              <a:ext cx="0" cy="107092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9A4EA1FD-88D4-3F48-A0B7-2C5368DDEFCD}"/>
                </a:ext>
              </a:extLst>
            </p:cNvPr>
            <p:cNvCxnSpPr/>
            <p:nvPr/>
          </p:nvCxnSpPr>
          <p:spPr>
            <a:xfrm>
              <a:off x="7464527" y="2425864"/>
              <a:ext cx="0" cy="107092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639379A9-F3A7-41E7-AE00-28A59DB62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9831" y="2507684"/>
              <a:ext cx="1951338" cy="77424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376"/>
            <a:stretch/>
          </p:blipFill>
          <p:spPr>
            <a:xfrm>
              <a:off x="7959958" y="2300359"/>
              <a:ext cx="3145739" cy="1000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48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227" y="1530569"/>
            <a:ext cx="8195481" cy="1169551"/>
          </a:xfrm>
          <a:prstGeom prst="rect">
            <a:avLst/>
          </a:prstGeom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Cross-sell email address: </a:t>
            </a:r>
            <a:r>
              <a:rPr lang="en-US" sz="1400" b="1" u="sng" dirty="0">
                <a:hlinkClick r:id="rId2"/>
              </a:rPr>
              <a:t>cross-sell@allcargologistics.com</a:t>
            </a:r>
            <a:endParaRPr lang="en-US" sz="1400" b="1" u="sng" dirty="0"/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Your Division/Zonal SPOC (you can check for it in the table below)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The  Division/Zonal SPOC for whom the lead is intended (you can check for it in the table below)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596829"/>
              </p:ext>
            </p:extLst>
          </p:nvPr>
        </p:nvGraphicFramePr>
        <p:xfrm>
          <a:off x="857249" y="3009683"/>
          <a:ext cx="8181833" cy="2552916"/>
        </p:xfrm>
        <a:graphic>
          <a:graphicData uri="http://schemas.openxmlformats.org/drawingml/2006/table">
            <a:tbl>
              <a:tblPr firstRow="1" firstCol="1" bandRow="1"/>
              <a:tblGrid>
                <a:gridCol w="1733551"/>
                <a:gridCol w="1733550"/>
                <a:gridCol w="3200318"/>
                <a:gridCol w="1514414"/>
              </a:tblGrid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FUNCTION_ZONE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FULL_NAME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b="1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EMP_EMAIL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EMP_MOBILE_NO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Gati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East Zone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Harish </a:t>
                      </a:r>
                      <a:r>
                        <a:rPr lang="en-IN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Babu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Sharma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u="non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3"/>
                        </a:rPr>
                        <a:t> harish.babu@gatikwe.com</a:t>
                      </a:r>
                      <a:endParaRPr lang="en-IN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8894704101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Gati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North Zone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Sunil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Kumar Mishra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u="non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4"/>
                        </a:rPr>
                        <a:t> sunil.mishra@gatikwe.com</a:t>
                      </a:r>
                      <a:endParaRPr lang="en-IN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9571299836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Gati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South Zone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Anup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Behera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u="none" dirty="0" smtClean="0">
                          <a:effectLst/>
                          <a:latin typeface="Calibri"/>
                          <a:ea typeface="Calibri"/>
                          <a:cs typeface="Times New Roman"/>
                          <a:hlinkClick r:id="rId5"/>
                        </a:rPr>
                        <a:t> Anup.behera@gatikwe.com</a:t>
                      </a:r>
                      <a:endParaRPr lang="en-IN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9889009137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Gati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West Zone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Yogesh </a:t>
                      </a:r>
                      <a:r>
                        <a:rPr lang="en-IN" sz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Patle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u="non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6"/>
                        </a:rPr>
                        <a:t> patle.yogesh@gatikwe.com</a:t>
                      </a:r>
                      <a:endParaRPr lang="en-IN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9916995395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Contract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Logistics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Trupti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Shetty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u="non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7"/>
                        </a:rPr>
                        <a:t> trupti.shetty@avvashyacci.com</a:t>
                      </a:r>
                      <a:endParaRPr lang="en-IN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8454020831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NVOCC</a:t>
                      </a:r>
                      <a:r>
                        <a:rPr lang="en-IN" sz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TN/AP/TS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Radha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Ramakrishnan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u="non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8"/>
                        </a:rPr>
                        <a:t> Radha.Ramakrishnan@allcargologistics.com</a:t>
                      </a:r>
                      <a:endParaRPr lang="en-IN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9840831711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NVOCC</a:t>
                      </a:r>
                      <a:r>
                        <a:rPr lang="en-IN" sz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KA/North/West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Darshana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Thakur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u="non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9"/>
                        </a:rPr>
                        <a:t> darshana.thakur@allcargologistics.com</a:t>
                      </a:r>
                      <a:endParaRPr lang="en-IN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9833031865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NVOCC</a:t>
                      </a:r>
                      <a:r>
                        <a:rPr lang="en-IN" sz="1200" dirty="0">
                          <a:solidFill>
                            <a:srgbClr val="1F497D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East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Parameswar</a:t>
                      </a: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Das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u="non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10"/>
                        </a:rPr>
                        <a:t> Parameswar.Das@allcargologistics.com</a:t>
                      </a:r>
                      <a:endParaRPr lang="en-IN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7044491180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FCL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Division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Mihir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Paleja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u="non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11"/>
                        </a:rPr>
                        <a:t> mihir.paleja@allcargologistics.com</a:t>
                      </a:r>
                      <a:endParaRPr lang="en-IN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9619184808</a:t>
                      </a:r>
                      <a:endParaRPr lang="en-I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CFS-ICD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IN" sz="12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Nobonita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 Acharya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u="non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12"/>
                        </a:rPr>
                        <a:t> cfsinsidesales@allcargologistics.com</a:t>
                      </a:r>
                      <a:endParaRPr lang="en-IN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8657410547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2743"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Projects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&amp; Equipment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Harshil </a:t>
                      </a: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Shah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fontAlgn="ctr">
                        <a:spcAft>
                          <a:spcPts val="0"/>
                        </a:spcAft>
                      </a:pPr>
                      <a:r>
                        <a:rPr lang="en-IN" sz="1200" u="non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  <a:hlinkClick r:id="rId13"/>
                        </a:rPr>
                        <a:t> Harshil.Shah@allcargologistics.com</a:t>
                      </a:r>
                      <a:endParaRPr lang="en-IN" sz="18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9930235630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Cross-Sell </a:t>
            </a:r>
            <a:r>
              <a:rPr lang="en-IN"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SPOC Detail</a:t>
            </a:r>
          </a:p>
          <a:p>
            <a:endParaRPr lang="en-IN" sz="2800" b="1" spc="-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93724" y="1716501"/>
            <a:ext cx="5834703" cy="1120398"/>
          </a:xfrm>
          <a:prstGeom prst="roundRect">
            <a:avLst/>
          </a:prstGeom>
          <a:solidFill>
            <a:srgbClr val="008BAC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/>
              <a:t> Audio </a:t>
            </a:r>
            <a:r>
              <a:rPr lang="en-IN" sz="3200" dirty="0"/>
              <a:t>Visual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7372" y="4160732"/>
            <a:ext cx="5834703" cy="1120398"/>
          </a:xfrm>
          <a:prstGeom prst="roundRect">
            <a:avLst/>
          </a:prstGeom>
          <a:solidFill>
            <a:srgbClr val="008BAC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/>
              <a:t> Pre-qualification </a:t>
            </a:r>
            <a:r>
              <a:rPr lang="en-IN" sz="3200" dirty="0"/>
              <a:t>Questionnaires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93724" y="2935739"/>
            <a:ext cx="5834703" cy="1120398"/>
          </a:xfrm>
          <a:prstGeom prst="roundRect">
            <a:avLst/>
          </a:prstGeom>
          <a:solidFill>
            <a:srgbClr val="008BAC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/>
              <a:t> Standardized </a:t>
            </a:r>
            <a:r>
              <a:rPr lang="en-IN" sz="3200" dirty="0"/>
              <a:t>Email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Templates</a:t>
            </a:r>
            <a:endParaRPr lang="en-IN" sz="2800" b="1" spc="-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E:\Presentations\Corporate PPT &amp; Sangam Playbook\source\shutterstock_1162585036-[Converted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6" t="16638" r="25162" b="3714"/>
          <a:stretch/>
        </p:blipFill>
        <p:spPr bwMode="auto">
          <a:xfrm>
            <a:off x="7658892" y="1499299"/>
            <a:ext cx="3739472" cy="457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07933"/>
              </p:ext>
            </p:extLst>
          </p:nvPr>
        </p:nvGraphicFramePr>
        <p:xfrm>
          <a:off x="595305" y="2638715"/>
          <a:ext cx="1242312" cy="1048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0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305" y="2638715"/>
                        <a:ext cx="1242312" cy="1048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Draft </a:t>
            </a:r>
            <a:r>
              <a:rPr lang="en-IN"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– Standardized Email &amp; AV For Customers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5305" y="6315649"/>
            <a:ext cx="4433083" cy="338554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</a:rPr>
              <a:t>Right click to open the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</a:rPr>
              <a:t>Presentation</a:t>
            </a:r>
            <a:endParaRPr lang="en-US" sz="16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107265" y="4445000"/>
            <a:ext cx="4098269" cy="723900"/>
            <a:chOff x="1510365" y="4618514"/>
            <a:chExt cx="4098269" cy="723900"/>
          </a:xfrm>
        </p:grpSpPr>
        <p:pic>
          <p:nvPicPr>
            <p:cNvPr id="1365" name="Picture 341" descr="E:\Presentations\Corporate PPT &amp; Sangam Playbook\source\youtube-icon.pn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284" y="4618514"/>
              <a:ext cx="2800350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510365" y="4787900"/>
              <a:ext cx="1487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 err="1"/>
                <a:t>Gati</a:t>
              </a:r>
              <a:r>
                <a:rPr lang="en-IN" dirty="0"/>
                <a:t>-KWE AV: 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95009" y="4432300"/>
            <a:ext cx="3971269" cy="723900"/>
            <a:chOff x="6477005" y="4433848"/>
            <a:chExt cx="3971269" cy="723900"/>
          </a:xfrm>
        </p:grpSpPr>
        <p:sp>
          <p:nvSpPr>
            <p:cNvPr id="14" name="TextBox 13"/>
            <p:cNvSpPr txBox="1"/>
            <p:nvPr/>
          </p:nvSpPr>
          <p:spPr>
            <a:xfrm>
              <a:off x="6477005" y="4611132"/>
              <a:ext cx="1297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Allcargo </a:t>
              </a:r>
              <a:r>
                <a:rPr lang="en-IN" dirty="0" smtClean="0"/>
                <a:t>AV:</a:t>
              </a:r>
              <a:endParaRPr lang="en-IN" dirty="0"/>
            </a:p>
          </p:txBody>
        </p:sp>
        <p:pic>
          <p:nvPicPr>
            <p:cNvPr id="15" name="Picture 341" descr="E:\Presentations\Corporate PPT &amp; Sangam Playbook\source\youtube-icon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7924" y="4433848"/>
              <a:ext cx="2800350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71" name="Picture 347" descr="E:\Presentations\Corporate PPT &amp; Sangam Playbook\source\02.jpe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0956"/>
          <a:stretch/>
        </p:blipFill>
        <p:spPr bwMode="auto">
          <a:xfrm>
            <a:off x="2161661" y="1993900"/>
            <a:ext cx="3927928" cy="23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" name="Picture 348" descr="E:\Presentations\Corporate PPT &amp; Sangam Playbook\source\01.jpe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6" r="11042"/>
          <a:stretch/>
        </p:blipFill>
        <p:spPr bwMode="auto">
          <a:xfrm>
            <a:off x="6669609" y="1993900"/>
            <a:ext cx="3969816" cy="231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207308"/>
              </p:ext>
            </p:extLst>
          </p:nvPr>
        </p:nvGraphicFramePr>
        <p:xfrm>
          <a:off x="613569" y="1484786"/>
          <a:ext cx="10934700" cy="4322604"/>
        </p:xfrm>
        <a:graphic>
          <a:graphicData uri="http://schemas.openxmlformats.org/drawingml/2006/table">
            <a:tbl>
              <a:tblPr firstRow="1" firstCol="1" bandRow="1"/>
              <a:tblGrid>
                <a:gridCol w="3200295"/>
                <a:gridCol w="2764933"/>
                <a:gridCol w="2783482"/>
                <a:gridCol w="2185990"/>
              </a:tblGrid>
              <a:tr h="344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i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Full Container Load (FCL)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i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Container Freight Station (CFS)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i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Contract Logistics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i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Gati-KWE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400" b="1" i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Less Container Load (LCL)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63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Whether it is Export/Import  /Both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Are you taking DPD-DPD or DPD-CFS import deliveries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The location where the customer is looking for space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Whether it is PTL (part truckload) or FTL (full truckload), domestic air movement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63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Customer to have official domain and not Gmail, Yahoo, etc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PAN India Warehousing Network: Factories, Warehouses, RDCs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80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What is the Cargo  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The monthly volume of imports at JNPT (in TEU's)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Tentative space required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What is the cargo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3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Whether it is Air/Ocean  /Both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Import deliveries at laden/factory de-stuff or CFS de-stuff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Type of operations (rack, ground, etc)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Volume per month (tons)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380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Shipment Term  (FOB, CIF)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Type of imports HAZ or non HAZ, ODC, etc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Product detail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Major destinations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7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Volume per month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Current CFS services at JNPT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Who manages the biggest warehouse in the network (Self or 3PL)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7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CBM (in case of LCL)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1975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TEU's (in case of FCL)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80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Destinations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CHA who are doing custom clearance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Cargo Volume, pallets required to store</a:t>
                      </a:r>
                      <a:endParaRPr lang="en-IN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IN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43213" y="2043113"/>
            <a:ext cx="1216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Pre-qualified </a:t>
            </a:r>
            <a:r>
              <a:rPr lang="en-IN"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Questionnaires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7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4FC0F19-A81E-CD47-B5DC-A76D56BC3394}"/>
              </a:ext>
            </a:extLst>
          </p:cNvPr>
          <p:cNvSpPr txBox="1"/>
          <p:nvPr/>
        </p:nvSpPr>
        <p:spPr>
          <a:xfrm>
            <a:off x="3720430" y="1167394"/>
            <a:ext cx="472097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000" b="1" dirty="0" smtClean="0">
                <a:solidFill>
                  <a:srgbClr val="CC2626"/>
                </a:solidFill>
                <a:cs typeface="Arial" panose="020B0604020202020204" pitchFamily="34" charset="0"/>
              </a:rPr>
              <a:t>THANK YOU!</a:t>
            </a:r>
            <a:endParaRPr lang="en-US" sz="5000" b="1" dirty="0">
              <a:solidFill>
                <a:srgbClr val="CC2626"/>
              </a:solidFill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6" t="21788" r="26429" b="39106"/>
          <a:stretch/>
        </p:blipFill>
        <p:spPr bwMode="auto">
          <a:xfrm>
            <a:off x="5290562" y="2004968"/>
            <a:ext cx="1631514" cy="160862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547028" y="5332503"/>
            <a:ext cx="7067782" cy="801764"/>
            <a:chOff x="558876" y="2300359"/>
            <a:chExt cx="10546821" cy="119642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58A5CF10-0FF0-3A43-8AA9-CB8EFD00B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876" y="2652960"/>
              <a:ext cx="3182972" cy="648116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72F47192-1B07-A242-9680-AC3EE7B8B655}"/>
                </a:ext>
              </a:extLst>
            </p:cNvPr>
            <p:cNvCxnSpPr/>
            <p:nvPr/>
          </p:nvCxnSpPr>
          <p:spPr>
            <a:xfrm>
              <a:off x="4309401" y="2425864"/>
              <a:ext cx="0" cy="107092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A4EA1FD-88D4-3F48-A0B7-2C5368DDEFCD}"/>
                </a:ext>
              </a:extLst>
            </p:cNvPr>
            <p:cNvCxnSpPr/>
            <p:nvPr/>
          </p:nvCxnSpPr>
          <p:spPr>
            <a:xfrm>
              <a:off x="7464527" y="2425864"/>
              <a:ext cx="0" cy="107092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639379A9-F3A7-41E7-AE00-28A59DB62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29831" y="2507684"/>
              <a:ext cx="1951338" cy="77424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376"/>
            <a:stretch/>
          </p:blipFill>
          <p:spPr>
            <a:xfrm>
              <a:off x="7959958" y="2300359"/>
              <a:ext cx="3145739" cy="1000717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0" y="4189885"/>
            <a:ext cx="12161838" cy="596900"/>
          </a:xfrm>
          <a:prstGeom prst="rect">
            <a:avLst/>
          </a:prstGeom>
          <a:solidFill>
            <a:srgbClr val="008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 Contact: </a:t>
            </a:r>
            <a:r>
              <a:rPr lang="en-IN" b="1" dirty="0" smtClean="0">
                <a:solidFill>
                  <a:schemeClr val="bg1"/>
                </a:solidFill>
              </a:rPr>
              <a:t>cross-sell@allcargologistics.com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98000" y="6375400"/>
            <a:ext cx="2763838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48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Playbook</a:t>
            </a:r>
            <a:endParaRPr lang="en-IN" sz="2800" b="1" spc="-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99685" y="1744355"/>
            <a:ext cx="4351635" cy="1119117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/>
              <a:t>Sangam Objective</a:t>
            </a:r>
          </a:p>
          <a:p>
            <a:r>
              <a:rPr lang="en-IN" sz="1600" dirty="0"/>
              <a:t>Expected Benefits</a:t>
            </a:r>
          </a:p>
          <a:p>
            <a:r>
              <a:rPr lang="en-IN" sz="1600" dirty="0"/>
              <a:t>Process Flow</a:t>
            </a:r>
          </a:p>
          <a:p>
            <a:r>
              <a:rPr lang="en-US" sz="1600" dirty="0"/>
              <a:t>Reward and Recognition for Generating Leads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38609" y="1743074"/>
            <a:ext cx="1282890" cy="1120398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/>
              <a:t>Systems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01540" y="3041907"/>
            <a:ext cx="4351635" cy="1065826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/>
              <a:t>Corporate Presentation</a:t>
            </a:r>
          </a:p>
          <a:p>
            <a:r>
              <a:rPr lang="en-IN" sz="1600" dirty="0"/>
              <a:t>Product Presentations</a:t>
            </a:r>
          </a:p>
          <a:p>
            <a:r>
              <a:rPr lang="en-IN" sz="1600" dirty="0"/>
              <a:t>Cross-Sell SPOC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0881" y="3041906"/>
            <a:ext cx="1282890" cy="1065826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/>
              <a:t>References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017460" y="4272498"/>
            <a:ext cx="4351635" cy="1119117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/>
              <a:t>Audio Visuals</a:t>
            </a:r>
          </a:p>
          <a:p>
            <a:r>
              <a:rPr lang="en-IN" sz="1600" dirty="0"/>
              <a:t>Plug &amp; Play email scripts</a:t>
            </a:r>
          </a:p>
          <a:p>
            <a:r>
              <a:rPr lang="en-IN" sz="1600" dirty="0"/>
              <a:t>Pre-qualification Questionnaires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6801" y="4313442"/>
            <a:ext cx="1282890" cy="1065826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/>
              <a:t>Templates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9"/>
          <a:stretch/>
        </p:blipFill>
        <p:spPr bwMode="auto">
          <a:xfrm>
            <a:off x="7091891" y="1868180"/>
            <a:ext cx="5012797" cy="37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5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00510" y="1762125"/>
            <a:ext cx="5758970" cy="1053721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000" dirty="0" smtClean="0"/>
              <a:t> Standard</a:t>
            </a:r>
            <a:endParaRPr lang="en-IN" sz="4000" dirty="0"/>
          </a:p>
        </p:txBody>
      </p:sp>
      <p:sp>
        <p:nvSpPr>
          <p:cNvPr id="14" name="Rounded Rectangle 13"/>
          <p:cNvSpPr/>
          <p:nvPr/>
        </p:nvSpPr>
        <p:spPr>
          <a:xfrm>
            <a:off x="616430" y="2996952"/>
            <a:ext cx="5758970" cy="1049486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400" dirty="0" smtClean="0"/>
              <a:t> </a:t>
            </a:r>
            <a:r>
              <a:rPr lang="en-IN" sz="4000" dirty="0" smtClean="0"/>
              <a:t>Operating</a:t>
            </a:r>
            <a:endParaRPr lang="en-IN" sz="4400" dirty="0"/>
          </a:p>
        </p:txBody>
      </p:sp>
      <p:sp>
        <p:nvSpPr>
          <p:cNvPr id="16" name="Rounded Rectangle 15"/>
          <p:cNvSpPr/>
          <p:nvPr/>
        </p:nvSpPr>
        <p:spPr>
          <a:xfrm>
            <a:off x="630078" y="4210050"/>
            <a:ext cx="5758970" cy="1064708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4000" dirty="0" smtClean="0"/>
              <a:t> Procedures</a:t>
            </a:r>
            <a:endParaRPr lang="en-IN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Systems</a:t>
            </a:r>
            <a:endParaRPr lang="en-IN" sz="2800" b="1" spc="-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E:\Presentations\Corporate PPT &amp; Sangam Playbook\source\shutterstock_589577852-[Converted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"/>
          <a:stretch/>
        </p:blipFill>
        <p:spPr bwMode="auto">
          <a:xfrm>
            <a:off x="6842473" y="1196752"/>
            <a:ext cx="519043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65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7674" y="1645794"/>
            <a:ext cx="68023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P</a:t>
            </a: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 panose="020B0604020202020204" pitchFamily="34" charset="0"/>
              </a:rPr>
              <a:t>romote a culture of cross selling of group products among Avvashya Group sales </a:t>
            </a:r>
            <a:r>
              <a:rPr lang="en-US" sz="20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 panose="020B0604020202020204" pitchFamily="34" charset="0"/>
              </a:rPr>
              <a:t>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 panose="020B0604020202020204" pitchFamily="34" charset="0"/>
              </a:rPr>
              <a:t>To gain knowledge of products and services offered by group </a:t>
            </a:r>
            <a:r>
              <a:rPr lang="en-US" sz="20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 panose="020B0604020202020204" pitchFamily="34" charset="0"/>
              </a:rPr>
              <a:t>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 panose="020B0604020202020204" pitchFamily="34" charset="0"/>
              </a:rPr>
              <a:t>To understand the process of cross-selling and lead management </a:t>
            </a:r>
            <a:r>
              <a:rPr lang="en-US" sz="2000" dirty="0" smtClean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 panose="020B0604020202020204" pitchFamily="34" charset="0"/>
              </a:rPr>
              <a:t>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cs typeface="Arial" panose="020B0604020202020204" pitchFamily="34" charset="0"/>
              </a:rPr>
              <a:t>Selling Skills - Learn the ways to find any other logistic requirements with existing customers as well as stages to build new customer</a:t>
            </a:r>
            <a:endParaRPr lang="en-IN" sz="2000" dirty="0"/>
          </a:p>
        </p:txBody>
      </p:sp>
      <p:pic>
        <p:nvPicPr>
          <p:cNvPr id="13" name="Picture 2" descr="C:\Users\shivaan\Pictures\Images\objective-clipart-objectives-clipart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05" y="1851314"/>
            <a:ext cx="2964872" cy="29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IN" sz="2800" b="1" spc="-5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Sangam</a:t>
            </a:r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IN"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Objective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vaan\Pictures\Images\Picture11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34882"/>
            <a:ext cx="3318164" cy="295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683701"/>
            <a:ext cx="69311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Leelawadee" panose="020B0502040204020203" pitchFamily="34" charset="-34"/>
              </a:rPr>
              <a:t>Helps pitching end-to-end relevant Solutions to Customers through a blend of </a:t>
            </a:r>
            <a:r>
              <a:rPr lang="en-US" sz="2000" dirty="0" smtClean="0">
                <a:cs typeface="Leelawadee" panose="020B0502040204020203" pitchFamily="34" charset="-34"/>
              </a:rPr>
              <a:t>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Leelawadee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Leelawadee" panose="020B0502040204020203" pitchFamily="34" charset="-34"/>
              </a:rPr>
              <a:t>Develops self confidence amongst BDEs/BDMs to cross-sell products of group </a:t>
            </a:r>
            <a:r>
              <a:rPr lang="en-US" sz="2000" dirty="0" smtClean="0">
                <a:cs typeface="Leelawadee" panose="020B0502040204020203" pitchFamily="34" charset="-34"/>
              </a:rPr>
              <a:t>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Leelawadee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Leelawadee" panose="020B0502040204020203" pitchFamily="34" charset="-34"/>
              </a:rPr>
              <a:t>Helps achieve better conversions/closing </a:t>
            </a:r>
            <a:r>
              <a:rPr lang="en-US" sz="2000" dirty="0" smtClean="0">
                <a:cs typeface="Leelawadee" panose="020B0502040204020203" pitchFamily="34" charset="-34"/>
              </a:rPr>
              <a:t>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Leelawadee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Leelawadee" panose="020B0502040204020203" pitchFamily="34" charset="-34"/>
              </a:rPr>
              <a:t>Easier and more effective product </a:t>
            </a:r>
            <a:r>
              <a:rPr lang="en-US" sz="2000" dirty="0" smtClean="0">
                <a:cs typeface="Leelawadee" panose="020B0502040204020203" pitchFamily="34" charset="-34"/>
              </a:rPr>
              <a:t>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cs typeface="Leelawadee" panose="020B0502040204020203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cs typeface="Leelawadee" panose="020B0502040204020203" pitchFamily="34" charset="-34"/>
              </a:rPr>
              <a:t>Establishes long term relationships with Customers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Expected </a:t>
            </a:r>
            <a:r>
              <a:rPr lang="en-IN"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Benefits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7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A0AB23A-BE64-4B88-9843-3701AC813481}"/>
              </a:ext>
            </a:extLst>
          </p:cNvPr>
          <p:cNvSpPr/>
          <p:nvPr/>
        </p:nvSpPr>
        <p:spPr>
          <a:xfrm>
            <a:off x="9577708" y="5011181"/>
            <a:ext cx="2060897" cy="1871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Lead Generator task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33887E5-B761-43FD-975F-1D3167856011}"/>
              </a:ext>
            </a:extLst>
          </p:cNvPr>
          <p:cNvSpPr/>
          <p:nvPr/>
        </p:nvSpPr>
        <p:spPr>
          <a:xfrm>
            <a:off x="9577708" y="5390544"/>
            <a:ext cx="2060897" cy="18710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Cross-sell Team/Sponsor task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4C18000-B13C-4122-A88B-FE082695147A}"/>
              </a:ext>
            </a:extLst>
          </p:cNvPr>
          <p:cNvSpPr/>
          <p:nvPr/>
        </p:nvSpPr>
        <p:spPr>
          <a:xfrm>
            <a:off x="9577708" y="5200863"/>
            <a:ext cx="2060897" cy="1871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ysClr val="windowText" lastClr="000000"/>
                </a:solidFill>
              </a:rPr>
              <a:t>Lead Recipient task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10B50D7-F491-4B1C-95AD-61936E626378}"/>
              </a:ext>
            </a:extLst>
          </p:cNvPr>
          <p:cNvSpPr/>
          <p:nvPr/>
        </p:nvSpPr>
        <p:spPr>
          <a:xfrm>
            <a:off x="288815" y="1343533"/>
            <a:ext cx="2493686" cy="5872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Sales person generates leads, either from new customer or from existing customer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66AC668-F2F0-4EE9-895F-0B58D8EEBDD5}"/>
              </a:ext>
            </a:extLst>
          </p:cNvPr>
          <p:cNvSpPr/>
          <p:nvPr/>
        </p:nvSpPr>
        <p:spPr>
          <a:xfrm>
            <a:off x="3232276" y="1343533"/>
            <a:ext cx="2493686" cy="5872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Check with existing clients, ongoing leads and references for requirements of Group’s services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4DAE3E1-F7C5-49E3-81C7-61615D587E96}"/>
              </a:ext>
            </a:extLst>
          </p:cNvPr>
          <p:cNvSpPr/>
          <p:nvPr/>
        </p:nvSpPr>
        <p:spPr>
          <a:xfrm>
            <a:off x="6260702" y="1339297"/>
            <a:ext cx="2493686" cy="5872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Share lead with cross-sell team &amp; Lead generating vertical SPOC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B88C25A6-EA33-4A8C-9EAA-23FC8D928F53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2782501" y="1637144"/>
            <a:ext cx="4497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D2E19340-C762-4D02-8536-A7EC0E05BC3E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5725962" y="1632908"/>
            <a:ext cx="534740" cy="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9">
            <a:extLst>
              <a:ext uri="{FF2B5EF4-FFF2-40B4-BE49-F238E27FC236}">
                <a16:creationId xmlns="" xmlns:a16="http://schemas.microsoft.com/office/drawing/2014/main" id="{8FC01AAC-AC00-462A-AE73-A4170C1A2D71}"/>
              </a:ext>
            </a:extLst>
          </p:cNvPr>
          <p:cNvCxnSpPr>
            <a:stCxn id="12" idx="3"/>
            <a:endCxn id="12" idx="0"/>
          </p:cNvCxnSpPr>
          <p:nvPr/>
        </p:nvCxnSpPr>
        <p:spPr>
          <a:xfrm flipH="1" flipV="1">
            <a:off x="4479119" y="1343533"/>
            <a:ext cx="1246843" cy="293611"/>
          </a:xfrm>
          <a:prstGeom prst="bentConnector4">
            <a:avLst>
              <a:gd name="adj1" fmla="val -18334"/>
              <a:gd name="adj2" fmla="val 1778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15E52EE-67BE-49A8-9CDA-080ED381A476}"/>
              </a:ext>
            </a:extLst>
          </p:cNvPr>
          <p:cNvSpPr/>
          <p:nvPr/>
        </p:nvSpPr>
        <p:spPr>
          <a:xfrm>
            <a:off x="5455073" y="2426337"/>
            <a:ext cx="536896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5A580EFE-BCB7-4871-A6A1-4FBE786CD2B2}"/>
              </a:ext>
            </a:extLst>
          </p:cNvPr>
          <p:cNvSpPr/>
          <p:nvPr/>
        </p:nvSpPr>
        <p:spPr>
          <a:xfrm>
            <a:off x="4479119" y="967065"/>
            <a:ext cx="1531831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No – Try again in 1 month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CC4B2DD-3923-4552-B543-B330AD3FF6D8}"/>
              </a:ext>
            </a:extLst>
          </p:cNvPr>
          <p:cNvSpPr/>
          <p:nvPr/>
        </p:nvSpPr>
        <p:spPr>
          <a:xfrm>
            <a:off x="288815" y="2236123"/>
            <a:ext cx="1966449" cy="71053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Vertical SPOC assign Lead Recipient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6DD10FF-4266-46E1-94C7-23800A80623E}"/>
              </a:ext>
            </a:extLst>
          </p:cNvPr>
          <p:cNvSpPr/>
          <p:nvPr/>
        </p:nvSpPr>
        <p:spPr>
          <a:xfrm>
            <a:off x="2782501" y="2236123"/>
            <a:ext cx="2697837" cy="710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>
                <a:solidFill>
                  <a:schemeClr val="bg1"/>
                </a:solidFill>
              </a:rPr>
              <a:t>Lead Recipient to arrange for joint call with prospect along with Lead Generator to check if opportunity exists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CCE7EB04-2CCE-47E0-B295-C5BD4B3643FD}"/>
              </a:ext>
            </a:extLst>
          </p:cNvPr>
          <p:cNvSpPr/>
          <p:nvPr/>
        </p:nvSpPr>
        <p:spPr>
          <a:xfrm>
            <a:off x="6056422" y="2231887"/>
            <a:ext cx="2359888" cy="710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</a:rPr>
              <a:t>Capture opportunity and share with Cross-sell Team</a:t>
            </a:r>
          </a:p>
        </p:txBody>
      </p:sp>
      <p:cxnSp>
        <p:nvCxnSpPr>
          <p:cNvPr id="22" name="Connector: Elbow 42">
            <a:extLst>
              <a:ext uri="{FF2B5EF4-FFF2-40B4-BE49-F238E27FC236}">
                <a16:creationId xmlns="" xmlns:a16="http://schemas.microsoft.com/office/drawing/2014/main" id="{89E4D9E5-1151-4C80-9F15-55ECD531BA0F}"/>
              </a:ext>
            </a:extLst>
          </p:cNvPr>
          <p:cNvCxnSpPr>
            <a:cxnSpLocks/>
            <a:stCxn id="13" idx="3"/>
            <a:endCxn id="19" idx="0"/>
          </p:cNvCxnSpPr>
          <p:nvPr/>
        </p:nvCxnSpPr>
        <p:spPr>
          <a:xfrm flipH="1">
            <a:off x="1272040" y="1632908"/>
            <a:ext cx="7482348" cy="603215"/>
          </a:xfrm>
          <a:prstGeom prst="bentConnector4">
            <a:avLst>
              <a:gd name="adj1" fmla="val -3055"/>
              <a:gd name="adj2" fmla="val 743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228350A4-49CA-405B-B698-9859BB3CFE04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2255264" y="2591392"/>
            <a:ext cx="527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86481199-9678-4AD3-8E25-11CCD9567C5F}"/>
              </a:ext>
            </a:extLst>
          </p:cNvPr>
          <p:cNvCxnSpPr>
            <a:cxnSpLocks/>
          </p:cNvCxnSpPr>
          <p:nvPr/>
        </p:nvCxnSpPr>
        <p:spPr>
          <a:xfrm flipV="1">
            <a:off x="5480338" y="2606206"/>
            <a:ext cx="576084" cy="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0CE180E-29D4-4B6C-8604-314D939CE932}"/>
              </a:ext>
            </a:extLst>
          </p:cNvPr>
          <p:cNvSpPr/>
          <p:nvPr/>
        </p:nvSpPr>
        <p:spPr>
          <a:xfrm>
            <a:off x="5699117" y="1696072"/>
            <a:ext cx="590586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&lt;2 days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81BD87B-A1C0-4837-941B-B67CDC8BF929}"/>
              </a:ext>
            </a:extLst>
          </p:cNvPr>
          <p:cNvSpPr/>
          <p:nvPr/>
        </p:nvSpPr>
        <p:spPr>
          <a:xfrm>
            <a:off x="2194059" y="2664807"/>
            <a:ext cx="649645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2-3 days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3FCFD92-9C49-48CB-AAFB-B1961E6621D9}"/>
              </a:ext>
            </a:extLst>
          </p:cNvPr>
          <p:cNvSpPr/>
          <p:nvPr/>
        </p:nvSpPr>
        <p:spPr>
          <a:xfrm>
            <a:off x="5426058" y="2664807"/>
            <a:ext cx="714610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2-3 days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88204E48-B3C1-4A4C-9F7B-A787E536F6ED}"/>
              </a:ext>
            </a:extLst>
          </p:cNvPr>
          <p:cNvSpPr/>
          <p:nvPr/>
        </p:nvSpPr>
        <p:spPr>
          <a:xfrm>
            <a:off x="5849151" y="1472089"/>
            <a:ext cx="488087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Yes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DC38FAB8-6288-4E64-8C04-1C5C00466D74}"/>
              </a:ext>
            </a:extLst>
          </p:cNvPr>
          <p:cNvSpPr/>
          <p:nvPr/>
        </p:nvSpPr>
        <p:spPr>
          <a:xfrm>
            <a:off x="5522863" y="2445813"/>
            <a:ext cx="488087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Yes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89C51823-754D-416B-B5F9-7D92CD7E8A59}"/>
              </a:ext>
            </a:extLst>
          </p:cNvPr>
          <p:cNvCxnSpPr>
            <a:cxnSpLocks/>
            <a:stCxn id="21" idx="3"/>
            <a:endCxn id="34" idx="1"/>
          </p:cNvCxnSpPr>
          <p:nvPr/>
        </p:nvCxnSpPr>
        <p:spPr>
          <a:xfrm>
            <a:off x="8416310" y="2587156"/>
            <a:ext cx="527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D49A5AB9-C8DD-4DD6-88B2-5A4076C9F1CC}"/>
              </a:ext>
            </a:extLst>
          </p:cNvPr>
          <p:cNvSpPr/>
          <p:nvPr/>
        </p:nvSpPr>
        <p:spPr>
          <a:xfrm>
            <a:off x="8943547" y="2231887"/>
            <a:ext cx="2060896" cy="71053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00" dirty="0"/>
              <a:t>Periodic cadence of Cross-sell leads to qualify leads basis pre-determined criteria and status update</a:t>
            </a:r>
            <a:endParaRPr lang="en-US" sz="1200" i="1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6EDD0C04-0844-4BE1-9D6A-78BB96A051C1}"/>
              </a:ext>
            </a:extLst>
          </p:cNvPr>
          <p:cNvSpPr/>
          <p:nvPr/>
        </p:nvSpPr>
        <p:spPr>
          <a:xfrm>
            <a:off x="8302326" y="2664807"/>
            <a:ext cx="714610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2-3 days</a:t>
            </a:r>
          </a:p>
        </p:txBody>
      </p:sp>
      <p:cxnSp>
        <p:nvCxnSpPr>
          <p:cNvPr id="36" name="Connector: Elbow 53">
            <a:extLst>
              <a:ext uri="{FF2B5EF4-FFF2-40B4-BE49-F238E27FC236}">
                <a16:creationId xmlns="" xmlns:a16="http://schemas.microsoft.com/office/drawing/2014/main" id="{451E4271-4A96-4866-8551-FC599BFDDE92}"/>
              </a:ext>
            </a:extLst>
          </p:cNvPr>
          <p:cNvCxnSpPr>
            <a:cxnSpLocks/>
            <a:stCxn id="34" idx="3"/>
            <a:endCxn id="37" idx="0"/>
          </p:cNvCxnSpPr>
          <p:nvPr/>
        </p:nvCxnSpPr>
        <p:spPr>
          <a:xfrm flipH="1">
            <a:off x="1535658" y="2587156"/>
            <a:ext cx="9468785" cy="632740"/>
          </a:xfrm>
          <a:prstGeom prst="bentConnector4">
            <a:avLst>
              <a:gd name="adj1" fmla="val -6030"/>
              <a:gd name="adj2" fmla="val 780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CD0FE7D3-A78C-46D4-BB85-5C58952D8EFB}"/>
              </a:ext>
            </a:extLst>
          </p:cNvPr>
          <p:cNvSpPr/>
          <p:nvPr/>
        </p:nvSpPr>
        <p:spPr>
          <a:xfrm>
            <a:off x="288815" y="3219896"/>
            <a:ext cx="2493686" cy="589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ysClr val="windowText" lastClr="000000"/>
                </a:solidFill>
              </a:rPr>
              <a:t>Source requirement from the </a:t>
            </a:r>
            <a:r>
              <a:rPr lang="en-US" sz="1200" dirty="0" smtClean="0">
                <a:solidFill>
                  <a:sysClr val="windowText" lastClr="000000"/>
                </a:solidFill>
              </a:rPr>
              <a:t>customer </a:t>
            </a:r>
            <a:r>
              <a:rPr lang="en-US" sz="1200" dirty="0">
                <a:solidFill>
                  <a:sysClr val="windowText" lastClr="000000"/>
                </a:solidFill>
              </a:rPr>
              <a:t>for active opportunities through joint discussions with </a:t>
            </a:r>
            <a:r>
              <a:rPr lang="en-US" sz="1200" dirty="0" smtClean="0">
                <a:solidFill>
                  <a:sysClr val="windowText" lastClr="000000"/>
                </a:solidFill>
              </a:rPr>
              <a:t>customer</a:t>
            </a:r>
            <a:endParaRPr 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582F759-4F9E-4682-A735-661AFC10767A}"/>
              </a:ext>
            </a:extLst>
          </p:cNvPr>
          <p:cNvSpPr/>
          <p:nvPr/>
        </p:nvSpPr>
        <p:spPr>
          <a:xfrm>
            <a:off x="11016215" y="2634005"/>
            <a:ext cx="488087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1-2 days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563E38C-94FB-4CF5-8C0D-EBF137518413}"/>
              </a:ext>
            </a:extLst>
          </p:cNvPr>
          <p:cNvSpPr/>
          <p:nvPr/>
        </p:nvSpPr>
        <p:spPr>
          <a:xfrm>
            <a:off x="11016215" y="2426337"/>
            <a:ext cx="488087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Qualified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37FB7E9-E4DC-40FC-BB08-D80AF2052526}"/>
              </a:ext>
            </a:extLst>
          </p:cNvPr>
          <p:cNvSpPr/>
          <p:nvPr/>
        </p:nvSpPr>
        <p:spPr>
          <a:xfrm>
            <a:off x="3364990" y="3219896"/>
            <a:ext cx="3177500" cy="589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ysClr val="windowText" lastClr="000000"/>
                </a:solidFill>
              </a:rPr>
              <a:t>Work with cross-function teams for solution designing or commercial proposal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5DF694A-E6EF-4B10-95E6-4C135C7F76C1}"/>
              </a:ext>
            </a:extLst>
          </p:cNvPr>
          <p:cNvSpPr/>
          <p:nvPr/>
        </p:nvSpPr>
        <p:spPr>
          <a:xfrm>
            <a:off x="2809113" y="3363520"/>
            <a:ext cx="536896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ysClr val="windowText" lastClr="000000"/>
              </a:solidFill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="" xmlns:a16="http://schemas.microsoft.com/office/drawing/2014/main" id="{28E5D749-C836-41E8-AC8E-7866F78B5CBC}"/>
              </a:ext>
            </a:extLst>
          </p:cNvPr>
          <p:cNvCxnSpPr>
            <a:cxnSpLocks/>
            <a:stCxn id="37" idx="3"/>
            <a:endCxn id="40" idx="1"/>
          </p:cNvCxnSpPr>
          <p:nvPr/>
        </p:nvCxnSpPr>
        <p:spPr>
          <a:xfrm>
            <a:off x="2782501" y="3514539"/>
            <a:ext cx="582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ECCB47BF-96C5-4E9E-84A5-F403EF5689DB}"/>
              </a:ext>
            </a:extLst>
          </p:cNvPr>
          <p:cNvSpPr/>
          <p:nvPr/>
        </p:nvSpPr>
        <p:spPr>
          <a:xfrm>
            <a:off x="2703199" y="3629595"/>
            <a:ext cx="714610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Basis RFQ timeline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E33E43F4-5C26-4D93-A0E4-EA0B7DA581FE}"/>
              </a:ext>
            </a:extLst>
          </p:cNvPr>
          <p:cNvSpPr/>
          <p:nvPr/>
        </p:nvSpPr>
        <p:spPr>
          <a:xfrm>
            <a:off x="2829701" y="3292683"/>
            <a:ext cx="488087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RFQ received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EB6B74B6-E1EC-4D7D-9315-03E80030ECF0}"/>
              </a:ext>
            </a:extLst>
          </p:cNvPr>
          <p:cNvSpPr/>
          <p:nvPr/>
        </p:nvSpPr>
        <p:spPr>
          <a:xfrm>
            <a:off x="6648404" y="3363520"/>
            <a:ext cx="536896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ysClr val="windowText" lastClr="000000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22244E28-44C1-420F-859A-E83CAE3D9099}"/>
              </a:ext>
            </a:extLst>
          </p:cNvPr>
          <p:cNvCxnSpPr>
            <a:cxnSpLocks/>
            <a:stCxn id="40" idx="3"/>
            <a:endCxn id="49" idx="1"/>
          </p:cNvCxnSpPr>
          <p:nvPr/>
        </p:nvCxnSpPr>
        <p:spPr>
          <a:xfrm>
            <a:off x="6542490" y="3514539"/>
            <a:ext cx="7432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0DF723E4-D136-431F-9A64-CCA717820C58}"/>
              </a:ext>
            </a:extLst>
          </p:cNvPr>
          <p:cNvSpPr/>
          <p:nvPr/>
        </p:nvSpPr>
        <p:spPr>
          <a:xfrm>
            <a:off x="6542490" y="3554731"/>
            <a:ext cx="714610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2-3 weeks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E88295E6-D2AD-467F-9B58-582B7886C960}"/>
              </a:ext>
            </a:extLst>
          </p:cNvPr>
          <p:cNvSpPr/>
          <p:nvPr/>
        </p:nvSpPr>
        <p:spPr>
          <a:xfrm>
            <a:off x="6668992" y="3292683"/>
            <a:ext cx="488087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If project feasible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19EB9867-7522-45B2-A1C3-1D3D8EE620F3}"/>
              </a:ext>
            </a:extLst>
          </p:cNvPr>
          <p:cNvSpPr/>
          <p:nvPr/>
        </p:nvSpPr>
        <p:spPr>
          <a:xfrm>
            <a:off x="7285704" y="3219896"/>
            <a:ext cx="3177500" cy="589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ysClr val="windowText" lastClr="000000"/>
                </a:solidFill>
              </a:rPr>
              <a:t>Create RFQ response/proposal and financial quote for customer</a:t>
            </a:r>
          </a:p>
        </p:txBody>
      </p:sp>
      <p:cxnSp>
        <p:nvCxnSpPr>
          <p:cNvPr id="50" name="Connector: Elbow 79">
            <a:extLst>
              <a:ext uri="{FF2B5EF4-FFF2-40B4-BE49-F238E27FC236}">
                <a16:creationId xmlns="" xmlns:a16="http://schemas.microsoft.com/office/drawing/2014/main" id="{0DE62A0E-F1D3-421C-AF91-6BD20DE7FEBC}"/>
              </a:ext>
            </a:extLst>
          </p:cNvPr>
          <p:cNvCxnSpPr>
            <a:cxnSpLocks/>
            <a:stCxn id="49" idx="3"/>
            <a:endCxn id="51" idx="0"/>
          </p:cNvCxnSpPr>
          <p:nvPr/>
        </p:nvCxnSpPr>
        <p:spPr>
          <a:xfrm flipH="1">
            <a:off x="1535658" y="3514539"/>
            <a:ext cx="8927546" cy="542062"/>
          </a:xfrm>
          <a:prstGeom prst="bentConnector4">
            <a:avLst>
              <a:gd name="adj1" fmla="val -7541"/>
              <a:gd name="adj2" fmla="val 771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D6CE2A36-9B80-474A-9D65-BD4B524E4B59}"/>
              </a:ext>
            </a:extLst>
          </p:cNvPr>
          <p:cNvSpPr/>
          <p:nvPr/>
        </p:nvSpPr>
        <p:spPr>
          <a:xfrm>
            <a:off x="288815" y="4056601"/>
            <a:ext cx="2493686" cy="589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ysClr val="windowText" lastClr="000000"/>
                </a:solidFill>
              </a:rPr>
              <a:t>Submit RFQ and/or pitch to customer </a:t>
            </a:r>
          </a:p>
          <a:p>
            <a:r>
              <a:rPr lang="en-US" sz="1200" i="1" dirty="0">
                <a:solidFill>
                  <a:sysClr val="windowText" lastClr="000000"/>
                </a:solidFill>
              </a:rPr>
              <a:t>If needed, pitch in joint meeting or with Sponsor for large opportunities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C817AE94-07AC-49B8-A9A7-014D0C64B489}"/>
              </a:ext>
            </a:extLst>
          </p:cNvPr>
          <p:cNvSpPr/>
          <p:nvPr/>
        </p:nvSpPr>
        <p:spPr>
          <a:xfrm>
            <a:off x="11321048" y="4439040"/>
            <a:ext cx="714610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1-2 weeks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20427534-78B2-4C80-9D78-743296C8540B}"/>
              </a:ext>
            </a:extLst>
          </p:cNvPr>
          <p:cNvSpPr/>
          <p:nvPr/>
        </p:nvSpPr>
        <p:spPr>
          <a:xfrm>
            <a:off x="2809113" y="4175653"/>
            <a:ext cx="536896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ysClr val="windowText" lastClr="000000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="" xmlns:a16="http://schemas.microsoft.com/office/drawing/2014/main" id="{C2D5F17C-121B-4FA5-A722-6BA9F042BC3C}"/>
              </a:ext>
            </a:extLst>
          </p:cNvPr>
          <p:cNvCxnSpPr>
            <a:cxnSpLocks/>
          </p:cNvCxnSpPr>
          <p:nvPr/>
        </p:nvCxnSpPr>
        <p:spPr>
          <a:xfrm>
            <a:off x="2782501" y="4303619"/>
            <a:ext cx="582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448134A6-E307-456B-902D-B51BC9BBABBF}"/>
              </a:ext>
            </a:extLst>
          </p:cNvPr>
          <p:cNvSpPr/>
          <p:nvPr/>
        </p:nvSpPr>
        <p:spPr>
          <a:xfrm>
            <a:off x="2703199" y="4441728"/>
            <a:ext cx="714610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Basis RFQ timeline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89AE41E3-E04A-47AB-8924-F1F4C749EC32}"/>
              </a:ext>
            </a:extLst>
          </p:cNvPr>
          <p:cNvSpPr/>
          <p:nvPr/>
        </p:nvSpPr>
        <p:spPr>
          <a:xfrm>
            <a:off x="3364990" y="4056601"/>
            <a:ext cx="2691432" cy="589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ysClr val="windowText" lastClr="000000"/>
                </a:solidFill>
              </a:rPr>
              <a:t>Follow up and negotiate with customer on conversion of opportunity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B5262E8F-EEB0-4DDD-B8B9-91EEA6CAB6BF}"/>
              </a:ext>
            </a:extLst>
          </p:cNvPr>
          <p:cNvSpPr/>
          <p:nvPr/>
        </p:nvSpPr>
        <p:spPr>
          <a:xfrm>
            <a:off x="6160317" y="4251038"/>
            <a:ext cx="536896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ysClr val="windowText" lastClr="000000"/>
              </a:solidFill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14537647-F386-44E0-830C-607E45E6225F}"/>
              </a:ext>
            </a:extLst>
          </p:cNvPr>
          <p:cNvCxnSpPr>
            <a:cxnSpLocks/>
          </p:cNvCxnSpPr>
          <p:nvPr/>
        </p:nvCxnSpPr>
        <p:spPr>
          <a:xfrm>
            <a:off x="6056422" y="4313144"/>
            <a:ext cx="7212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8CD823BC-54AD-4C19-92DE-E5623E5D53DB}"/>
              </a:ext>
            </a:extLst>
          </p:cNvPr>
          <p:cNvSpPr/>
          <p:nvPr/>
        </p:nvSpPr>
        <p:spPr>
          <a:xfrm>
            <a:off x="6054403" y="4436352"/>
            <a:ext cx="714610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Up to confirmation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C11CB587-1157-4547-A902-B66C34DFAD94}"/>
              </a:ext>
            </a:extLst>
          </p:cNvPr>
          <p:cNvSpPr/>
          <p:nvPr/>
        </p:nvSpPr>
        <p:spPr>
          <a:xfrm>
            <a:off x="6140668" y="4160257"/>
            <a:ext cx="488087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If win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4EB78B95-BB11-4C21-956D-4309C15F0933}"/>
              </a:ext>
            </a:extLst>
          </p:cNvPr>
          <p:cNvSpPr/>
          <p:nvPr/>
        </p:nvSpPr>
        <p:spPr>
          <a:xfrm>
            <a:off x="6777696" y="4074120"/>
            <a:ext cx="2239240" cy="554248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Approve/Disapprove business related exceptions with Legal and Finance teams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B0EDB386-66A0-4368-BDA2-DD6DF57B1B30}"/>
              </a:ext>
            </a:extLst>
          </p:cNvPr>
          <p:cNvSpPr/>
          <p:nvPr/>
        </p:nvSpPr>
        <p:spPr>
          <a:xfrm>
            <a:off x="9513706" y="4074120"/>
            <a:ext cx="1864251" cy="5542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ysClr val="windowText" lastClr="000000"/>
                </a:solidFill>
              </a:rPr>
              <a:t>Create contract with Legal and Finance teams and get it signed by customer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="" xmlns:a16="http://schemas.microsoft.com/office/drawing/2014/main" id="{E8C0A40C-5DBA-457F-A050-BDFC07BDB468}"/>
              </a:ext>
            </a:extLst>
          </p:cNvPr>
          <p:cNvSpPr/>
          <p:nvPr/>
        </p:nvSpPr>
        <p:spPr>
          <a:xfrm>
            <a:off x="9045268" y="4251038"/>
            <a:ext cx="536896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ysClr val="windowText" lastClr="000000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87542A07-570F-4FD8-A415-5CD25EB1A1DC}"/>
              </a:ext>
            </a:extLst>
          </p:cNvPr>
          <p:cNvCxnSpPr>
            <a:cxnSpLocks/>
            <a:stCxn id="61" idx="3"/>
            <a:endCxn id="62" idx="1"/>
          </p:cNvCxnSpPr>
          <p:nvPr/>
        </p:nvCxnSpPr>
        <p:spPr>
          <a:xfrm>
            <a:off x="9016936" y="4351244"/>
            <a:ext cx="496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="" xmlns:a16="http://schemas.microsoft.com/office/drawing/2014/main" id="{5B9B748B-D9B3-4370-9B76-B9607E3A8C51}"/>
              </a:ext>
            </a:extLst>
          </p:cNvPr>
          <p:cNvSpPr/>
          <p:nvPr/>
        </p:nvSpPr>
        <p:spPr>
          <a:xfrm>
            <a:off x="8912357" y="4439040"/>
            <a:ext cx="714610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2-7 days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="" xmlns:a16="http://schemas.microsoft.com/office/drawing/2014/main" id="{E7C25EC5-AAD1-4D2A-8558-4AC27068CD04}"/>
              </a:ext>
            </a:extLst>
          </p:cNvPr>
          <p:cNvSpPr/>
          <p:nvPr/>
        </p:nvSpPr>
        <p:spPr>
          <a:xfrm>
            <a:off x="9025619" y="4160257"/>
            <a:ext cx="488087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>
                <a:solidFill>
                  <a:sysClr val="windowText" lastClr="000000"/>
                </a:solidFill>
              </a:rPr>
              <a:t>If win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="" xmlns:a16="http://schemas.microsoft.com/office/drawing/2014/main" id="{ECE0D53B-DCB5-4150-8A08-69F0E013E169}"/>
              </a:ext>
            </a:extLst>
          </p:cNvPr>
          <p:cNvSpPr/>
          <p:nvPr/>
        </p:nvSpPr>
        <p:spPr>
          <a:xfrm>
            <a:off x="288815" y="4940530"/>
            <a:ext cx="1653713" cy="589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ysClr val="windowText" lastClr="000000"/>
                </a:solidFill>
              </a:rPr>
              <a:t>Alert Implementation team to begin execution</a:t>
            </a:r>
          </a:p>
        </p:txBody>
      </p:sp>
      <p:cxnSp>
        <p:nvCxnSpPr>
          <p:cNvPr id="68" name="Connector: Elbow 125">
            <a:extLst>
              <a:ext uri="{FF2B5EF4-FFF2-40B4-BE49-F238E27FC236}">
                <a16:creationId xmlns="" xmlns:a16="http://schemas.microsoft.com/office/drawing/2014/main" id="{157999BD-036B-441A-80B1-2BAEEABCF5A5}"/>
              </a:ext>
            </a:extLst>
          </p:cNvPr>
          <p:cNvCxnSpPr>
            <a:cxnSpLocks/>
            <a:stCxn id="62" idx="3"/>
            <a:endCxn id="67" idx="0"/>
          </p:cNvCxnSpPr>
          <p:nvPr/>
        </p:nvCxnSpPr>
        <p:spPr>
          <a:xfrm flipH="1">
            <a:off x="1115672" y="4351244"/>
            <a:ext cx="10262285" cy="589286"/>
          </a:xfrm>
          <a:prstGeom prst="bentConnector4">
            <a:avLst>
              <a:gd name="adj1" fmla="val -5941"/>
              <a:gd name="adj2" fmla="val 735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DAE346DD-DAC6-4BB8-A345-E7238550E5CD}"/>
              </a:ext>
            </a:extLst>
          </p:cNvPr>
          <p:cNvSpPr/>
          <p:nvPr/>
        </p:nvSpPr>
        <p:spPr>
          <a:xfrm>
            <a:off x="2538133" y="4940530"/>
            <a:ext cx="1653713" cy="5892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ysClr val="windowText" lastClr="000000"/>
                </a:solidFill>
              </a:rPr>
              <a:t>Assign customer to respective team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A21D43AF-A7FE-4B21-AE76-C76D6DB91FF7}"/>
              </a:ext>
            </a:extLst>
          </p:cNvPr>
          <p:cNvCxnSpPr>
            <a:cxnSpLocks/>
            <a:stCxn id="67" idx="3"/>
            <a:endCxn id="69" idx="1"/>
          </p:cNvCxnSpPr>
          <p:nvPr/>
        </p:nvCxnSpPr>
        <p:spPr>
          <a:xfrm>
            <a:off x="1942528" y="5235173"/>
            <a:ext cx="595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E6B93531-B70D-4600-A02E-313F432DB1BC}"/>
              </a:ext>
            </a:extLst>
          </p:cNvPr>
          <p:cNvSpPr/>
          <p:nvPr/>
        </p:nvSpPr>
        <p:spPr>
          <a:xfrm>
            <a:off x="4787451" y="4940530"/>
            <a:ext cx="1653713" cy="58928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/>
              <a:t>Monthly monitoring of account progress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="" xmlns:a16="http://schemas.microsoft.com/office/drawing/2014/main" id="{64A492BD-29F4-44A6-A19D-CAB2C372FA26}"/>
              </a:ext>
            </a:extLst>
          </p:cNvPr>
          <p:cNvCxnSpPr>
            <a:cxnSpLocks/>
            <a:stCxn id="69" idx="3"/>
            <a:endCxn id="71" idx="1"/>
          </p:cNvCxnSpPr>
          <p:nvPr/>
        </p:nvCxnSpPr>
        <p:spPr>
          <a:xfrm>
            <a:off x="4191846" y="5235173"/>
            <a:ext cx="595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1D0187B5-F21F-4455-AAED-2118BF6D1126}"/>
              </a:ext>
            </a:extLst>
          </p:cNvPr>
          <p:cNvSpPr/>
          <p:nvPr/>
        </p:nvSpPr>
        <p:spPr>
          <a:xfrm>
            <a:off x="191922" y="1259643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C610DA0C-2C1D-46D1-B1DC-4A8D9C9C02B5}"/>
              </a:ext>
            </a:extLst>
          </p:cNvPr>
          <p:cNvSpPr/>
          <p:nvPr/>
        </p:nvSpPr>
        <p:spPr>
          <a:xfrm>
            <a:off x="3268097" y="3136006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F6F5A9AC-AE7A-4592-A4EA-26A64F99C4B8}"/>
              </a:ext>
            </a:extLst>
          </p:cNvPr>
          <p:cNvSpPr/>
          <p:nvPr/>
        </p:nvSpPr>
        <p:spPr>
          <a:xfrm>
            <a:off x="7198485" y="3136006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E3597D2A-BC62-43C1-877F-1369F847C75A}"/>
              </a:ext>
            </a:extLst>
          </p:cNvPr>
          <p:cNvSpPr/>
          <p:nvPr/>
        </p:nvSpPr>
        <p:spPr>
          <a:xfrm>
            <a:off x="189049" y="3972711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5078770F-8A20-41A5-A984-BF74FD272AF4}"/>
              </a:ext>
            </a:extLst>
          </p:cNvPr>
          <p:cNvSpPr/>
          <p:nvPr/>
        </p:nvSpPr>
        <p:spPr>
          <a:xfrm>
            <a:off x="6680803" y="3972711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6C2FAE37-07D9-4F7B-AF32-AE87CED2A8FE}"/>
              </a:ext>
            </a:extLst>
          </p:cNvPr>
          <p:cNvSpPr/>
          <p:nvPr/>
        </p:nvSpPr>
        <p:spPr>
          <a:xfrm>
            <a:off x="198757" y="4893306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4C59310A-3E6E-4291-8941-650869A05C52}"/>
              </a:ext>
            </a:extLst>
          </p:cNvPr>
          <p:cNvSpPr/>
          <p:nvPr/>
        </p:nvSpPr>
        <p:spPr>
          <a:xfrm>
            <a:off x="1836754" y="5312587"/>
            <a:ext cx="714610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4-5 days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="" xmlns:a16="http://schemas.microsoft.com/office/drawing/2014/main" id="{15ECAC0F-EE93-4A7D-AE16-EFAB3D178D11}"/>
              </a:ext>
            </a:extLst>
          </p:cNvPr>
          <p:cNvSpPr/>
          <p:nvPr/>
        </p:nvSpPr>
        <p:spPr>
          <a:xfrm>
            <a:off x="4122818" y="5312587"/>
            <a:ext cx="714610" cy="118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ysClr val="windowText" lastClr="000000"/>
                </a:solidFill>
              </a:rPr>
              <a:t>1-2 days</a:t>
            </a:r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1D0187B5-F21F-4455-AAED-2118BF6D1126}"/>
              </a:ext>
            </a:extLst>
          </p:cNvPr>
          <p:cNvSpPr/>
          <p:nvPr/>
        </p:nvSpPr>
        <p:spPr>
          <a:xfrm>
            <a:off x="203646" y="2103700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p:graphicFrame>
        <p:nvGraphicFramePr>
          <p:cNvPr id="85" name="Diagram 84">
            <a:extLst>
              <a:ext uri="{FF2B5EF4-FFF2-40B4-BE49-F238E27FC236}">
                <a16:creationId xmlns="" xmlns:a16="http://schemas.microsoft.com/office/drawing/2014/main" id="{47CCF062-7F82-4826-8F60-BC63D63773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816930"/>
              </p:ext>
            </p:extLst>
          </p:nvPr>
        </p:nvGraphicFramePr>
        <p:xfrm>
          <a:off x="272846" y="5836004"/>
          <a:ext cx="9471655" cy="673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6" name="Oval 85">
            <a:extLst>
              <a:ext uri="{FF2B5EF4-FFF2-40B4-BE49-F238E27FC236}">
                <a16:creationId xmlns="" xmlns:a16="http://schemas.microsoft.com/office/drawing/2014/main" id="{B232C133-443C-4090-B90A-C2F1A271AF47}"/>
              </a:ext>
            </a:extLst>
          </p:cNvPr>
          <p:cNvSpPr/>
          <p:nvPr/>
        </p:nvSpPr>
        <p:spPr>
          <a:xfrm>
            <a:off x="212863" y="5755092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22D12B39-0F0A-4CB8-A54E-9EBB90A481B3}"/>
              </a:ext>
            </a:extLst>
          </p:cNvPr>
          <p:cNvSpPr/>
          <p:nvPr/>
        </p:nvSpPr>
        <p:spPr>
          <a:xfrm>
            <a:off x="1595393" y="5768740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0293220B-96CA-4525-9197-D7B6815BDFB1}"/>
              </a:ext>
            </a:extLst>
          </p:cNvPr>
          <p:cNvSpPr/>
          <p:nvPr/>
        </p:nvSpPr>
        <p:spPr>
          <a:xfrm>
            <a:off x="2991571" y="5782388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CC1B6260-37FD-4E16-9203-C0FB25843721}"/>
              </a:ext>
            </a:extLst>
          </p:cNvPr>
          <p:cNvSpPr/>
          <p:nvPr/>
        </p:nvSpPr>
        <p:spPr>
          <a:xfrm>
            <a:off x="4455989" y="5782388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90217B3E-4C38-458D-94A3-A0454D3F4B60}"/>
              </a:ext>
            </a:extLst>
          </p:cNvPr>
          <p:cNvSpPr/>
          <p:nvPr/>
        </p:nvSpPr>
        <p:spPr>
          <a:xfrm>
            <a:off x="5852167" y="5782388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5</a:t>
            </a:r>
          </a:p>
        </p:txBody>
      </p:sp>
      <p:sp>
        <p:nvSpPr>
          <p:cNvPr id="91" name="Oval 90">
            <a:extLst>
              <a:ext uri="{FF2B5EF4-FFF2-40B4-BE49-F238E27FC236}">
                <a16:creationId xmlns="" xmlns:a16="http://schemas.microsoft.com/office/drawing/2014/main" id="{63E6252F-271D-4376-8E57-28FFE26A8F00}"/>
              </a:ext>
            </a:extLst>
          </p:cNvPr>
          <p:cNvSpPr/>
          <p:nvPr/>
        </p:nvSpPr>
        <p:spPr>
          <a:xfrm>
            <a:off x="8658171" y="5788869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7</a:t>
            </a:r>
          </a:p>
        </p:txBody>
      </p:sp>
      <p:sp>
        <p:nvSpPr>
          <p:cNvPr id="92" name="Oval 91">
            <a:extLst>
              <a:ext uri="{FF2B5EF4-FFF2-40B4-BE49-F238E27FC236}">
                <a16:creationId xmlns="" xmlns:a16="http://schemas.microsoft.com/office/drawing/2014/main" id="{DCFC78ED-F960-4834-A294-CFE8B226EA81}"/>
              </a:ext>
            </a:extLst>
          </p:cNvPr>
          <p:cNvSpPr/>
          <p:nvPr/>
        </p:nvSpPr>
        <p:spPr>
          <a:xfrm>
            <a:off x="7255331" y="5782388"/>
            <a:ext cx="193786" cy="1677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93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Process </a:t>
            </a:r>
            <a:r>
              <a:rPr lang="en-IN"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Flowchart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3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A3D9928-71BC-4AE0-8848-50B0BC3D2468}"/>
              </a:ext>
            </a:extLst>
          </p:cNvPr>
          <p:cNvSpPr/>
          <p:nvPr/>
        </p:nvSpPr>
        <p:spPr>
          <a:xfrm>
            <a:off x="3305855" y="2281151"/>
            <a:ext cx="4609419" cy="307777"/>
          </a:xfrm>
          <a:prstGeom prst="rect">
            <a:avLst/>
          </a:prstGeom>
          <a:solidFill>
            <a:schemeClr val="bg1">
              <a:alpha val="50196"/>
            </a:schemeClr>
          </a:solidFill>
        </p:spPr>
        <p:txBody>
          <a:bodyPr wrap="square">
            <a:spAutoFit/>
          </a:bodyPr>
          <a:lstStyle/>
          <a:p>
            <a:pPr fontAlgn="base"/>
            <a:endParaRPr lang="en-US" sz="1400" dirty="0"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0861B04-59FD-40C9-9A6F-3AAACE916F64}"/>
              </a:ext>
            </a:extLst>
          </p:cNvPr>
          <p:cNvSpPr/>
          <p:nvPr/>
        </p:nvSpPr>
        <p:spPr>
          <a:xfrm>
            <a:off x="828675" y="2324887"/>
            <a:ext cx="1828800" cy="1076685"/>
          </a:xfrm>
          <a:prstGeom prst="rect">
            <a:avLst/>
          </a:prstGeom>
          <a:solidFill>
            <a:srgbClr val="008C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Successful Lead Conversion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EC2001F-4040-486D-9091-7D72C75D4299}"/>
              </a:ext>
            </a:extLst>
          </p:cNvPr>
          <p:cNvSpPr/>
          <p:nvPr/>
        </p:nvSpPr>
        <p:spPr>
          <a:xfrm>
            <a:off x="3305854" y="2054225"/>
            <a:ext cx="6330176" cy="1485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600" b="1" i="1" dirty="0">
                <a:solidFill>
                  <a:schemeClr val="tx1"/>
                </a:solidFill>
                <a:cs typeface="Calibri" panose="020F0502020204030204" pitchFamily="34" charset="0"/>
              </a:rPr>
              <a:t> Incentive structure</a:t>
            </a:r>
            <a:endParaRPr lang="en-US" sz="16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For every converted leads, sales person to be rewarded as per the “Sangam Sales Incentive Structure”</a:t>
            </a: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For each qualified lead converted into business, </a:t>
            </a:r>
            <a:r>
              <a:rPr 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  <a:t>INR 5K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 be given as a </a:t>
            </a:r>
            <a:r>
              <a:rPr 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  <a:t>reward to lead generator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61BD4A2-8065-4325-A010-8BA1CF8D75BC}"/>
              </a:ext>
            </a:extLst>
          </p:cNvPr>
          <p:cNvSpPr/>
          <p:nvPr/>
        </p:nvSpPr>
        <p:spPr>
          <a:xfrm>
            <a:off x="828675" y="3980687"/>
            <a:ext cx="1828800" cy="11427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Continuous Lead Generation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1C7BE600-A228-4C76-953F-8D02D1ABE7BD}"/>
              </a:ext>
            </a:extLst>
          </p:cNvPr>
          <p:cNvSpPr/>
          <p:nvPr/>
        </p:nvSpPr>
        <p:spPr>
          <a:xfrm>
            <a:off x="3307475" y="3904376"/>
            <a:ext cx="6328556" cy="14356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1600" b="1" i="1" dirty="0">
                <a:solidFill>
                  <a:schemeClr val="tx1"/>
                </a:solidFill>
                <a:cs typeface="Calibri" panose="020F0502020204030204" pitchFamily="34" charset="0"/>
              </a:rPr>
              <a:t>Recognition at the group level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Monthly Group wide recognition for business units wise top 5 salesperson with most number of Qualified Leads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Weekly recognition for cross-sell champions in CMT call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Cross sell champion to be awarded in “Jashn” for sales.</a:t>
            </a:r>
          </a:p>
        </p:txBody>
      </p:sp>
      <p:sp>
        <p:nvSpPr>
          <p:cNvPr id="22" name="Arrow: Pentagon 14">
            <a:extLst>
              <a:ext uri="{FF2B5EF4-FFF2-40B4-BE49-F238E27FC236}">
                <a16:creationId xmlns="" xmlns:a16="http://schemas.microsoft.com/office/drawing/2014/main" id="{7D9AF1BE-91F1-4711-8D34-AC30D8BA6B26}"/>
              </a:ext>
            </a:extLst>
          </p:cNvPr>
          <p:cNvSpPr/>
          <p:nvPr/>
        </p:nvSpPr>
        <p:spPr>
          <a:xfrm>
            <a:off x="2847975" y="2348279"/>
            <a:ext cx="304800" cy="102990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row: Pentagon 19">
            <a:extLst>
              <a:ext uri="{FF2B5EF4-FFF2-40B4-BE49-F238E27FC236}">
                <a16:creationId xmlns="" xmlns:a16="http://schemas.microsoft.com/office/drawing/2014/main" id="{AAC3A152-E912-4C7C-A049-C64A917AD786}"/>
              </a:ext>
            </a:extLst>
          </p:cNvPr>
          <p:cNvSpPr/>
          <p:nvPr/>
        </p:nvSpPr>
        <p:spPr>
          <a:xfrm>
            <a:off x="2847975" y="3980687"/>
            <a:ext cx="304800" cy="1142780"/>
          </a:xfrm>
          <a:prstGeom prst="homePlat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Reward </a:t>
            </a:r>
            <a:r>
              <a:rPr lang="en-IN"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&amp; Recognition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0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5954" y="3681731"/>
            <a:ext cx="5825647" cy="997200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/>
              <a:t> Products </a:t>
            </a:r>
            <a:r>
              <a:rPr lang="en-IN" sz="3200" dirty="0"/>
              <a:t>Presentation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5954" y="4787900"/>
            <a:ext cx="5825646" cy="997342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/>
              <a:t> </a:t>
            </a:r>
            <a:r>
              <a:rPr lang="en-IN" sz="3200" dirty="0" err="1" smtClean="0"/>
              <a:t>Sangam</a:t>
            </a:r>
            <a:r>
              <a:rPr lang="en-IN" sz="3200" dirty="0" smtClean="0"/>
              <a:t> </a:t>
            </a:r>
            <a:r>
              <a:rPr lang="en-IN" sz="3200" dirty="0"/>
              <a:t>SPOC Details</a:t>
            </a:r>
          </a:p>
        </p:txBody>
      </p:sp>
      <p:sp>
        <p:nvSpPr>
          <p:cNvPr id="6" name="Rounded Rectangle 5">
            <a:hlinkClick r:id="rId2"/>
            <a:extLst>
              <a:ext uri="{FF2B5EF4-FFF2-40B4-BE49-F238E27FC236}">
                <a16:creationId xmlns="" xmlns:a16="http://schemas.microsoft.com/office/drawing/2014/main" id="{64F6C3F0-3576-AB4D-98A0-86F040B90744}"/>
              </a:ext>
            </a:extLst>
          </p:cNvPr>
          <p:cNvSpPr/>
          <p:nvPr/>
        </p:nvSpPr>
        <p:spPr>
          <a:xfrm>
            <a:off x="625954" y="1431295"/>
            <a:ext cx="5825647" cy="997200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/>
              <a:t> Corporate </a:t>
            </a:r>
            <a:r>
              <a:rPr lang="en-IN" sz="3200" dirty="0"/>
              <a:t>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30" y="6315649"/>
            <a:ext cx="4433083" cy="338554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</a:rPr>
              <a:t>Right click to open the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</a:rPr>
              <a:t>Presentation</a:t>
            </a:r>
            <a:endParaRPr lang="en-US" sz="16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References</a:t>
            </a:r>
            <a:endParaRPr lang="en-IN" sz="2800" b="1" spc="-5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:\Presentations\Corporate PPT &amp; Sangam Playbook\source\shutterstock_2943996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82" y="1737494"/>
            <a:ext cx="4564936" cy="37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>
            <a:hlinkClick r:id="rId4"/>
            <a:extLst>
              <a:ext uri="{FF2B5EF4-FFF2-40B4-BE49-F238E27FC236}">
                <a16:creationId xmlns="" xmlns:a16="http://schemas.microsoft.com/office/drawing/2014/main" id="{64F6C3F0-3576-AB4D-98A0-86F040B90744}"/>
              </a:ext>
            </a:extLst>
          </p:cNvPr>
          <p:cNvSpPr/>
          <p:nvPr/>
        </p:nvSpPr>
        <p:spPr>
          <a:xfrm>
            <a:off x="625954" y="2562863"/>
            <a:ext cx="5825647" cy="997200"/>
          </a:xfrm>
          <a:prstGeom prst="roundRect">
            <a:avLst/>
          </a:prstGeom>
          <a:solidFill>
            <a:srgbClr val="008CAE"/>
          </a:solidFill>
          <a:ln>
            <a:solidFill>
              <a:schemeClr val="bg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dirty="0" smtClean="0"/>
              <a:t> Detailed </a:t>
            </a:r>
            <a:r>
              <a:rPr lang="en-IN" sz="3200" dirty="0"/>
              <a:t>Corporate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993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1CB14BA2-62B1-EB41-91D3-28F7ECEDCEFE}"/>
              </a:ext>
            </a:extLst>
          </p:cNvPr>
          <p:cNvSpPr/>
          <p:nvPr/>
        </p:nvSpPr>
        <p:spPr>
          <a:xfrm>
            <a:off x="1805891" y="3702796"/>
            <a:ext cx="2001757" cy="1640409"/>
          </a:xfrm>
          <a:prstGeom prst="roundRect">
            <a:avLst>
              <a:gd name="adj" fmla="val 9324"/>
            </a:avLst>
          </a:prstGeom>
          <a:noFill/>
          <a:ln w="15875">
            <a:solidFill>
              <a:srgbClr val="F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B7FBE788-415B-F640-8F3D-37063C7C6907}"/>
              </a:ext>
            </a:extLst>
          </p:cNvPr>
          <p:cNvSpPr/>
          <p:nvPr/>
        </p:nvSpPr>
        <p:spPr>
          <a:xfrm>
            <a:off x="4048546" y="3702796"/>
            <a:ext cx="2001757" cy="1640409"/>
          </a:xfrm>
          <a:prstGeom prst="roundRect">
            <a:avLst>
              <a:gd name="adj" fmla="val 9324"/>
            </a:avLst>
          </a:prstGeom>
          <a:noFill/>
          <a:ln w="15875">
            <a:solidFill>
              <a:srgbClr val="F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D410064-AC8E-BF47-86F3-4F238E1CE919}"/>
              </a:ext>
            </a:extLst>
          </p:cNvPr>
          <p:cNvSpPr/>
          <p:nvPr/>
        </p:nvSpPr>
        <p:spPr>
          <a:xfrm>
            <a:off x="6291202" y="3702796"/>
            <a:ext cx="2001757" cy="1640409"/>
          </a:xfrm>
          <a:prstGeom prst="roundRect">
            <a:avLst>
              <a:gd name="adj" fmla="val 9324"/>
            </a:avLst>
          </a:prstGeom>
          <a:noFill/>
          <a:ln w="15875">
            <a:solidFill>
              <a:srgbClr val="F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4437143B-9598-0A43-B0DB-2A6C43E325B6}"/>
              </a:ext>
            </a:extLst>
          </p:cNvPr>
          <p:cNvSpPr/>
          <p:nvPr/>
        </p:nvSpPr>
        <p:spPr>
          <a:xfrm>
            <a:off x="8533858" y="3702796"/>
            <a:ext cx="2001757" cy="1640409"/>
          </a:xfrm>
          <a:prstGeom prst="roundRect">
            <a:avLst>
              <a:gd name="adj" fmla="val 9324"/>
            </a:avLst>
          </a:prstGeom>
          <a:noFill/>
          <a:ln w="15875">
            <a:solidFill>
              <a:srgbClr val="F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4F3837E-6D6E-764D-83D7-A4D2333BB1FD}"/>
              </a:ext>
            </a:extLst>
          </p:cNvPr>
          <p:cNvSpPr txBox="1"/>
          <p:nvPr/>
        </p:nvSpPr>
        <p:spPr>
          <a:xfrm>
            <a:off x="5116226" y="2774654"/>
            <a:ext cx="199821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N" sz="1250" b="1" u="sng" dirty="0">
                <a:cs typeface="Arial" panose="020B0604020202020204" pitchFamily="34" charset="0"/>
                <a:hlinkClick r:id="rId2"/>
              </a:rPr>
              <a:t>Express Distribution</a:t>
            </a:r>
            <a:endParaRPr lang="en-IN" sz="1250" b="1" u="sng" dirty="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E0EA0D0-B8AC-F34F-840A-E33EA464EA6B}"/>
              </a:ext>
            </a:extLst>
          </p:cNvPr>
          <p:cNvSpPr txBox="1"/>
          <p:nvPr/>
        </p:nvSpPr>
        <p:spPr>
          <a:xfrm>
            <a:off x="9606080" y="2837723"/>
            <a:ext cx="200175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N" sz="1250" b="1" dirty="0">
                <a:cs typeface="Arial" panose="020B0604020202020204" pitchFamily="34" charset="0"/>
                <a:hlinkClick r:id="rId3"/>
              </a:rPr>
              <a:t>Container Freight Station (CFS) </a:t>
            </a:r>
            <a:endParaRPr lang="en-IN" sz="1250" b="1" dirty="0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9C59923-545C-034A-93BF-D5DB422B05B4}"/>
              </a:ext>
            </a:extLst>
          </p:cNvPr>
          <p:cNvSpPr txBox="1"/>
          <p:nvPr/>
        </p:nvSpPr>
        <p:spPr>
          <a:xfrm>
            <a:off x="4044044" y="4693370"/>
            <a:ext cx="201271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sz="1250" b="1" dirty="0">
                <a:solidFill>
                  <a:schemeClr val="tx1"/>
                </a:solidFill>
                <a:latin typeface="+mn-lt"/>
                <a:hlinkClick r:id="rId4"/>
              </a:rPr>
              <a:t>Contract Logistics and Chemical Warehousing</a:t>
            </a:r>
            <a:endParaRPr lang="en-IN" sz="12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>
            <a:hlinkClick r:id="rId5"/>
            <a:extLst>
              <a:ext uri="{FF2B5EF4-FFF2-40B4-BE49-F238E27FC236}">
                <a16:creationId xmlns="" xmlns:a16="http://schemas.microsoft.com/office/drawing/2014/main" id="{C28E86B1-4A98-054F-8B91-9BDC3DE7145F}"/>
              </a:ext>
            </a:extLst>
          </p:cNvPr>
          <p:cNvSpPr txBox="1"/>
          <p:nvPr/>
        </p:nvSpPr>
        <p:spPr>
          <a:xfrm>
            <a:off x="8539897" y="4611321"/>
            <a:ext cx="1995719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250" b="1" dirty="0">
                <a:cs typeface="Arial" panose="020B0604020202020204" pitchFamily="34" charset="0"/>
                <a:hlinkClick r:id="rId5"/>
              </a:rPr>
              <a:t>Global Projects Logistics and </a:t>
            </a:r>
            <a:br>
              <a:rPr lang="en-IN" sz="1250" b="1" dirty="0">
                <a:cs typeface="Arial" panose="020B0604020202020204" pitchFamily="34" charset="0"/>
                <a:hlinkClick r:id="rId5"/>
              </a:rPr>
            </a:br>
            <a:r>
              <a:rPr lang="en-IN" sz="1250" b="1" dirty="0">
                <a:cs typeface="Arial" panose="020B0604020202020204" pitchFamily="34" charset="0"/>
                <a:hlinkClick r:id="rId5"/>
              </a:rPr>
              <a:t>Engineering Solutions</a:t>
            </a:r>
            <a:endParaRPr lang="en-IN" sz="1250" b="1" dirty="0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427A05F-9113-504A-ACF5-5DAF31BCB5FA}"/>
              </a:ext>
            </a:extLst>
          </p:cNvPr>
          <p:cNvSpPr txBox="1"/>
          <p:nvPr/>
        </p:nvSpPr>
        <p:spPr>
          <a:xfrm>
            <a:off x="7359919" y="2769411"/>
            <a:ext cx="200779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sz="1250" b="1" dirty="0">
                <a:solidFill>
                  <a:srgbClr val="FF0000"/>
                </a:solidFill>
                <a:latin typeface="+mn-lt"/>
                <a:hlinkClick r:id="rId6"/>
              </a:rPr>
              <a:t>Air Freight</a:t>
            </a:r>
            <a:endParaRPr lang="en-IN" sz="125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TextBox 12">
            <a:hlinkClick r:id="rId5"/>
            <a:extLst>
              <a:ext uri="{FF2B5EF4-FFF2-40B4-BE49-F238E27FC236}">
                <a16:creationId xmlns="" xmlns:a16="http://schemas.microsoft.com/office/drawing/2014/main" id="{CC3FE88B-B46F-D942-BFFA-E827813B83F1}"/>
              </a:ext>
            </a:extLst>
          </p:cNvPr>
          <p:cNvSpPr txBox="1"/>
          <p:nvPr/>
        </p:nvSpPr>
        <p:spPr>
          <a:xfrm>
            <a:off x="1812001" y="4693370"/>
            <a:ext cx="199571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N" sz="1250" b="1" dirty="0">
                <a:solidFill>
                  <a:srgbClr val="FF0000"/>
                </a:solidFill>
                <a:cs typeface="Arial" panose="020B0604020202020204" pitchFamily="34" charset="0"/>
                <a:hlinkClick r:id="" action="ppaction://noaction"/>
              </a:rPr>
              <a:t>Logistics Parks</a:t>
            </a:r>
            <a:endParaRPr lang="en-IN" sz="125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hlinkClick r:id="rId5"/>
            <a:extLst>
              <a:ext uri="{FF2B5EF4-FFF2-40B4-BE49-F238E27FC236}">
                <a16:creationId xmlns="" xmlns:a16="http://schemas.microsoft.com/office/drawing/2014/main" id="{3A12012A-6912-A241-BF43-6C419E6A581A}"/>
              </a:ext>
            </a:extLst>
          </p:cNvPr>
          <p:cNvSpPr txBox="1"/>
          <p:nvPr/>
        </p:nvSpPr>
        <p:spPr>
          <a:xfrm>
            <a:off x="6291202" y="4693370"/>
            <a:ext cx="200779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sz="1250" b="1" dirty="0">
                <a:solidFill>
                  <a:schemeClr val="tx1"/>
                </a:solidFill>
                <a:latin typeface="+mn-lt"/>
                <a:hlinkClick r:id="" action="ppaction://noaction"/>
              </a:rPr>
              <a:t>E-commerce Logistics</a:t>
            </a:r>
            <a:endParaRPr lang="en-IN" sz="12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361FFFFD-2327-6C47-BA25-D32F697E7B8A}"/>
              </a:ext>
            </a:extLst>
          </p:cNvPr>
          <p:cNvSpPr/>
          <p:nvPr/>
        </p:nvSpPr>
        <p:spPr>
          <a:xfrm>
            <a:off x="2874608" y="1787075"/>
            <a:ext cx="2001757" cy="1640409"/>
          </a:xfrm>
          <a:prstGeom prst="roundRect">
            <a:avLst>
              <a:gd name="adj" fmla="val 9324"/>
            </a:avLst>
          </a:prstGeom>
          <a:noFill/>
          <a:ln w="15875">
            <a:solidFill>
              <a:srgbClr val="F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2D726D51-0E03-604D-BFEC-F774C92E9F96}"/>
              </a:ext>
            </a:extLst>
          </p:cNvPr>
          <p:cNvSpPr/>
          <p:nvPr/>
        </p:nvSpPr>
        <p:spPr>
          <a:xfrm>
            <a:off x="5117263" y="1787075"/>
            <a:ext cx="2001757" cy="1640409"/>
          </a:xfrm>
          <a:prstGeom prst="roundRect">
            <a:avLst>
              <a:gd name="adj" fmla="val 9324"/>
            </a:avLst>
          </a:prstGeom>
          <a:noFill/>
          <a:ln w="15875">
            <a:solidFill>
              <a:srgbClr val="F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9542F4A4-0D39-E941-8862-ED1133FA564E}"/>
              </a:ext>
            </a:extLst>
          </p:cNvPr>
          <p:cNvSpPr/>
          <p:nvPr/>
        </p:nvSpPr>
        <p:spPr>
          <a:xfrm>
            <a:off x="7359919" y="1787075"/>
            <a:ext cx="2001757" cy="1640409"/>
          </a:xfrm>
          <a:prstGeom prst="roundRect">
            <a:avLst>
              <a:gd name="adj" fmla="val 9324"/>
            </a:avLst>
          </a:prstGeom>
          <a:noFill/>
          <a:ln w="15875">
            <a:solidFill>
              <a:srgbClr val="F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7E72BCE-3966-6F4B-BD01-C3F95E6BB50D}"/>
              </a:ext>
            </a:extLst>
          </p:cNvPr>
          <p:cNvSpPr/>
          <p:nvPr/>
        </p:nvSpPr>
        <p:spPr>
          <a:xfrm>
            <a:off x="9602575" y="1787075"/>
            <a:ext cx="2001757" cy="1640409"/>
          </a:xfrm>
          <a:prstGeom prst="roundRect">
            <a:avLst>
              <a:gd name="adj" fmla="val 9324"/>
            </a:avLst>
          </a:prstGeom>
          <a:noFill/>
          <a:ln w="15875">
            <a:solidFill>
              <a:srgbClr val="F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sp>
        <p:nvSpPr>
          <p:cNvPr id="19" name="TextBox 18">
            <a:hlinkClick r:id="rId7" action="ppaction://hlinkpres?slideindex=1&amp;slidetitle="/>
            <a:extLst>
              <a:ext uri="{FF2B5EF4-FFF2-40B4-BE49-F238E27FC236}">
                <a16:creationId xmlns="" xmlns:a16="http://schemas.microsoft.com/office/drawing/2014/main" id="{7B7756B3-FAFA-0B4A-8B21-EF988A308A61}"/>
              </a:ext>
            </a:extLst>
          </p:cNvPr>
          <p:cNvSpPr txBox="1"/>
          <p:nvPr/>
        </p:nvSpPr>
        <p:spPr>
          <a:xfrm>
            <a:off x="595305" y="2763424"/>
            <a:ext cx="201271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N" sz="1250" b="1" dirty="0">
                <a:cs typeface="Arial" panose="020B0604020202020204" pitchFamily="34" charset="0"/>
                <a:hlinkClick r:id="rId6"/>
              </a:rPr>
              <a:t>NVOCC</a:t>
            </a:r>
            <a:endParaRPr lang="en-IN" sz="1250" b="1" dirty="0"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="" xmlns:a16="http://schemas.microsoft.com/office/drawing/2014/main" id="{77E0FB2F-36B3-5548-B569-EDE346AA1E5C}"/>
              </a:ext>
            </a:extLst>
          </p:cNvPr>
          <p:cNvSpPr/>
          <p:nvPr/>
        </p:nvSpPr>
        <p:spPr>
          <a:xfrm>
            <a:off x="629040" y="1787075"/>
            <a:ext cx="2001757" cy="1640409"/>
          </a:xfrm>
          <a:prstGeom prst="roundRect">
            <a:avLst>
              <a:gd name="adj" fmla="val 9324"/>
            </a:avLst>
          </a:prstGeom>
          <a:noFill/>
          <a:ln w="15875">
            <a:solidFill>
              <a:srgbClr val="FF3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50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56A5F288-3E80-8F46-982D-ECE74086A34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968" y="2110411"/>
            <a:ext cx="469900" cy="54610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="" xmlns:a16="http://schemas.microsoft.com/office/drawing/2014/main" id="{2E889A3D-A383-914E-9E6D-7F043FA124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754" y="2150713"/>
            <a:ext cx="762000" cy="381000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E6E3E0C2-D118-8044-BF5F-15C6A3D4015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847" y="2067919"/>
            <a:ext cx="469900" cy="533400"/>
          </a:xfrm>
          <a:prstGeom prst="rect">
            <a:avLst/>
          </a:prstGeom>
        </p:spPr>
      </p:pic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BE41341F-02D3-A54E-8655-AC960A23CF2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9249" y="2123111"/>
            <a:ext cx="469900" cy="520700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="" xmlns:a16="http://schemas.microsoft.com/office/drawing/2014/main" id="{1EA369AD-55B8-4347-B392-A6D553BF87C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69" y="4123914"/>
            <a:ext cx="889000" cy="36830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="" xmlns:a16="http://schemas.microsoft.com/office/drawing/2014/main" id="{B96B50B6-CC68-8E4A-9D95-D9D17975237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724" y="4053100"/>
            <a:ext cx="533400" cy="469900"/>
          </a:xfrm>
          <a:prstGeom prst="rect">
            <a:avLst/>
          </a:prstGeom>
        </p:spPr>
      </p:pic>
      <p:pic>
        <p:nvPicPr>
          <p:cNvPr id="27" name="Picture 26" descr="A picture containing text, clock, sign, clipart&#10;&#10;Description automatically generated">
            <a:extLst>
              <a:ext uri="{FF2B5EF4-FFF2-40B4-BE49-F238E27FC236}">
                <a16:creationId xmlns="" xmlns:a16="http://schemas.microsoft.com/office/drawing/2014/main" id="{910E2050-6F6C-634A-961C-B0515526DD2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730" y="4123914"/>
            <a:ext cx="520700" cy="431800"/>
          </a:xfrm>
          <a:prstGeom prst="rect">
            <a:avLst/>
          </a:prstGeom>
        </p:spPr>
      </p:pic>
      <p:pic>
        <p:nvPicPr>
          <p:cNvPr id="28" name="Picture 27" descr="Icon&#10;&#10;Description automatically generated with low confidence">
            <a:extLst>
              <a:ext uri="{FF2B5EF4-FFF2-40B4-BE49-F238E27FC236}">
                <a16:creationId xmlns="" xmlns:a16="http://schemas.microsoft.com/office/drawing/2014/main" id="{2DACBDA6-7BC1-BA48-B917-C9AC1B2DC38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736" y="3944495"/>
            <a:ext cx="508000" cy="558800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CD55163B-4FE4-FD47-A289-DA94989E910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681" y="2067549"/>
            <a:ext cx="469900" cy="546100"/>
          </a:xfrm>
          <a:prstGeom prst="rect">
            <a:avLst/>
          </a:prstGeom>
        </p:spPr>
      </p:pic>
      <p:sp>
        <p:nvSpPr>
          <p:cNvPr id="31" name="TextBox 30">
            <a:hlinkClick r:id="rId7" action="ppaction://hlinkpres?slideindex=1&amp;slidetitle="/>
            <a:extLst>
              <a:ext uri="{FF2B5EF4-FFF2-40B4-BE49-F238E27FC236}">
                <a16:creationId xmlns="" xmlns:a16="http://schemas.microsoft.com/office/drawing/2014/main" id="{7B7756B3-FAFA-0B4A-8B21-EF988A308A61}"/>
              </a:ext>
            </a:extLst>
          </p:cNvPr>
          <p:cNvSpPr txBox="1"/>
          <p:nvPr/>
        </p:nvSpPr>
        <p:spPr>
          <a:xfrm>
            <a:off x="2931385" y="2752048"/>
            <a:ext cx="2012710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IN" sz="1250" b="1" dirty="0">
                <a:solidFill>
                  <a:schemeClr val="accent5"/>
                </a:solidFill>
                <a:cs typeface="Arial" panose="020B0604020202020204" pitchFamily="34" charset="0"/>
                <a:hlinkClick r:id="rId6"/>
              </a:rPr>
              <a:t>FCL</a:t>
            </a:r>
            <a:endParaRPr lang="en-IN" sz="1250" b="1" dirty="0">
              <a:solidFill>
                <a:schemeClr val="accent5"/>
              </a:solidFill>
              <a:cs typeface="Arial" panose="020B0604020202020204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1000" y="247555"/>
            <a:ext cx="7772400" cy="457200"/>
          </a:xfrm>
          <a:prstGeom prst="rect">
            <a:avLst/>
          </a:prstGeom>
        </p:spPr>
        <p:txBody>
          <a:bodyPr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Mangal" pitchFamily="2"/>
              </a:defRPr>
            </a:lvl1pPr>
          </a:lstStyle>
          <a:p>
            <a:r>
              <a:rPr lang="en-IN" sz="2800" b="1" spc="-5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 Our </a:t>
            </a:r>
            <a:r>
              <a:rPr lang="en-IN"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rPr>
              <a:t>gamut of logistics solutions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824346"/>
            <a:ext cx="11029950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95305" y="6315649"/>
            <a:ext cx="4433083" cy="338554"/>
          </a:xfrm>
          <a:prstGeom prst="rect">
            <a:avLst/>
          </a:prstGeom>
          <a:noFill/>
          <a:ln>
            <a:solidFill>
              <a:schemeClr val="bg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</a:rPr>
              <a:t>Right click to open the </a:t>
            </a:r>
            <a:r>
              <a:rPr lang="en-US" sz="1600" b="1" u="sng" dirty="0" smtClean="0">
                <a:solidFill>
                  <a:schemeClr val="bg1">
                    <a:lumMod val="50000"/>
                  </a:schemeClr>
                </a:solidFill>
              </a:rPr>
              <a:t>Presentation</a:t>
            </a:r>
            <a:endParaRPr lang="en-US" sz="16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39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27432</TotalTime>
  <Words>924</Words>
  <Application>Microsoft Office PowerPoint</Application>
  <PresentationFormat>Custom</PresentationFormat>
  <Paragraphs>228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Default 1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Dharmesh Meena</dc:creator>
  <cp:lastModifiedBy>Dharmesh Sinha</cp:lastModifiedBy>
  <cp:revision>1099</cp:revision>
  <dcterms:modified xsi:type="dcterms:W3CDTF">2022-01-11T06:06:28Z</dcterms:modified>
</cp:coreProperties>
</file>