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83" r:id="rId6"/>
    <p:sldId id="284" r:id="rId7"/>
    <p:sldId id="285" r:id="rId8"/>
    <p:sldId id="286" r:id="rId9"/>
    <p:sldId id="287" r:id="rId10"/>
    <p:sldId id="288" r:id="rId11"/>
    <p:sldId id="291" r:id="rId12"/>
    <p:sldId id="265" r:id="rId13"/>
    <p:sldId id="270" r:id="rId14"/>
    <p:sldId id="289" r:id="rId15"/>
    <p:sldId id="277" r:id="rId16"/>
    <p:sldId id="267" r:id="rId17"/>
    <p:sldId id="271" r:id="rId18"/>
    <p:sldId id="276" r:id="rId19"/>
    <p:sldId id="278" r:id="rId20"/>
    <p:sldId id="279" r:id="rId21"/>
    <p:sldId id="290" r:id="rId22"/>
    <p:sldId id="275" r:id="rId23"/>
    <p:sldId id="268" r:id="rId24"/>
    <p:sldId id="274" r:id="rId25"/>
    <p:sldId id="282" r:id="rId26"/>
    <p:sldId id="272" r:id="rId27"/>
    <p:sldId id="2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FF8B8B"/>
    <a:srgbClr val="ED1C24"/>
    <a:srgbClr val="740606"/>
    <a:srgbClr val="EE81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24" autoAdjust="0"/>
    <p:restoredTop sz="94708"/>
  </p:normalViewPr>
  <p:slideViewPr>
    <p:cSldViewPr snapToGrid="0">
      <p:cViewPr varScale="1">
        <p:scale>
          <a:sx n="61" d="100"/>
          <a:sy n="61" d="100"/>
        </p:scale>
        <p:origin x="118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82073-0F77-7E43-8A80-CA2B5644DC18}" type="datetimeFigureOut">
              <a:rPr lang="en-US" smtClean="0"/>
              <a:t>7/29/2025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4C746-16A6-BE40-886C-EAF8DF7CAE30}" type="slidenum">
              <a:rPr lang="en-US" smtClean="0"/>
              <a:t>‹#›</a:t>
            </a:fld>
            <a:endParaRPr lang="en-US"/>
          </a:p>
        </p:txBody>
      </p:sp>
    </p:spTree>
    <p:extLst>
      <p:ext uri="{BB962C8B-B14F-4D97-AF65-F5344CB8AC3E}">
        <p14:creationId xmlns:p14="http://schemas.microsoft.com/office/powerpoint/2010/main" val="1245401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184C746-16A6-BE40-886C-EAF8DF7CAE30}" type="slidenum">
              <a:rPr lang="en-US" smtClean="0"/>
              <a:t>2</a:t>
            </a:fld>
            <a:endParaRPr lang="en-US"/>
          </a:p>
        </p:txBody>
      </p:sp>
    </p:spTree>
    <p:extLst>
      <p:ext uri="{BB962C8B-B14F-4D97-AF65-F5344CB8AC3E}">
        <p14:creationId xmlns:p14="http://schemas.microsoft.com/office/powerpoint/2010/main" val="387094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4C746-16A6-BE40-886C-EAF8DF7CAE30}" type="slidenum">
              <a:rPr lang="en-US" smtClean="0"/>
              <a:t>5</a:t>
            </a:fld>
            <a:endParaRPr lang="en-US"/>
          </a:p>
        </p:txBody>
      </p:sp>
    </p:spTree>
    <p:extLst>
      <p:ext uri="{BB962C8B-B14F-4D97-AF65-F5344CB8AC3E}">
        <p14:creationId xmlns:p14="http://schemas.microsoft.com/office/powerpoint/2010/main" val="57737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184C746-16A6-BE40-886C-EAF8DF7CAE30}" type="slidenum">
              <a:rPr lang="en-US" smtClean="0"/>
              <a:t>6</a:t>
            </a:fld>
            <a:endParaRPr lang="en-US"/>
          </a:p>
        </p:txBody>
      </p:sp>
    </p:spTree>
    <p:extLst>
      <p:ext uri="{BB962C8B-B14F-4D97-AF65-F5344CB8AC3E}">
        <p14:creationId xmlns:p14="http://schemas.microsoft.com/office/powerpoint/2010/main" val="3291898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4C746-16A6-BE40-886C-EAF8DF7CAE30}" type="slidenum">
              <a:rPr lang="en-US" smtClean="0"/>
              <a:t>7</a:t>
            </a:fld>
            <a:endParaRPr lang="en-US"/>
          </a:p>
        </p:txBody>
      </p:sp>
    </p:spTree>
    <p:extLst>
      <p:ext uri="{BB962C8B-B14F-4D97-AF65-F5344CB8AC3E}">
        <p14:creationId xmlns:p14="http://schemas.microsoft.com/office/powerpoint/2010/main" val="3642738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84C746-16A6-BE40-886C-EAF8DF7CAE30}" type="slidenum">
              <a:rPr lang="en-US" smtClean="0"/>
              <a:t>24</a:t>
            </a:fld>
            <a:endParaRPr lang="en-US"/>
          </a:p>
        </p:txBody>
      </p:sp>
    </p:spTree>
    <p:extLst>
      <p:ext uri="{BB962C8B-B14F-4D97-AF65-F5344CB8AC3E}">
        <p14:creationId xmlns:p14="http://schemas.microsoft.com/office/powerpoint/2010/main" val="1924936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9574-700B-7BC2-998C-7388EC576C6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D59C7B1-4E4E-13EB-CDBD-8B8F8FC231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DA3F2D9-C9C4-B74A-D925-96F9252B264D}"/>
              </a:ext>
            </a:extLst>
          </p:cNvPr>
          <p:cNvSpPr>
            <a:spLocks noGrp="1"/>
          </p:cNvSpPr>
          <p:nvPr>
            <p:ph type="dt" sz="half" idx="10"/>
          </p:nvPr>
        </p:nvSpPr>
        <p:spPr/>
        <p:txBody>
          <a:bodyPr/>
          <a:lstStyle/>
          <a:p>
            <a:fld id="{8765992E-721C-7A48-9767-7068942B40D7}" type="datetimeFigureOut">
              <a:rPr lang="en-US" smtClean="0"/>
              <a:t>7/29/2025</a:t>
            </a:fld>
            <a:endParaRPr lang="en-US"/>
          </a:p>
        </p:txBody>
      </p:sp>
      <p:sp>
        <p:nvSpPr>
          <p:cNvPr id="5" name="Footer Placeholder 4">
            <a:extLst>
              <a:ext uri="{FF2B5EF4-FFF2-40B4-BE49-F238E27FC236}">
                <a16:creationId xmlns:a16="http://schemas.microsoft.com/office/drawing/2014/main" id="{E2DE15C8-347A-4055-4937-1F83059BE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AAAE5-22B2-6F1C-DD34-6843C9B9FB57}"/>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03709149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47BDD-80E6-B711-3BED-C866A54DA6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EBBD06-D6B2-9569-A416-165A3656150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AEB102-80C9-0300-DB5E-F9C0D34F2C49}"/>
              </a:ext>
            </a:extLst>
          </p:cNvPr>
          <p:cNvSpPr>
            <a:spLocks noGrp="1"/>
          </p:cNvSpPr>
          <p:nvPr>
            <p:ph type="dt" sz="half" idx="10"/>
          </p:nvPr>
        </p:nvSpPr>
        <p:spPr/>
        <p:txBody>
          <a:bodyPr/>
          <a:lstStyle/>
          <a:p>
            <a:fld id="{8765992E-721C-7A48-9767-7068942B40D7}" type="datetimeFigureOut">
              <a:rPr lang="en-US" smtClean="0"/>
              <a:t>7/29/2025</a:t>
            </a:fld>
            <a:endParaRPr lang="en-US"/>
          </a:p>
        </p:txBody>
      </p:sp>
      <p:sp>
        <p:nvSpPr>
          <p:cNvPr id="5" name="Footer Placeholder 4">
            <a:extLst>
              <a:ext uri="{FF2B5EF4-FFF2-40B4-BE49-F238E27FC236}">
                <a16:creationId xmlns:a16="http://schemas.microsoft.com/office/drawing/2014/main" id="{A6045B98-67EB-3CD6-4C60-205E1D991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598C0-1330-6DB8-F114-4A0B26622715}"/>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9147094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EEB05C-6EEA-0F46-57AE-4363DDA2B0A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DDBC61-5A90-A203-78E1-B8723656B46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4AEDC1-1162-9D1C-9FC3-1C843717A35C}"/>
              </a:ext>
            </a:extLst>
          </p:cNvPr>
          <p:cNvSpPr>
            <a:spLocks noGrp="1"/>
          </p:cNvSpPr>
          <p:nvPr>
            <p:ph type="dt" sz="half" idx="10"/>
          </p:nvPr>
        </p:nvSpPr>
        <p:spPr/>
        <p:txBody>
          <a:bodyPr/>
          <a:lstStyle/>
          <a:p>
            <a:fld id="{8765992E-721C-7A48-9767-7068942B40D7}" type="datetimeFigureOut">
              <a:rPr lang="en-US" smtClean="0"/>
              <a:t>7/29/2025</a:t>
            </a:fld>
            <a:endParaRPr lang="en-US"/>
          </a:p>
        </p:txBody>
      </p:sp>
      <p:sp>
        <p:nvSpPr>
          <p:cNvPr id="5" name="Footer Placeholder 4">
            <a:extLst>
              <a:ext uri="{FF2B5EF4-FFF2-40B4-BE49-F238E27FC236}">
                <a16:creationId xmlns:a16="http://schemas.microsoft.com/office/drawing/2014/main" id="{8B436BDB-1349-7471-194E-066D9DCC4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004ED-1164-3D48-4C6E-FBD66EB1C86E}"/>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02420749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F83F62D-CD88-C080-87FF-6A85DC7427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54376200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E495B-BD76-4C49-9FFF-DBFFF92A439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29F1B75-E173-CBEF-370F-C330B23634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B614458-554F-00D9-E9ED-C2305788E584}"/>
              </a:ext>
            </a:extLst>
          </p:cNvPr>
          <p:cNvSpPr>
            <a:spLocks noGrp="1"/>
          </p:cNvSpPr>
          <p:nvPr>
            <p:ph type="dt" sz="half" idx="10"/>
          </p:nvPr>
        </p:nvSpPr>
        <p:spPr/>
        <p:txBody>
          <a:bodyPr/>
          <a:lstStyle/>
          <a:p>
            <a:fld id="{8765992E-721C-7A48-9767-7068942B40D7}" type="datetimeFigureOut">
              <a:rPr lang="en-US" smtClean="0"/>
              <a:t>7/29/2025</a:t>
            </a:fld>
            <a:endParaRPr lang="en-US"/>
          </a:p>
        </p:txBody>
      </p:sp>
      <p:sp>
        <p:nvSpPr>
          <p:cNvPr id="5" name="Footer Placeholder 4">
            <a:extLst>
              <a:ext uri="{FF2B5EF4-FFF2-40B4-BE49-F238E27FC236}">
                <a16:creationId xmlns:a16="http://schemas.microsoft.com/office/drawing/2014/main" id="{66442052-C5F4-33C8-2324-3675462A5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3FF00-FF85-A5B7-51B3-5FF9D0055B67}"/>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9942812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FC1D-C8D5-0FC4-5F92-14CBA2ED33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ED2F449-B479-BE1C-A13D-CCE620116AF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42C93C2-E22B-69A2-3CFA-2111D3C3B95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6F47666-4B50-4B9A-2FEC-B4229672E206}"/>
              </a:ext>
            </a:extLst>
          </p:cNvPr>
          <p:cNvSpPr>
            <a:spLocks noGrp="1"/>
          </p:cNvSpPr>
          <p:nvPr>
            <p:ph type="dt" sz="half" idx="10"/>
          </p:nvPr>
        </p:nvSpPr>
        <p:spPr/>
        <p:txBody>
          <a:bodyPr/>
          <a:lstStyle/>
          <a:p>
            <a:fld id="{8765992E-721C-7A48-9767-7068942B40D7}" type="datetimeFigureOut">
              <a:rPr lang="en-US" smtClean="0"/>
              <a:t>7/29/2025</a:t>
            </a:fld>
            <a:endParaRPr lang="en-US"/>
          </a:p>
        </p:txBody>
      </p:sp>
      <p:sp>
        <p:nvSpPr>
          <p:cNvPr id="6" name="Footer Placeholder 5">
            <a:extLst>
              <a:ext uri="{FF2B5EF4-FFF2-40B4-BE49-F238E27FC236}">
                <a16:creationId xmlns:a16="http://schemas.microsoft.com/office/drawing/2014/main" id="{1BF3E3B0-D60B-4495-5A15-95C1C264F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A49A22-5577-0224-68DF-FACBE7B4ABAA}"/>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8077958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7B74-552E-C439-C2F6-F2486DC71EA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226B31-DD8B-563B-25EE-186D386568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07C2E6-95A4-F262-67A3-6A2B74BEABF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0875691-E25B-4D0D-FB78-C207D95215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CD6F27-762D-1043-AFE0-85D916083C7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85CDE68-3D08-783F-C1C6-5BA876066A00}"/>
              </a:ext>
            </a:extLst>
          </p:cNvPr>
          <p:cNvSpPr>
            <a:spLocks noGrp="1"/>
          </p:cNvSpPr>
          <p:nvPr>
            <p:ph type="dt" sz="half" idx="10"/>
          </p:nvPr>
        </p:nvSpPr>
        <p:spPr/>
        <p:txBody>
          <a:bodyPr/>
          <a:lstStyle/>
          <a:p>
            <a:fld id="{8765992E-721C-7A48-9767-7068942B40D7}" type="datetimeFigureOut">
              <a:rPr lang="en-US" smtClean="0"/>
              <a:t>7/29/2025</a:t>
            </a:fld>
            <a:endParaRPr lang="en-US"/>
          </a:p>
        </p:txBody>
      </p:sp>
      <p:sp>
        <p:nvSpPr>
          <p:cNvPr id="8" name="Footer Placeholder 7">
            <a:extLst>
              <a:ext uri="{FF2B5EF4-FFF2-40B4-BE49-F238E27FC236}">
                <a16:creationId xmlns:a16="http://schemas.microsoft.com/office/drawing/2014/main" id="{3007E693-AB98-D66B-524B-84E81B9F60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5B05D7-B16A-714F-4440-D3106E50A3FB}"/>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9512073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B3B4F-74A3-6743-890F-5737FA583A6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4363BF3-12CA-F9A9-09BB-F8D23E386964}"/>
              </a:ext>
            </a:extLst>
          </p:cNvPr>
          <p:cNvSpPr>
            <a:spLocks noGrp="1"/>
          </p:cNvSpPr>
          <p:nvPr>
            <p:ph type="dt" sz="half" idx="10"/>
          </p:nvPr>
        </p:nvSpPr>
        <p:spPr/>
        <p:txBody>
          <a:bodyPr/>
          <a:lstStyle/>
          <a:p>
            <a:fld id="{8765992E-721C-7A48-9767-7068942B40D7}" type="datetimeFigureOut">
              <a:rPr lang="en-US" smtClean="0"/>
              <a:t>7/29/2025</a:t>
            </a:fld>
            <a:endParaRPr lang="en-US"/>
          </a:p>
        </p:txBody>
      </p:sp>
      <p:sp>
        <p:nvSpPr>
          <p:cNvPr id="4" name="Footer Placeholder 3">
            <a:extLst>
              <a:ext uri="{FF2B5EF4-FFF2-40B4-BE49-F238E27FC236}">
                <a16:creationId xmlns:a16="http://schemas.microsoft.com/office/drawing/2014/main" id="{A611CF0B-EF63-69ED-368E-8DCEC3C442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7F8AB9-4090-D2FA-ECAC-377E7E9A41DB}"/>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122008428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9B8ACD-2669-79F6-B885-13867BF677BD}"/>
              </a:ext>
            </a:extLst>
          </p:cNvPr>
          <p:cNvSpPr>
            <a:spLocks noGrp="1"/>
          </p:cNvSpPr>
          <p:nvPr>
            <p:ph type="dt" sz="half" idx="10"/>
          </p:nvPr>
        </p:nvSpPr>
        <p:spPr/>
        <p:txBody>
          <a:bodyPr/>
          <a:lstStyle/>
          <a:p>
            <a:fld id="{8765992E-721C-7A48-9767-7068942B40D7}" type="datetimeFigureOut">
              <a:rPr lang="en-US" smtClean="0"/>
              <a:t>7/29/2025</a:t>
            </a:fld>
            <a:endParaRPr lang="en-US"/>
          </a:p>
        </p:txBody>
      </p:sp>
      <p:sp>
        <p:nvSpPr>
          <p:cNvPr id="3" name="Footer Placeholder 2">
            <a:extLst>
              <a:ext uri="{FF2B5EF4-FFF2-40B4-BE49-F238E27FC236}">
                <a16:creationId xmlns:a16="http://schemas.microsoft.com/office/drawing/2014/main" id="{7C6DD236-D4A1-3396-7A9F-BDE9B1907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6C8CB1-01A0-88E5-2346-E0B7A981EAAE}"/>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316333079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3E924-A760-6F0F-D182-412AED5ED73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522534B-69BE-1C2D-F48D-2B065EAF34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DA8B5DF-619E-9054-1DC6-D8036257D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EE07DB8-8B68-D9BB-69BD-23488EF96DEA}"/>
              </a:ext>
            </a:extLst>
          </p:cNvPr>
          <p:cNvSpPr>
            <a:spLocks noGrp="1"/>
          </p:cNvSpPr>
          <p:nvPr>
            <p:ph type="dt" sz="half" idx="10"/>
          </p:nvPr>
        </p:nvSpPr>
        <p:spPr/>
        <p:txBody>
          <a:bodyPr/>
          <a:lstStyle/>
          <a:p>
            <a:fld id="{8765992E-721C-7A48-9767-7068942B40D7}" type="datetimeFigureOut">
              <a:rPr lang="en-US" smtClean="0"/>
              <a:t>7/29/2025</a:t>
            </a:fld>
            <a:endParaRPr lang="en-US"/>
          </a:p>
        </p:txBody>
      </p:sp>
      <p:sp>
        <p:nvSpPr>
          <p:cNvPr id="6" name="Footer Placeholder 5">
            <a:extLst>
              <a:ext uri="{FF2B5EF4-FFF2-40B4-BE49-F238E27FC236}">
                <a16:creationId xmlns:a16="http://schemas.microsoft.com/office/drawing/2014/main" id="{AED7B323-7E5A-E1B0-6A77-18E2C5AB99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88FCC-1450-7940-37AA-F959E7C964BA}"/>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70458218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A1658-49D6-9E33-DAAD-22CAFCF54F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ED0FAB1-8E4D-08AE-22EE-CF832AD8B1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21836D-AD4F-E643-7A0F-227FB9ED2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0E5A06-04A9-5362-19F6-942DB945DE62}"/>
              </a:ext>
            </a:extLst>
          </p:cNvPr>
          <p:cNvSpPr>
            <a:spLocks noGrp="1"/>
          </p:cNvSpPr>
          <p:nvPr>
            <p:ph type="dt" sz="half" idx="10"/>
          </p:nvPr>
        </p:nvSpPr>
        <p:spPr/>
        <p:txBody>
          <a:bodyPr/>
          <a:lstStyle/>
          <a:p>
            <a:fld id="{8765992E-721C-7A48-9767-7068942B40D7}" type="datetimeFigureOut">
              <a:rPr lang="en-US" smtClean="0"/>
              <a:t>7/29/2025</a:t>
            </a:fld>
            <a:endParaRPr lang="en-US"/>
          </a:p>
        </p:txBody>
      </p:sp>
      <p:sp>
        <p:nvSpPr>
          <p:cNvPr id="6" name="Footer Placeholder 5">
            <a:extLst>
              <a:ext uri="{FF2B5EF4-FFF2-40B4-BE49-F238E27FC236}">
                <a16:creationId xmlns:a16="http://schemas.microsoft.com/office/drawing/2014/main" id="{9CD79501-335E-8DF3-DEB1-4C2CDA0982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1DB690-642A-840C-F61F-E1F1BFF99198}"/>
              </a:ext>
            </a:extLst>
          </p:cNvPr>
          <p:cNvSpPr>
            <a:spLocks noGrp="1"/>
          </p:cNvSpPr>
          <p:nvPr>
            <p:ph type="sldNum" sz="quarter" idx="12"/>
          </p:nvPr>
        </p:nvSpPr>
        <p:spPr/>
        <p:txBody>
          <a:bodyPr/>
          <a:lstStyle/>
          <a:p>
            <a:fld id="{7DB0A242-D890-7346-95C2-B2C838A6FC88}" type="slidenum">
              <a:rPr lang="en-US" smtClean="0"/>
              <a:t>‹#›</a:t>
            </a:fld>
            <a:endParaRPr lang="en-US"/>
          </a:p>
        </p:txBody>
      </p:sp>
    </p:spTree>
    <p:extLst>
      <p:ext uri="{BB962C8B-B14F-4D97-AF65-F5344CB8AC3E}">
        <p14:creationId xmlns:p14="http://schemas.microsoft.com/office/powerpoint/2010/main" val="234577534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56B490-ED76-6B34-97F1-A29DC1C4E00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 y="0"/>
            <a:ext cx="12191999" cy="6858000"/>
          </a:xfrm>
          <a:prstGeom prst="rect">
            <a:avLst/>
          </a:prstGeom>
        </p:spPr>
      </p:pic>
      <p:sp>
        <p:nvSpPr>
          <p:cNvPr id="2" name="Title Placeholder 1">
            <a:extLst>
              <a:ext uri="{FF2B5EF4-FFF2-40B4-BE49-F238E27FC236}">
                <a16:creationId xmlns:a16="http://schemas.microsoft.com/office/drawing/2014/main" id="{5B1F8D6B-141A-83C0-9656-5B4BF5135D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7C867A7-5BD5-4A47-CF0A-52DA7FC0A4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BDD62D-2EF5-3411-5CB5-9743BE35C1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992E-721C-7A48-9767-7068942B40D7}" type="datetimeFigureOut">
              <a:rPr lang="en-US" smtClean="0"/>
              <a:t>7/29/2025</a:t>
            </a:fld>
            <a:endParaRPr lang="en-US"/>
          </a:p>
        </p:txBody>
      </p:sp>
      <p:sp>
        <p:nvSpPr>
          <p:cNvPr id="5" name="Footer Placeholder 4">
            <a:extLst>
              <a:ext uri="{FF2B5EF4-FFF2-40B4-BE49-F238E27FC236}">
                <a16:creationId xmlns:a16="http://schemas.microsoft.com/office/drawing/2014/main" id="{A7CE071E-41F0-317F-D3AC-A6019B3C74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BCBBEF-8054-CFAB-DA1A-A79D6FB15F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B0A242-D890-7346-95C2-B2C838A6FC88}" type="slidenum">
              <a:rPr lang="en-US" smtClean="0"/>
              <a:t>‹#›</a:t>
            </a:fld>
            <a:endParaRPr lang="en-US"/>
          </a:p>
        </p:txBody>
      </p:sp>
    </p:spTree>
    <p:extLst>
      <p:ext uri="{BB962C8B-B14F-4D97-AF65-F5344CB8AC3E}">
        <p14:creationId xmlns:p14="http://schemas.microsoft.com/office/powerpoint/2010/main" val="3154404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svg"/><Relationship Id="rId2" Type="http://schemas.openxmlformats.org/officeDocument/2006/relationships/image" Target="../media/image4.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sv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15.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9.png"/><Relationship Id="rId4" Type="http://schemas.openxmlformats.org/officeDocument/2006/relationships/image" Target="../media/image78.png"/></Relationships>
</file>

<file path=ppt/slides/_rels/slide14.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1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83.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1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1.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15.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91.png"/><Relationship Id="rId4" Type="http://schemas.openxmlformats.org/officeDocument/2006/relationships/image" Target="../media/image90.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5.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95.png"/><Relationship Id="rId4" Type="http://schemas.openxmlformats.org/officeDocument/2006/relationships/image" Target="../media/image94.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71.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5.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5.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7.png"/><Relationship Id="rId7" Type="http://schemas.openxmlformats.org/officeDocument/2006/relationships/image" Target="../media/image4.png"/><Relationship Id="rId12" Type="http://schemas.openxmlformats.org/officeDocument/2006/relationships/image" Target="../media/image115.png"/><Relationship Id="rId17" Type="http://schemas.openxmlformats.org/officeDocument/2006/relationships/image" Target="../media/image15.png"/><Relationship Id="rId2" Type="http://schemas.openxmlformats.org/officeDocument/2006/relationships/image" Target="../media/image106.png"/><Relationship Id="rId16" Type="http://schemas.openxmlformats.org/officeDocument/2006/relationships/image" Target="../media/image119.sv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4.png"/><Relationship Id="rId5" Type="http://schemas.openxmlformats.org/officeDocument/2006/relationships/image" Target="../media/image109.png"/><Relationship Id="rId15" Type="http://schemas.openxmlformats.org/officeDocument/2006/relationships/image" Target="../media/image118.png"/><Relationship Id="rId10" Type="http://schemas.openxmlformats.org/officeDocument/2006/relationships/image" Target="../media/image113.png"/><Relationship Id="rId4" Type="http://schemas.openxmlformats.org/officeDocument/2006/relationships/image" Target="../media/image108.png"/><Relationship Id="rId9" Type="http://schemas.openxmlformats.org/officeDocument/2006/relationships/image" Target="../media/image112.png"/><Relationship Id="rId14" Type="http://schemas.openxmlformats.org/officeDocument/2006/relationships/image" Target="../media/image117.png"/></Relationships>
</file>

<file path=ppt/slides/_rels/slide2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4.png"/><Relationship Id="rId7" Type="http://schemas.openxmlformats.org/officeDocument/2006/relationships/image" Target="../media/image124.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1.png"/><Relationship Id="rId4" Type="http://schemas.microsoft.com/office/2007/relationships/hdphoto" Target="../media/hdphoto3.wdp"/><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7.png"/><Relationship Id="rId7"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31.jp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white background with a globe and a light&#10;&#10;Description automatically generated">
            <a:extLst>
              <a:ext uri="{FF2B5EF4-FFF2-40B4-BE49-F238E27FC236}">
                <a16:creationId xmlns:a16="http://schemas.microsoft.com/office/drawing/2014/main" id="{79BD3F7D-C572-FBDA-9EAF-BB1E40B5F9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50" y="0"/>
            <a:ext cx="12198350" cy="6858000"/>
          </a:xfrm>
          <a:prstGeom prst="rect">
            <a:avLst/>
          </a:prstGeom>
        </p:spPr>
      </p:pic>
      <p:sp>
        <p:nvSpPr>
          <p:cNvPr id="2" name="Title 1">
            <a:extLst>
              <a:ext uri="{FF2B5EF4-FFF2-40B4-BE49-F238E27FC236}">
                <a16:creationId xmlns:a16="http://schemas.microsoft.com/office/drawing/2014/main" id="{8FC2857A-9B04-52BD-74ED-28E66A119997}"/>
              </a:ext>
            </a:extLst>
          </p:cNvPr>
          <p:cNvSpPr>
            <a:spLocks noGrp="1"/>
          </p:cNvSpPr>
          <p:nvPr>
            <p:ph type="ctrTitle"/>
          </p:nvPr>
        </p:nvSpPr>
        <p:spPr>
          <a:xfrm>
            <a:off x="817666" y="2659647"/>
            <a:ext cx="9853983" cy="1538705"/>
          </a:xfrm>
        </p:spPr>
        <p:txBody>
          <a:bodyPr anchor="ctr">
            <a:normAutofit/>
          </a:bodyPr>
          <a:lstStyle/>
          <a:p>
            <a:pPr algn="l"/>
            <a:r>
              <a:rPr lang="en-US" sz="2800" b="1" dirty="0">
                <a:solidFill>
                  <a:schemeClr val="bg1"/>
                </a:solidFill>
                <a:latin typeface="Roboto" panose="02000000000000000000" pitchFamily="2" charset="0"/>
                <a:ea typeface="Roboto" panose="02000000000000000000" pitchFamily="2" charset="0"/>
              </a:rPr>
              <a:t>Global LCL Leader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and India’s Largest Integrated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Logistics Services Provider</a:t>
            </a:r>
          </a:p>
        </p:txBody>
      </p:sp>
      <p:pic>
        <p:nvPicPr>
          <p:cNvPr id="7" name="Picture 6" descr="A red and black sign with white text&#10;&#10;Description automatically generated">
            <a:extLst>
              <a:ext uri="{FF2B5EF4-FFF2-40B4-BE49-F238E27FC236}">
                <a16:creationId xmlns:a16="http://schemas.microsoft.com/office/drawing/2014/main" id="{0955B2AF-F1E2-B637-986D-B575FC88E8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3135" y="2868438"/>
            <a:ext cx="2626099" cy="1329914"/>
          </a:xfrm>
          <a:prstGeom prst="rect">
            <a:avLst/>
          </a:prstGeom>
        </p:spPr>
      </p:pic>
    </p:spTree>
    <p:extLst>
      <p:ext uri="{BB962C8B-B14F-4D97-AF65-F5344CB8AC3E}">
        <p14:creationId xmlns:p14="http://schemas.microsoft.com/office/powerpoint/2010/main" val="3131466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olorful container ship on a black background&#10;&#10;Description automatically generated">
            <a:extLst>
              <a:ext uri="{FF2B5EF4-FFF2-40B4-BE49-F238E27FC236}">
                <a16:creationId xmlns:a16="http://schemas.microsoft.com/office/drawing/2014/main" id="{A382ACDB-905F-A201-9F25-9D4B488807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98430" y="1976019"/>
            <a:ext cx="2026202" cy="1232262"/>
          </a:xfrm>
          <a:prstGeom prst="rect">
            <a:avLst/>
          </a:prstGeom>
        </p:spPr>
      </p:pic>
      <p:sp>
        <p:nvSpPr>
          <p:cNvPr id="2" name="TextBox 1">
            <a:extLst>
              <a:ext uri="{FF2B5EF4-FFF2-40B4-BE49-F238E27FC236}">
                <a16:creationId xmlns:a16="http://schemas.microsoft.com/office/drawing/2014/main" id="{824F7C25-CEE2-6B73-0647-632B206E35A0}"/>
              </a:ext>
            </a:extLst>
          </p:cNvPr>
          <p:cNvSpPr txBox="1"/>
          <p:nvPr/>
        </p:nvSpPr>
        <p:spPr>
          <a:xfrm>
            <a:off x="3140704" y="261860"/>
            <a:ext cx="6231193"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Our Range of Logistics Solutions</a:t>
            </a:r>
          </a:p>
        </p:txBody>
      </p:sp>
      <p:pic>
        <p:nvPicPr>
          <p:cNvPr id="3" name="Picture 2" descr="A close up of a silver object&#10;&#10;Description automatically generated">
            <a:extLst>
              <a:ext uri="{FF2B5EF4-FFF2-40B4-BE49-F238E27FC236}">
                <a16:creationId xmlns:a16="http://schemas.microsoft.com/office/drawing/2014/main" id="{30C5E39B-2DE2-7C18-87A7-5E155216D9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264485"/>
            <a:ext cx="7772400" cy="45719"/>
          </a:xfrm>
          <a:prstGeom prst="rect">
            <a:avLst/>
          </a:prstGeom>
        </p:spPr>
      </p:pic>
      <p:pic>
        <p:nvPicPr>
          <p:cNvPr id="4" name="Picture 3" descr="A close up of a silver object&#10;&#10;Description automatically generated">
            <a:extLst>
              <a:ext uri="{FF2B5EF4-FFF2-40B4-BE49-F238E27FC236}">
                <a16:creationId xmlns:a16="http://schemas.microsoft.com/office/drawing/2014/main" id="{3C704BDD-AA70-0EF7-DADD-1EF471904D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872656"/>
            <a:ext cx="7772400" cy="45719"/>
          </a:xfrm>
          <a:prstGeom prst="rect">
            <a:avLst/>
          </a:prstGeom>
        </p:spPr>
      </p:pic>
      <p:pic>
        <p:nvPicPr>
          <p:cNvPr id="15" name="Picture 14" descr="A plane flying over a ship&#10;&#10;Description automatically generated">
            <a:extLst>
              <a:ext uri="{FF2B5EF4-FFF2-40B4-BE49-F238E27FC236}">
                <a16:creationId xmlns:a16="http://schemas.microsoft.com/office/drawing/2014/main" id="{3A0D059C-42D0-7096-7626-811E7E9051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1531" y="1932098"/>
            <a:ext cx="2531165" cy="1518700"/>
          </a:xfrm>
          <a:prstGeom prst="rect">
            <a:avLst/>
          </a:prstGeom>
        </p:spPr>
      </p:pic>
      <p:pic>
        <p:nvPicPr>
          <p:cNvPr id="34" name="Picture 33" descr="A white and blue airplane&#10;&#10;Description automatically generated">
            <a:extLst>
              <a:ext uri="{FF2B5EF4-FFF2-40B4-BE49-F238E27FC236}">
                <a16:creationId xmlns:a16="http://schemas.microsoft.com/office/drawing/2014/main" id="{33FB0F0F-6A0E-8364-DFE5-3D27E666A3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10666" y="2524972"/>
            <a:ext cx="726014" cy="564097"/>
          </a:xfrm>
          <a:prstGeom prst="rect">
            <a:avLst/>
          </a:prstGeom>
        </p:spPr>
      </p:pic>
      <p:pic>
        <p:nvPicPr>
          <p:cNvPr id="38" name="Picture 37" descr="A white airplane in the sky&#10;&#10;Description automatically generated">
            <a:extLst>
              <a:ext uri="{FF2B5EF4-FFF2-40B4-BE49-F238E27FC236}">
                <a16:creationId xmlns:a16="http://schemas.microsoft.com/office/drawing/2014/main" id="{3ED5C715-38EF-DAC2-A7EA-70D9F9DB4A5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02980" y="1954108"/>
            <a:ext cx="1213127" cy="664451"/>
          </a:xfrm>
          <a:prstGeom prst="rect">
            <a:avLst/>
          </a:prstGeom>
        </p:spPr>
      </p:pic>
      <p:pic>
        <p:nvPicPr>
          <p:cNvPr id="40" name="Picture 39" descr="A isometric view of a truck and a container&#10;&#10;Description automatically generated">
            <a:extLst>
              <a:ext uri="{FF2B5EF4-FFF2-40B4-BE49-F238E27FC236}">
                <a16:creationId xmlns:a16="http://schemas.microsoft.com/office/drawing/2014/main" id="{12105DBB-4C97-56C3-6BEC-F8CC0E2E959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12760" y="2973055"/>
            <a:ext cx="2750642" cy="1791245"/>
          </a:xfrm>
          <a:prstGeom prst="rect">
            <a:avLst/>
          </a:prstGeom>
        </p:spPr>
      </p:pic>
      <p:pic>
        <p:nvPicPr>
          <p:cNvPr id="48" name="Picture 47" descr="A person loading boxes into a van&#10;&#10;Description automatically generated">
            <a:extLst>
              <a:ext uri="{FF2B5EF4-FFF2-40B4-BE49-F238E27FC236}">
                <a16:creationId xmlns:a16="http://schemas.microsoft.com/office/drawing/2014/main" id="{7423A76B-2885-5B9A-EF84-F12EA3EFB56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85659" y="4876742"/>
            <a:ext cx="1466092" cy="951866"/>
          </a:xfrm>
          <a:prstGeom prst="rect">
            <a:avLst/>
          </a:prstGeom>
        </p:spPr>
      </p:pic>
      <p:pic>
        <p:nvPicPr>
          <p:cNvPr id="52" name="Picture 51" descr="A warehouse building and a warehouse building&#10;&#10;Description automatically generated">
            <a:extLst>
              <a:ext uri="{FF2B5EF4-FFF2-40B4-BE49-F238E27FC236}">
                <a16:creationId xmlns:a16="http://schemas.microsoft.com/office/drawing/2014/main" id="{D7A1859A-1FD9-6CC0-0873-DFB4E95BFBE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40155" y="3852438"/>
            <a:ext cx="3184093" cy="2191867"/>
          </a:xfrm>
          <a:prstGeom prst="rect">
            <a:avLst/>
          </a:prstGeom>
        </p:spPr>
      </p:pic>
      <p:pic>
        <p:nvPicPr>
          <p:cNvPr id="54" name="Picture 53" descr="A group of men carrying boxes&#10;&#10;Description automatically generated">
            <a:extLst>
              <a:ext uri="{FF2B5EF4-FFF2-40B4-BE49-F238E27FC236}">
                <a16:creationId xmlns:a16="http://schemas.microsoft.com/office/drawing/2014/main" id="{14F15A37-EAC0-CFE5-1F37-E5D3816F73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348243" y="3363636"/>
            <a:ext cx="976823" cy="1098926"/>
          </a:xfrm>
          <a:prstGeom prst="rect">
            <a:avLst/>
          </a:prstGeom>
        </p:spPr>
      </p:pic>
      <p:pic>
        <p:nvPicPr>
          <p:cNvPr id="56" name="Picture 55" descr="A forklift with boxes on it&#10;&#10;Description automatically generated">
            <a:extLst>
              <a:ext uri="{FF2B5EF4-FFF2-40B4-BE49-F238E27FC236}">
                <a16:creationId xmlns:a16="http://schemas.microsoft.com/office/drawing/2014/main" id="{811EC0C7-E326-1942-817E-6FF3A5520F0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573299" y="2817340"/>
            <a:ext cx="686331" cy="561048"/>
          </a:xfrm>
          <a:prstGeom prst="rect">
            <a:avLst/>
          </a:prstGeom>
        </p:spPr>
      </p:pic>
      <p:pic>
        <p:nvPicPr>
          <p:cNvPr id="64" name="Picture 63" descr="A blue and white semi truck&#10;&#10;Description automatically generated">
            <a:extLst>
              <a:ext uri="{FF2B5EF4-FFF2-40B4-BE49-F238E27FC236}">
                <a16:creationId xmlns:a16="http://schemas.microsoft.com/office/drawing/2014/main" id="{0DF0B9C5-CA81-0683-BDF8-57540FAA5424}"/>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64666" y="5515235"/>
            <a:ext cx="920800" cy="695056"/>
          </a:xfrm>
          <a:prstGeom prst="rect">
            <a:avLst/>
          </a:prstGeom>
        </p:spPr>
      </p:pic>
      <p:pic>
        <p:nvPicPr>
          <p:cNvPr id="50" name="Picture 49" descr="A blue and white semi truck&#10;&#10;Description automatically generated">
            <a:extLst>
              <a:ext uri="{FF2B5EF4-FFF2-40B4-BE49-F238E27FC236}">
                <a16:creationId xmlns:a16="http://schemas.microsoft.com/office/drawing/2014/main" id="{06304018-27F9-5AB0-E522-A3F337AF871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429774">
            <a:off x="7484602" y="6121558"/>
            <a:ext cx="939262" cy="708991"/>
          </a:xfrm>
          <a:prstGeom prst="rect">
            <a:avLst/>
          </a:prstGeom>
        </p:spPr>
      </p:pic>
      <p:pic>
        <p:nvPicPr>
          <p:cNvPr id="8" name="Picture 7" descr="A red sign with white text&#10;&#10;Description automatically generated">
            <a:extLst>
              <a:ext uri="{FF2B5EF4-FFF2-40B4-BE49-F238E27FC236}">
                <a16:creationId xmlns:a16="http://schemas.microsoft.com/office/drawing/2014/main" id="{86568296-F305-9F67-661E-BCF9DB23C52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grpSp>
        <p:nvGrpSpPr>
          <p:cNvPr id="24" name="Group 23">
            <a:extLst>
              <a:ext uri="{FF2B5EF4-FFF2-40B4-BE49-F238E27FC236}">
                <a16:creationId xmlns:a16="http://schemas.microsoft.com/office/drawing/2014/main" id="{80C9A074-C1BF-C8D5-474B-FB3DB4F409C8}"/>
              </a:ext>
            </a:extLst>
          </p:cNvPr>
          <p:cNvGrpSpPr/>
          <p:nvPr/>
        </p:nvGrpSpPr>
        <p:grpSpPr>
          <a:xfrm>
            <a:off x="1045848" y="1223107"/>
            <a:ext cx="3721529" cy="1494732"/>
            <a:chOff x="1045848" y="1223107"/>
            <a:chExt cx="3721529" cy="1494732"/>
          </a:xfrm>
        </p:grpSpPr>
        <p:sp>
          <p:nvSpPr>
            <p:cNvPr id="17" name="Rounded Rectangle 16">
              <a:extLst>
                <a:ext uri="{FF2B5EF4-FFF2-40B4-BE49-F238E27FC236}">
                  <a16:creationId xmlns:a16="http://schemas.microsoft.com/office/drawing/2014/main" id="{33559668-7E4B-9BF3-FC58-59A8890B1EB5}"/>
                </a:ext>
              </a:extLst>
            </p:cNvPr>
            <p:cNvSpPr/>
            <p:nvPr/>
          </p:nvSpPr>
          <p:spPr>
            <a:xfrm>
              <a:off x="1045848" y="1223107"/>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International Supply Chain Solutions</a:t>
              </a:r>
            </a:p>
          </p:txBody>
        </p:sp>
        <p:cxnSp>
          <p:nvCxnSpPr>
            <p:cNvPr id="25" name="Straight Connector 24">
              <a:extLst>
                <a:ext uri="{FF2B5EF4-FFF2-40B4-BE49-F238E27FC236}">
                  <a16:creationId xmlns:a16="http://schemas.microsoft.com/office/drawing/2014/main" id="{D6ECA6D4-A18D-29FD-6CBA-77733125A681}"/>
                </a:ext>
              </a:extLst>
            </p:cNvPr>
            <p:cNvCxnSpPr>
              <a:cxnSpLocks/>
              <a:stCxn id="17" idx="3"/>
            </p:cNvCxnSpPr>
            <p:nvPr/>
          </p:nvCxnSpPr>
          <p:spPr>
            <a:xfrm>
              <a:off x="3769170" y="1577603"/>
              <a:ext cx="99820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5D01E81-E260-8FB2-2768-AEEC1C722FA7}"/>
                </a:ext>
              </a:extLst>
            </p:cNvPr>
            <p:cNvSpPr txBox="1"/>
            <p:nvPr/>
          </p:nvSpPr>
          <p:spPr>
            <a:xfrm>
              <a:off x="1089208" y="1979175"/>
              <a:ext cx="2626156" cy="738664"/>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World’s No.1 LCL consolidator and dedicated FCL services provider</a:t>
              </a:r>
              <a:endParaRPr lang="en-IN" sz="1400" dirty="0"/>
            </a:p>
          </p:txBody>
        </p:sp>
        <p:cxnSp>
          <p:nvCxnSpPr>
            <p:cNvPr id="7" name="Straight Connector 6">
              <a:extLst>
                <a:ext uri="{FF2B5EF4-FFF2-40B4-BE49-F238E27FC236}">
                  <a16:creationId xmlns:a16="http://schemas.microsoft.com/office/drawing/2014/main" id="{9CBF4F9E-6046-2D37-DF34-FB38F6A5715D}"/>
                </a:ext>
              </a:extLst>
            </p:cNvPr>
            <p:cNvCxnSpPr>
              <a:cxnSpLocks/>
            </p:cNvCxnSpPr>
            <p:nvPr/>
          </p:nvCxnSpPr>
          <p:spPr>
            <a:xfrm flipH="1" flipV="1">
              <a:off x="4767375" y="1593947"/>
              <a:ext cx="2" cy="80214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3FA72204-E138-2B45-AE39-DCEC73D50188}"/>
              </a:ext>
            </a:extLst>
          </p:cNvPr>
          <p:cNvGrpSpPr/>
          <p:nvPr/>
        </p:nvGrpSpPr>
        <p:grpSpPr>
          <a:xfrm>
            <a:off x="948920" y="3140222"/>
            <a:ext cx="4612748" cy="1166581"/>
            <a:chOff x="948920" y="3140222"/>
            <a:chExt cx="4612748" cy="1166581"/>
          </a:xfrm>
        </p:grpSpPr>
        <p:grpSp>
          <p:nvGrpSpPr>
            <p:cNvPr id="67" name="Group 66">
              <a:extLst>
                <a:ext uri="{FF2B5EF4-FFF2-40B4-BE49-F238E27FC236}">
                  <a16:creationId xmlns:a16="http://schemas.microsoft.com/office/drawing/2014/main" id="{75E542D4-52BF-AAE8-8786-4A825FA44445}"/>
                </a:ext>
              </a:extLst>
            </p:cNvPr>
            <p:cNvGrpSpPr/>
            <p:nvPr/>
          </p:nvGrpSpPr>
          <p:grpSpPr>
            <a:xfrm>
              <a:off x="1036050" y="3140222"/>
              <a:ext cx="4525618" cy="708991"/>
              <a:chOff x="1020417" y="3587374"/>
              <a:chExt cx="4525618" cy="708991"/>
            </a:xfrm>
          </p:grpSpPr>
          <p:sp>
            <p:nvSpPr>
              <p:cNvPr id="26" name="Rounded Rectangle 25">
                <a:extLst>
                  <a:ext uri="{FF2B5EF4-FFF2-40B4-BE49-F238E27FC236}">
                    <a16:creationId xmlns:a16="http://schemas.microsoft.com/office/drawing/2014/main" id="{D8494022-291D-30F4-1706-87D3E100E7CB}"/>
                  </a:ext>
                </a:extLst>
              </p:cNvPr>
              <p:cNvSpPr/>
              <p:nvPr/>
            </p:nvSpPr>
            <p:spPr>
              <a:xfrm>
                <a:off x="1020417" y="3587374"/>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Roboto" panose="02000000000000000000" pitchFamily="2" charset="0"/>
                    <a:ea typeface="Roboto" panose="02000000000000000000" pitchFamily="2" charset="0"/>
                  </a:rPr>
                  <a:t>CFS</a:t>
                </a:r>
                <a:endParaRPr lang="en-US" sz="1400" b="1" dirty="0">
                  <a:latin typeface="Roboto" panose="02000000000000000000" pitchFamily="2" charset="0"/>
                  <a:ea typeface="Roboto" panose="02000000000000000000" pitchFamily="2" charset="0"/>
                </a:endParaRPr>
              </a:p>
            </p:txBody>
          </p:sp>
          <p:cxnSp>
            <p:nvCxnSpPr>
              <p:cNvPr id="41" name="Straight Connector 40">
                <a:extLst>
                  <a:ext uri="{FF2B5EF4-FFF2-40B4-BE49-F238E27FC236}">
                    <a16:creationId xmlns:a16="http://schemas.microsoft.com/office/drawing/2014/main" id="{48C8B6B7-25B4-5DB4-21D9-03F8A134189B}"/>
                  </a:ext>
                </a:extLst>
              </p:cNvPr>
              <p:cNvCxnSpPr>
                <a:cxnSpLocks/>
              </p:cNvCxnSpPr>
              <p:nvPr/>
            </p:nvCxnSpPr>
            <p:spPr>
              <a:xfrm>
                <a:off x="3743739" y="3959088"/>
                <a:ext cx="180229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AC08EA05-D498-0FF6-39D3-DEFEC4911BC8}"/>
                </a:ext>
              </a:extLst>
            </p:cNvPr>
            <p:cNvSpPr txBox="1"/>
            <p:nvPr/>
          </p:nvSpPr>
          <p:spPr>
            <a:xfrm>
              <a:off x="948920" y="3999026"/>
              <a:ext cx="2906732" cy="307777"/>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India’s widest CFS-ICD Network</a:t>
              </a:r>
              <a:endParaRPr lang="en-IN" sz="1400" dirty="0"/>
            </a:p>
          </p:txBody>
        </p:sp>
      </p:grpSp>
      <p:grpSp>
        <p:nvGrpSpPr>
          <p:cNvPr id="33" name="Group 32">
            <a:extLst>
              <a:ext uri="{FF2B5EF4-FFF2-40B4-BE49-F238E27FC236}">
                <a16:creationId xmlns:a16="http://schemas.microsoft.com/office/drawing/2014/main" id="{014C3101-655E-1441-2A89-C01D63DBE4C6}"/>
              </a:ext>
            </a:extLst>
          </p:cNvPr>
          <p:cNvGrpSpPr/>
          <p:nvPr/>
        </p:nvGrpSpPr>
        <p:grpSpPr>
          <a:xfrm>
            <a:off x="948920" y="4764300"/>
            <a:ext cx="3818453" cy="1418952"/>
            <a:chOff x="948920" y="4764300"/>
            <a:chExt cx="3818453" cy="1418952"/>
          </a:xfrm>
        </p:grpSpPr>
        <p:sp>
          <p:nvSpPr>
            <p:cNvPr id="27" name="Rounded Rectangle 26">
              <a:extLst>
                <a:ext uri="{FF2B5EF4-FFF2-40B4-BE49-F238E27FC236}">
                  <a16:creationId xmlns:a16="http://schemas.microsoft.com/office/drawing/2014/main" id="{6F196B85-F06E-A8D5-78B3-3CAEE5E9000A}"/>
                </a:ext>
              </a:extLst>
            </p:cNvPr>
            <p:cNvSpPr/>
            <p:nvPr/>
          </p:nvSpPr>
          <p:spPr>
            <a:xfrm>
              <a:off x="1020417" y="4764300"/>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Ground Express</a:t>
              </a:r>
            </a:p>
          </p:txBody>
        </p:sp>
        <p:cxnSp>
          <p:nvCxnSpPr>
            <p:cNvPr id="61" name="Elbow Connector 60">
              <a:extLst>
                <a:ext uri="{FF2B5EF4-FFF2-40B4-BE49-F238E27FC236}">
                  <a16:creationId xmlns:a16="http://schemas.microsoft.com/office/drawing/2014/main" id="{31157666-4192-0909-B84E-B61DB6FCD77A}"/>
                </a:ext>
              </a:extLst>
            </p:cNvPr>
            <p:cNvCxnSpPr>
              <a:cxnSpLocks/>
              <a:stCxn id="27" idx="3"/>
            </p:cNvCxnSpPr>
            <p:nvPr/>
          </p:nvCxnSpPr>
          <p:spPr>
            <a:xfrm>
              <a:off x="3743739" y="5118796"/>
              <a:ext cx="1023634" cy="251689"/>
            </a:xfrm>
            <a:prstGeom prst="bentConnector3">
              <a:avLst>
                <a:gd name="adj1"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8025790-DF0C-9F55-B4E4-2ACA51160C20}"/>
                </a:ext>
              </a:extLst>
            </p:cNvPr>
            <p:cNvSpPr txBox="1"/>
            <p:nvPr/>
          </p:nvSpPr>
          <p:spPr>
            <a:xfrm>
              <a:off x="948920" y="5660032"/>
              <a:ext cx="2906732" cy="523220"/>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India’s premier Ground Express company</a:t>
              </a:r>
              <a:endParaRPr lang="en-IN" sz="1400" dirty="0"/>
            </a:p>
          </p:txBody>
        </p:sp>
      </p:grpSp>
      <p:grpSp>
        <p:nvGrpSpPr>
          <p:cNvPr id="37" name="Group 36">
            <a:extLst>
              <a:ext uri="{FF2B5EF4-FFF2-40B4-BE49-F238E27FC236}">
                <a16:creationId xmlns:a16="http://schemas.microsoft.com/office/drawing/2014/main" id="{A2DC4110-662E-C430-2CBA-EA47F340EAC4}"/>
              </a:ext>
            </a:extLst>
          </p:cNvPr>
          <p:cNvGrpSpPr/>
          <p:nvPr/>
        </p:nvGrpSpPr>
        <p:grpSpPr>
          <a:xfrm>
            <a:off x="8509907" y="3140222"/>
            <a:ext cx="3682093" cy="1343314"/>
            <a:chOff x="8509907" y="3140222"/>
            <a:chExt cx="3682093" cy="1343314"/>
          </a:xfrm>
        </p:grpSpPr>
        <p:grpSp>
          <p:nvGrpSpPr>
            <p:cNvPr id="76" name="Group 75">
              <a:extLst>
                <a:ext uri="{FF2B5EF4-FFF2-40B4-BE49-F238E27FC236}">
                  <a16:creationId xmlns:a16="http://schemas.microsoft.com/office/drawing/2014/main" id="{74C3D392-F95E-22D4-7C53-F2E1E8A2A385}"/>
                </a:ext>
              </a:extLst>
            </p:cNvPr>
            <p:cNvGrpSpPr/>
            <p:nvPr/>
          </p:nvGrpSpPr>
          <p:grpSpPr>
            <a:xfrm>
              <a:off x="8509907" y="3140222"/>
              <a:ext cx="3446578" cy="708991"/>
              <a:chOff x="7762173" y="3587374"/>
              <a:chExt cx="3446578" cy="708991"/>
            </a:xfrm>
          </p:grpSpPr>
          <p:sp>
            <p:nvSpPr>
              <p:cNvPr id="29" name="Rounded Rectangle 28">
                <a:extLst>
                  <a:ext uri="{FF2B5EF4-FFF2-40B4-BE49-F238E27FC236}">
                    <a16:creationId xmlns:a16="http://schemas.microsoft.com/office/drawing/2014/main" id="{384D4F1B-42E1-F6D6-5361-6F7B4A052D67}"/>
                  </a:ext>
                </a:extLst>
              </p:cNvPr>
              <p:cNvSpPr/>
              <p:nvPr/>
            </p:nvSpPr>
            <p:spPr>
              <a:xfrm>
                <a:off x="8485429" y="3587374"/>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Contract Logistics</a:t>
                </a:r>
              </a:p>
            </p:txBody>
          </p:sp>
          <p:cxnSp>
            <p:nvCxnSpPr>
              <p:cNvPr id="57" name="Straight Connector 56">
                <a:extLst>
                  <a:ext uri="{FF2B5EF4-FFF2-40B4-BE49-F238E27FC236}">
                    <a16:creationId xmlns:a16="http://schemas.microsoft.com/office/drawing/2014/main" id="{88278ACE-E2A5-F871-780A-8F76585BA027}"/>
                  </a:ext>
                </a:extLst>
              </p:cNvPr>
              <p:cNvCxnSpPr>
                <a:cxnSpLocks/>
              </p:cNvCxnSpPr>
              <p:nvPr/>
            </p:nvCxnSpPr>
            <p:spPr>
              <a:xfrm>
                <a:off x="7762173" y="3959087"/>
                <a:ext cx="7477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62423422-F737-F6C5-4E6F-A9A6F2A5FDA7}"/>
                </a:ext>
              </a:extLst>
            </p:cNvPr>
            <p:cNvSpPr txBox="1"/>
            <p:nvPr/>
          </p:nvSpPr>
          <p:spPr>
            <a:xfrm>
              <a:off x="9119294" y="3960316"/>
              <a:ext cx="3072706" cy="523220"/>
            </a:xfrm>
            <a:prstGeom prst="rect">
              <a:avLst/>
            </a:prstGeom>
            <a:noFill/>
          </p:spPr>
          <p:txBody>
            <a:bodyPr wrap="square" rtlCol="0">
              <a:spAutoFit/>
            </a:bodyPr>
            <a:lstStyle/>
            <a:p>
              <a:pPr algn="ctr">
                <a:spcBef>
                  <a:spcPts val="600"/>
                </a:spcBef>
              </a:pPr>
              <a:r>
                <a:rPr lang="en-US" sz="1400" dirty="0">
                  <a:latin typeface="Roboto" panose="02000000000000000000" pitchFamily="2" charset="0"/>
                  <a:ea typeface="Roboto" panose="02000000000000000000" pitchFamily="2" charset="0"/>
                </a:rPr>
                <a:t>Scalable and flexible supply chain solutions with 70+ warehouses</a:t>
              </a:r>
            </a:p>
          </p:txBody>
        </p:sp>
      </p:grpSp>
      <p:grpSp>
        <p:nvGrpSpPr>
          <p:cNvPr id="36" name="Group 35">
            <a:extLst>
              <a:ext uri="{FF2B5EF4-FFF2-40B4-BE49-F238E27FC236}">
                <a16:creationId xmlns:a16="http://schemas.microsoft.com/office/drawing/2014/main" id="{08461228-45E3-6D1E-9269-AD65939A0B80}"/>
              </a:ext>
            </a:extLst>
          </p:cNvPr>
          <p:cNvGrpSpPr/>
          <p:nvPr/>
        </p:nvGrpSpPr>
        <p:grpSpPr>
          <a:xfrm>
            <a:off x="8485429" y="5015989"/>
            <a:ext cx="3483296" cy="1232211"/>
            <a:chOff x="8485429" y="5015989"/>
            <a:chExt cx="3483296" cy="1232211"/>
          </a:xfrm>
        </p:grpSpPr>
        <p:grpSp>
          <p:nvGrpSpPr>
            <p:cNvPr id="75" name="Group 74">
              <a:extLst>
                <a:ext uri="{FF2B5EF4-FFF2-40B4-BE49-F238E27FC236}">
                  <a16:creationId xmlns:a16="http://schemas.microsoft.com/office/drawing/2014/main" id="{2FD101C8-B46B-477C-00EE-169A38A807AB}"/>
                </a:ext>
              </a:extLst>
            </p:cNvPr>
            <p:cNvGrpSpPr/>
            <p:nvPr/>
          </p:nvGrpSpPr>
          <p:grpSpPr>
            <a:xfrm>
              <a:off x="8485429" y="5015989"/>
              <a:ext cx="3471057" cy="708991"/>
              <a:chOff x="7762173" y="4742965"/>
              <a:chExt cx="3471057" cy="708991"/>
            </a:xfrm>
          </p:grpSpPr>
          <p:sp>
            <p:nvSpPr>
              <p:cNvPr id="30" name="Rounded Rectangle 29">
                <a:extLst>
                  <a:ext uri="{FF2B5EF4-FFF2-40B4-BE49-F238E27FC236}">
                    <a16:creationId xmlns:a16="http://schemas.microsoft.com/office/drawing/2014/main" id="{E7BC5933-2AC2-056F-2878-AD84AC110FE8}"/>
                  </a:ext>
                </a:extLst>
              </p:cNvPr>
              <p:cNvSpPr/>
              <p:nvPr/>
            </p:nvSpPr>
            <p:spPr>
              <a:xfrm>
                <a:off x="8509908" y="4742965"/>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Logistics &amp; Industrial Parks</a:t>
                </a:r>
              </a:p>
            </p:txBody>
          </p:sp>
          <p:cxnSp>
            <p:nvCxnSpPr>
              <p:cNvPr id="65" name="Straight Connector 64">
                <a:extLst>
                  <a:ext uri="{FF2B5EF4-FFF2-40B4-BE49-F238E27FC236}">
                    <a16:creationId xmlns:a16="http://schemas.microsoft.com/office/drawing/2014/main" id="{483E998E-79D2-D595-7827-61BA8C3958C3}"/>
                  </a:ext>
                </a:extLst>
              </p:cNvPr>
              <p:cNvCxnSpPr>
                <a:cxnSpLocks/>
              </p:cNvCxnSpPr>
              <p:nvPr/>
            </p:nvCxnSpPr>
            <p:spPr>
              <a:xfrm>
                <a:off x="7762173" y="5125278"/>
                <a:ext cx="74773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F5481630-4E90-C8DD-3D5E-1499C1A4712C}"/>
                </a:ext>
              </a:extLst>
            </p:cNvPr>
            <p:cNvSpPr txBox="1"/>
            <p:nvPr/>
          </p:nvSpPr>
          <p:spPr>
            <a:xfrm>
              <a:off x="9342569" y="5724980"/>
              <a:ext cx="2626156" cy="523220"/>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Built-to-suit, Grade-A logistics and industrial parks</a:t>
              </a:r>
              <a:endParaRPr lang="en-IN" sz="1400" dirty="0"/>
            </a:p>
          </p:txBody>
        </p:sp>
      </p:grpSp>
      <p:grpSp>
        <p:nvGrpSpPr>
          <p:cNvPr id="39" name="Group 38">
            <a:extLst>
              <a:ext uri="{FF2B5EF4-FFF2-40B4-BE49-F238E27FC236}">
                <a16:creationId xmlns:a16="http://schemas.microsoft.com/office/drawing/2014/main" id="{8E70C6D4-4DD7-CE98-9DB2-8955CFDC2789}"/>
              </a:ext>
            </a:extLst>
          </p:cNvPr>
          <p:cNvGrpSpPr/>
          <p:nvPr/>
        </p:nvGrpSpPr>
        <p:grpSpPr>
          <a:xfrm>
            <a:off x="8485429" y="1175644"/>
            <a:ext cx="3483296" cy="1321022"/>
            <a:chOff x="8485429" y="1175644"/>
            <a:chExt cx="3483296" cy="1321022"/>
          </a:xfrm>
        </p:grpSpPr>
        <p:sp>
          <p:nvSpPr>
            <p:cNvPr id="28" name="Rounded Rectangle 27">
              <a:extLst>
                <a:ext uri="{FF2B5EF4-FFF2-40B4-BE49-F238E27FC236}">
                  <a16:creationId xmlns:a16="http://schemas.microsoft.com/office/drawing/2014/main" id="{B930132C-3EB6-4207-1FEF-79B54463DA89}"/>
                </a:ext>
              </a:extLst>
            </p:cNvPr>
            <p:cNvSpPr/>
            <p:nvPr/>
          </p:nvSpPr>
          <p:spPr>
            <a:xfrm>
              <a:off x="9245403" y="1175644"/>
              <a:ext cx="2723322" cy="708991"/>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Roboto" panose="02000000000000000000" pitchFamily="2" charset="0"/>
                  <a:ea typeface="Roboto" panose="02000000000000000000" pitchFamily="2" charset="0"/>
                </a:rPr>
                <a:t>Air Freight</a:t>
              </a:r>
            </a:p>
          </p:txBody>
        </p:sp>
        <p:cxnSp>
          <p:nvCxnSpPr>
            <p:cNvPr id="35" name="Straight Connector 34">
              <a:extLst>
                <a:ext uri="{FF2B5EF4-FFF2-40B4-BE49-F238E27FC236}">
                  <a16:creationId xmlns:a16="http://schemas.microsoft.com/office/drawing/2014/main" id="{F730AAD0-5CB3-D295-5A73-C162BDA163D6}"/>
                </a:ext>
              </a:extLst>
            </p:cNvPr>
            <p:cNvCxnSpPr>
              <a:cxnSpLocks/>
            </p:cNvCxnSpPr>
            <p:nvPr/>
          </p:nvCxnSpPr>
          <p:spPr>
            <a:xfrm>
              <a:off x="8485429" y="1530139"/>
              <a:ext cx="78445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18D848C-69F0-4764-FFE1-70F33A7C64B5}"/>
                </a:ext>
              </a:extLst>
            </p:cNvPr>
            <p:cNvCxnSpPr>
              <a:cxnSpLocks/>
            </p:cNvCxnSpPr>
            <p:nvPr/>
          </p:nvCxnSpPr>
          <p:spPr>
            <a:xfrm>
              <a:off x="8487258" y="1530139"/>
              <a:ext cx="0" cy="37004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5B73C9F-413D-418A-64D6-7E4874A8D1C6}"/>
                </a:ext>
              </a:extLst>
            </p:cNvPr>
            <p:cNvSpPr txBox="1"/>
            <p:nvPr/>
          </p:nvSpPr>
          <p:spPr>
            <a:xfrm>
              <a:off x="9342569" y="1973446"/>
              <a:ext cx="2626156" cy="523220"/>
            </a:xfrm>
            <a:prstGeom prst="rect">
              <a:avLst/>
            </a:prstGeom>
            <a:noFill/>
          </p:spPr>
          <p:txBody>
            <a:bodyPr wrap="square" rtlCol="0">
              <a:spAutoFit/>
            </a:bodyPr>
            <a:lstStyle/>
            <a:p>
              <a:pPr algn="ctr"/>
              <a:r>
                <a:rPr lang="en-US" sz="1400" dirty="0">
                  <a:latin typeface="Roboto" panose="02000000000000000000" pitchFamily="2" charset="0"/>
                  <a:ea typeface="Roboto" panose="02000000000000000000" pitchFamily="2" charset="0"/>
                </a:rPr>
                <a:t>International and domestic air freight expert</a:t>
              </a:r>
              <a:endParaRPr lang="en-IN" sz="1400" dirty="0"/>
            </a:p>
          </p:txBody>
        </p:sp>
      </p:grpSp>
    </p:spTree>
    <p:extLst>
      <p:ext uri="{BB962C8B-B14F-4D97-AF65-F5344CB8AC3E}">
        <p14:creationId xmlns:p14="http://schemas.microsoft.com/office/powerpoint/2010/main" val="20168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nodeType="after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fill="hold"/>
                                        <p:tgtEl>
                                          <p:spTgt spid="56"/>
                                        </p:tgtEl>
                                        <p:attrNameLst>
                                          <p:attrName>ppt_x</p:attrName>
                                        </p:attrNameLst>
                                      </p:cBhvr>
                                      <p:tavLst>
                                        <p:tav tm="0">
                                          <p:val>
                                            <p:strVal val="#ppt_x"/>
                                          </p:val>
                                        </p:tav>
                                        <p:tav tm="100000">
                                          <p:val>
                                            <p:strVal val="#ppt_x"/>
                                          </p:val>
                                        </p:tav>
                                      </p:tavLst>
                                    </p:anim>
                                    <p:anim calcmode="lin" valueType="num">
                                      <p:cBhvr additive="base">
                                        <p:cTn id="29" dur="500" fill="hold"/>
                                        <p:tgtEl>
                                          <p:spTgt spid="56"/>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2" presetClass="entr" presetSubtype="4" fill="hold" nodeType="after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ppt_x"/>
                                          </p:val>
                                        </p:tav>
                                        <p:tav tm="100000">
                                          <p:val>
                                            <p:strVal val="#ppt_x"/>
                                          </p:val>
                                        </p:tav>
                                      </p:tavLst>
                                    </p:anim>
                                    <p:anim calcmode="lin" valueType="num">
                                      <p:cBhvr additive="base">
                                        <p:cTn id="40" dur="500" fill="hold"/>
                                        <p:tgtEl>
                                          <p:spTgt spid="48"/>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fill="hold"/>
                                        <p:tgtEl>
                                          <p:spTgt spid="33"/>
                                        </p:tgtEl>
                                        <p:attrNameLst>
                                          <p:attrName>ppt_x</p:attrName>
                                        </p:attrNameLst>
                                      </p:cBhvr>
                                      <p:tavLst>
                                        <p:tav tm="0">
                                          <p:val>
                                            <p:strVal val="#ppt_x"/>
                                          </p:val>
                                        </p:tav>
                                        <p:tav tm="100000">
                                          <p:val>
                                            <p:strVal val="#ppt_x"/>
                                          </p:val>
                                        </p:tav>
                                      </p:tavLst>
                                    </p:anim>
                                    <p:anim calcmode="lin" valueType="num">
                                      <p:cBhvr additive="base">
                                        <p:cTn id="45" dur="500" fill="hold"/>
                                        <p:tgtEl>
                                          <p:spTgt spid="33"/>
                                        </p:tgtEl>
                                        <p:attrNameLst>
                                          <p:attrName>ppt_y</p:attrName>
                                        </p:attrNameLst>
                                      </p:cBhvr>
                                      <p:tavLst>
                                        <p:tav tm="0">
                                          <p:val>
                                            <p:strVal val="1+#ppt_h/2"/>
                                          </p:val>
                                        </p:tav>
                                        <p:tav tm="100000">
                                          <p:val>
                                            <p:strVal val="#ppt_y"/>
                                          </p:val>
                                        </p:tav>
                                      </p:tavLst>
                                    </p:anim>
                                  </p:childTnLst>
                                </p:cTn>
                              </p:par>
                            </p:childTnLst>
                          </p:cTn>
                        </p:par>
                        <p:par>
                          <p:cTn id="46" fill="hold">
                            <p:stCondLst>
                              <p:cond delay="5000"/>
                            </p:stCondLst>
                            <p:childTnLst>
                              <p:par>
                                <p:cTn id="47" presetID="2" presetClass="entr" presetSubtype="4"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500" fill="hold"/>
                                        <p:tgtEl>
                                          <p:spTgt spid="39"/>
                                        </p:tgtEl>
                                        <p:attrNameLst>
                                          <p:attrName>ppt_x</p:attrName>
                                        </p:attrNameLst>
                                      </p:cBhvr>
                                      <p:tavLst>
                                        <p:tav tm="0">
                                          <p:val>
                                            <p:strVal val="#ppt_x"/>
                                          </p:val>
                                        </p:tav>
                                        <p:tav tm="100000">
                                          <p:val>
                                            <p:strVal val="#ppt_x"/>
                                          </p:val>
                                        </p:tav>
                                      </p:tavLst>
                                    </p:anim>
                                    <p:anim calcmode="lin" valueType="num">
                                      <p:cBhvr additive="base">
                                        <p:cTn id="54" dur="500" fill="hold"/>
                                        <p:tgtEl>
                                          <p:spTgt spid="3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fill="hold" nodeType="after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additive="base">
                                        <p:cTn id="62" dur="500" fill="hold"/>
                                        <p:tgtEl>
                                          <p:spTgt spid="54"/>
                                        </p:tgtEl>
                                        <p:attrNameLst>
                                          <p:attrName>ppt_x</p:attrName>
                                        </p:attrNameLst>
                                      </p:cBhvr>
                                      <p:tavLst>
                                        <p:tav tm="0">
                                          <p:val>
                                            <p:strVal val="#ppt_x"/>
                                          </p:val>
                                        </p:tav>
                                        <p:tav tm="100000">
                                          <p:val>
                                            <p:strVal val="#ppt_x"/>
                                          </p:val>
                                        </p:tav>
                                      </p:tavLst>
                                    </p:anim>
                                    <p:anim calcmode="lin" valueType="num">
                                      <p:cBhvr additive="base">
                                        <p:cTn id="63" dur="500" fill="hold"/>
                                        <p:tgtEl>
                                          <p:spTgt spid="54"/>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additive="base">
                                        <p:cTn id="66" dur="500" fill="hold"/>
                                        <p:tgtEl>
                                          <p:spTgt spid="37"/>
                                        </p:tgtEl>
                                        <p:attrNameLst>
                                          <p:attrName>ppt_x</p:attrName>
                                        </p:attrNameLst>
                                      </p:cBhvr>
                                      <p:tavLst>
                                        <p:tav tm="0">
                                          <p:val>
                                            <p:strVal val="#ppt_x"/>
                                          </p:val>
                                        </p:tav>
                                        <p:tav tm="100000">
                                          <p:val>
                                            <p:strVal val="#ppt_x"/>
                                          </p:val>
                                        </p:tav>
                                      </p:tavLst>
                                    </p:anim>
                                    <p:anim calcmode="lin" valueType="num">
                                      <p:cBhvr additive="base">
                                        <p:cTn id="67" dur="500" fill="hold"/>
                                        <p:tgtEl>
                                          <p:spTgt spid="37"/>
                                        </p:tgtEl>
                                        <p:attrNameLst>
                                          <p:attrName>ppt_y</p:attrName>
                                        </p:attrNameLst>
                                      </p:cBhvr>
                                      <p:tavLst>
                                        <p:tav tm="0">
                                          <p:val>
                                            <p:strVal val="1+#ppt_h/2"/>
                                          </p:val>
                                        </p:tav>
                                        <p:tav tm="100000">
                                          <p:val>
                                            <p:strVal val="#ppt_y"/>
                                          </p:val>
                                        </p:tav>
                                      </p:tavLst>
                                    </p:anim>
                                  </p:childTnLst>
                                </p:cTn>
                              </p:par>
                            </p:childTnLst>
                          </p:cTn>
                        </p:par>
                        <p:par>
                          <p:cTn id="68" fill="hold">
                            <p:stCondLst>
                              <p:cond delay="6000"/>
                            </p:stCondLst>
                            <p:childTnLst>
                              <p:par>
                                <p:cTn id="69" presetID="2" presetClass="entr" presetSubtype="4" fill="hold" nodeType="afterEffect">
                                  <p:stCondLst>
                                    <p:cond delay="0"/>
                                  </p:stCondLst>
                                  <p:childTnLst>
                                    <p:set>
                                      <p:cBhvr>
                                        <p:cTn id="70" dur="1" fill="hold">
                                          <p:stCondLst>
                                            <p:cond delay="0"/>
                                          </p:stCondLst>
                                        </p:cTn>
                                        <p:tgtEl>
                                          <p:spTgt spid="52"/>
                                        </p:tgtEl>
                                        <p:attrNameLst>
                                          <p:attrName>style.visibility</p:attrName>
                                        </p:attrNameLst>
                                      </p:cBhvr>
                                      <p:to>
                                        <p:strVal val="visible"/>
                                      </p:to>
                                    </p:set>
                                    <p:anim calcmode="lin" valueType="num">
                                      <p:cBhvr additive="base">
                                        <p:cTn id="71" dur="500" fill="hold"/>
                                        <p:tgtEl>
                                          <p:spTgt spid="52"/>
                                        </p:tgtEl>
                                        <p:attrNameLst>
                                          <p:attrName>ppt_x</p:attrName>
                                        </p:attrNameLst>
                                      </p:cBhvr>
                                      <p:tavLst>
                                        <p:tav tm="0">
                                          <p:val>
                                            <p:strVal val="#ppt_x"/>
                                          </p:val>
                                        </p:tav>
                                        <p:tav tm="100000">
                                          <p:val>
                                            <p:strVal val="#ppt_x"/>
                                          </p:val>
                                        </p:tav>
                                      </p:tavLst>
                                    </p:anim>
                                    <p:anim calcmode="lin" valueType="num">
                                      <p:cBhvr additive="base">
                                        <p:cTn id="72" dur="500" fill="hold"/>
                                        <p:tgtEl>
                                          <p:spTgt spid="5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64"/>
                                        </p:tgtEl>
                                        <p:attrNameLst>
                                          <p:attrName>style.visibility</p:attrName>
                                        </p:attrNameLst>
                                      </p:cBhvr>
                                      <p:to>
                                        <p:strVal val="visible"/>
                                      </p:to>
                                    </p:set>
                                    <p:anim calcmode="lin" valueType="num">
                                      <p:cBhvr additive="base">
                                        <p:cTn id="75" dur="500" fill="hold"/>
                                        <p:tgtEl>
                                          <p:spTgt spid="64"/>
                                        </p:tgtEl>
                                        <p:attrNameLst>
                                          <p:attrName>ppt_x</p:attrName>
                                        </p:attrNameLst>
                                      </p:cBhvr>
                                      <p:tavLst>
                                        <p:tav tm="0">
                                          <p:val>
                                            <p:strVal val="#ppt_x"/>
                                          </p:val>
                                        </p:tav>
                                        <p:tav tm="100000">
                                          <p:val>
                                            <p:strVal val="#ppt_x"/>
                                          </p:val>
                                        </p:tav>
                                      </p:tavLst>
                                    </p:anim>
                                    <p:anim calcmode="lin" valueType="num">
                                      <p:cBhvr additive="base">
                                        <p:cTn id="76" dur="500" fill="hold"/>
                                        <p:tgtEl>
                                          <p:spTgt spid="64"/>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50"/>
                                        </p:tgtEl>
                                        <p:attrNameLst>
                                          <p:attrName>style.visibility</p:attrName>
                                        </p:attrNameLst>
                                      </p:cBhvr>
                                      <p:to>
                                        <p:strVal val="visible"/>
                                      </p:to>
                                    </p:set>
                                    <p:anim calcmode="lin" valueType="num">
                                      <p:cBhvr additive="base">
                                        <p:cTn id="79" dur="500" fill="hold"/>
                                        <p:tgtEl>
                                          <p:spTgt spid="50"/>
                                        </p:tgtEl>
                                        <p:attrNameLst>
                                          <p:attrName>ppt_x</p:attrName>
                                        </p:attrNameLst>
                                      </p:cBhvr>
                                      <p:tavLst>
                                        <p:tav tm="0">
                                          <p:val>
                                            <p:strVal val="#ppt_x"/>
                                          </p:val>
                                        </p:tav>
                                        <p:tav tm="100000">
                                          <p:val>
                                            <p:strVal val="#ppt_x"/>
                                          </p:val>
                                        </p:tav>
                                      </p:tavLst>
                                    </p:anim>
                                    <p:anim calcmode="lin" valueType="num">
                                      <p:cBhvr additive="base">
                                        <p:cTn id="80" dur="500" fill="hold"/>
                                        <p:tgtEl>
                                          <p:spTgt spid="50"/>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ppt_x"/>
                                          </p:val>
                                        </p:tav>
                                        <p:tav tm="100000">
                                          <p:val>
                                            <p:strVal val="#ppt_x"/>
                                          </p:val>
                                        </p:tav>
                                      </p:tavLst>
                                    </p:anim>
                                    <p:anim calcmode="lin" valueType="num">
                                      <p:cBhvr additive="base">
                                        <p:cTn id="8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lver object&#10;&#10;Description automatically generated">
            <a:extLst>
              <a:ext uri="{FF2B5EF4-FFF2-40B4-BE49-F238E27FC236}">
                <a16:creationId xmlns:a16="http://schemas.microsoft.com/office/drawing/2014/main" id="{71DA630E-4745-F064-1513-763D2764CF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32653" y="3538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145E1614-BFB2-2B22-4C81-AE640D7996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243" y="889809"/>
            <a:ext cx="7772400" cy="45719"/>
          </a:xfrm>
          <a:prstGeom prst="rect">
            <a:avLst/>
          </a:prstGeom>
        </p:spPr>
      </p:pic>
      <p:sp>
        <p:nvSpPr>
          <p:cNvPr id="8" name="Rectangle: Diagonal Corners Snipped 239">
            <a:extLst>
              <a:ext uri="{FF2B5EF4-FFF2-40B4-BE49-F238E27FC236}">
                <a16:creationId xmlns:a16="http://schemas.microsoft.com/office/drawing/2014/main" id="{A6C94E4D-2983-A358-70B2-C2A05D3AAFED}"/>
              </a:ext>
            </a:extLst>
          </p:cNvPr>
          <p:cNvSpPr/>
          <p:nvPr/>
        </p:nvSpPr>
        <p:spPr>
          <a:xfrm>
            <a:off x="386193" y="998787"/>
            <a:ext cx="11391761" cy="5543144"/>
          </a:xfrm>
          <a:custGeom>
            <a:avLst/>
            <a:gdLst>
              <a:gd name="connsiteX0" fmla="*/ 2747760 w 11465912"/>
              <a:gd name="connsiteY0" fmla="*/ 0 h 5495519"/>
              <a:gd name="connsiteX1" fmla="*/ 9698004 w 11465912"/>
              <a:gd name="connsiteY1" fmla="*/ 0 h 5495519"/>
              <a:gd name="connsiteX2" fmla="*/ 11465912 w 11465912"/>
              <a:gd name="connsiteY2" fmla="*/ 1767908 h 5495519"/>
              <a:gd name="connsiteX3" fmla="*/ 11465912 w 11465912"/>
              <a:gd name="connsiteY3" fmla="*/ 2747760 h 5495519"/>
              <a:gd name="connsiteX4" fmla="*/ 8718153 w 11465912"/>
              <a:gd name="connsiteY4" fmla="*/ 5495519 h 5495519"/>
              <a:gd name="connsiteX5" fmla="*/ 1767908 w 11465912"/>
              <a:gd name="connsiteY5" fmla="*/ 5495519 h 5495519"/>
              <a:gd name="connsiteX6" fmla="*/ 0 w 11465912"/>
              <a:gd name="connsiteY6" fmla="*/ 3727611 h 5495519"/>
              <a:gd name="connsiteX7" fmla="*/ 0 w 11465912"/>
              <a:gd name="connsiteY7" fmla="*/ 2747760 h 5495519"/>
              <a:gd name="connsiteX8" fmla="*/ 2747760 w 11465912"/>
              <a:gd name="connsiteY8" fmla="*/ 0 h 5495519"/>
              <a:gd name="connsiteX0" fmla="*/ 2747760 w 11500636"/>
              <a:gd name="connsiteY0" fmla="*/ 0 h 5495519"/>
              <a:gd name="connsiteX1" fmla="*/ 9698004 w 11500636"/>
              <a:gd name="connsiteY1" fmla="*/ 0 h 5495519"/>
              <a:gd name="connsiteX2" fmla="*/ 11465912 w 11500636"/>
              <a:gd name="connsiteY2" fmla="*/ 1767908 h 5495519"/>
              <a:gd name="connsiteX3" fmla="*/ 11500636 w 11500636"/>
              <a:gd name="connsiteY3" fmla="*/ 3812631 h 5495519"/>
              <a:gd name="connsiteX4" fmla="*/ 8718153 w 11500636"/>
              <a:gd name="connsiteY4" fmla="*/ 5495519 h 5495519"/>
              <a:gd name="connsiteX5" fmla="*/ 1767908 w 11500636"/>
              <a:gd name="connsiteY5" fmla="*/ 5495519 h 5495519"/>
              <a:gd name="connsiteX6" fmla="*/ 0 w 11500636"/>
              <a:gd name="connsiteY6" fmla="*/ 3727611 h 5495519"/>
              <a:gd name="connsiteX7" fmla="*/ 0 w 11500636"/>
              <a:gd name="connsiteY7" fmla="*/ 2747760 h 5495519"/>
              <a:gd name="connsiteX8" fmla="*/ 2747760 w 11500636"/>
              <a:gd name="connsiteY8" fmla="*/ 0 h 5495519"/>
              <a:gd name="connsiteX0" fmla="*/ 2747760 w 11500636"/>
              <a:gd name="connsiteY0" fmla="*/ 0 h 5495519"/>
              <a:gd name="connsiteX1" fmla="*/ 9698004 w 11500636"/>
              <a:gd name="connsiteY1" fmla="*/ 0 h 5495519"/>
              <a:gd name="connsiteX2" fmla="*/ 11465912 w 11500636"/>
              <a:gd name="connsiteY2" fmla="*/ 1767908 h 5495519"/>
              <a:gd name="connsiteX3" fmla="*/ 11500636 w 11500636"/>
              <a:gd name="connsiteY3" fmla="*/ 3812631 h 5495519"/>
              <a:gd name="connsiteX4" fmla="*/ 8718153 w 11500636"/>
              <a:gd name="connsiteY4" fmla="*/ 5495519 h 5495519"/>
              <a:gd name="connsiteX5" fmla="*/ 1767908 w 11500636"/>
              <a:gd name="connsiteY5" fmla="*/ 5495519 h 5495519"/>
              <a:gd name="connsiteX6" fmla="*/ 0 w 11500636"/>
              <a:gd name="connsiteY6" fmla="*/ 3727611 h 5495519"/>
              <a:gd name="connsiteX7" fmla="*/ 23150 w 11500636"/>
              <a:gd name="connsiteY7" fmla="*/ 1706039 h 5495519"/>
              <a:gd name="connsiteX8" fmla="*/ 2747760 w 11500636"/>
              <a:gd name="connsiteY8" fmla="*/ 0 h 5495519"/>
              <a:gd name="connsiteX0" fmla="*/ 2724610 w 11477486"/>
              <a:gd name="connsiteY0" fmla="*/ 0 h 5495519"/>
              <a:gd name="connsiteX1" fmla="*/ 9674854 w 11477486"/>
              <a:gd name="connsiteY1" fmla="*/ 0 h 5495519"/>
              <a:gd name="connsiteX2" fmla="*/ 11442762 w 11477486"/>
              <a:gd name="connsiteY2" fmla="*/ 1767908 h 5495519"/>
              <a:gd name="connsiteX3" fmla="*/ 11477486 w 11477486"/>
              <a:gd name="connsiteY3" fmla="*/ 3812631 h 5495519"/>
              <a:gd name="connsiteX4" fmla="*/ 8695003 w 11477486"/>
              <a:gd name="connsiteY4" fmla="*/ 5495519 h 5495519"/>
              <a:gd name="connsiteX5" fmla="*/ 1744758 w 11477486"/>
              <a:gd name="connsiteY5" fmla="*/ 5495519 h 5495519"/>
              <a:gd name="connsiteX6" fmla="*/ 5425 w 11477486"/>
              <a:gd name="connsiteY6" fmla="*/ 4556286 h 5495519"/>
              <a:gd name="connsiteX7" fmla="*/ 0 w 11477486"/>
              <a:gd name="connsiteY7" fmla="*/ 1706039 h 5495519"/>
              <a:gd name="connsiteX8" fmla="*/ 2724610 w 11477486"/>
              <a:gd name="connsiteY8" fmla="*/ 0 h 5495519"/>
              <a:gd name="connsiteX0" fmla="*/ 2724610 w 11477486"/>
              <a:gd name="connsiteY0" fmla="*/ 0 h 5495519"/>
              <a:gd name="connsiteX1" fmla="*/ 9674854 w 11477486"/>
              <a:gd name="connsiteY1" fmla="*/ 0 h 5495519"/>
              <a:gd name="connsiteX2" fmla="*/ 11442762 w 11477486"/>
              <a:gd name="connsiteY2" fmla="*/ 1767908 h 5495519"/>
              <a:gd name="connsiteX3" fmla="*/ 11477486 w 11477486"/>
              <a:gd name="connsiteY3" fmla="*/ 3812631 h 5495519"/>
              <a:gd name="connsiteX4" fmla="*/ 8695003 w 11477486"/>
              <a:gd name="connsiteY4" fmla="*/ 5495519 h 5495519"/>
              <a:gd name="connsiteX5" fmla="*/ 1744758 w 11477486"/>
              <a:gd name="connsiteY5" fmla="*/ 5495519 h 5495519"/>
              <a:gd name="connsiteX6" fmla="*/ 5425 w 11477486"/>
              <a:gd name="connsiteY6" fmla="*/ 4556286 h 5495519"/>
              <a:gd name="connsiteX7" fmla="*/ 0 w 11477486"/>
              <a:gd name="connsiteY7" fmla="*/ 1525064 h 5495519"/>
              <a:gd name="connsiteX8" fmla="*/ 2724610 w 11477486"/>
              <a:gd name="connsiteY8" fmla="*/ 0 h 5495519"/>
              <a:gd name="connsiteX0" fmla="*/ 2657935 w 11477486"/>
              <a:gd name="connsiteY0" fmla="*/ 28575 h 5495519"/>
              <a:gd name="connsiteX1" fmla="*/ 9674854 w 11477486"/>
              <a:gd name="connsiteY1" fmla="*/ 0 h 5495519"/>
              <a:gd name="connsiteX2" fmla="*/ 11442762 w 11477486"/>
              <a:gd name="connsiteY2" fmla="*/ 1767908 h 5495519"/>
              <a:gd name="connsiteX3" fmla="*/ 11477486 w 11477486"/>
              <a:gd name="connsiteY3" fmla="*/ 3812631 h 5495519"/>
              <a:gd name="connsiteX4" fmla="*/ 8695003 w 11477486"/>
              <a:gd name="connsiteY4" fmla="*/ 5495519 h 5495519"/>
              <a:gd name="connsiteX5" fmla="*/ 1744758 w 11477486"/>
              <a:gd name="connsiteY5" fmla="*/ 5495519 h 5495519"/>
              <a:gd name="connsiteX6" fmla="*/ 5425 w 11477486"/>
              <a:gd name="connsiteY6" fmla="*/ 4556286 h 5495519"/>
              <a:gd name="connsiteX7" fmla="*/ 0 w 11477486"/>
              <a:gd name="connsiteY7" fmla="*/ 1525064 h 5495519"/>
              <a:gd name="connsiteX8" fmla="*/ 2657935 w 11477486"/>
              <a:gd name="connsiteY8" fmla="*/ 28575 h 5495519"/>
              <a:gd name="connsiteX0" fmla="*/ 2657935 w 11477486"/>
              <a:gd name="connsiteY0" fmla="*/ 9525 h 5476469"/>
              <a:gd name="connsiteX1" fmla="*/ 8760454 w 11477486"/>
              <a:gd name="connsiteY1" fmla="*/ 0 h 5476469"/>
              <a:gd name="connsiteX2" fmla="*/ 11442762 w 11477486"/>
              <a:gd name="connsiteY2" fmla="*/ 1748858 h 5476469"/>
              <a:gd name="connsiteX3" fmla="*/ 11477486 w 11477486"/>
              <a:gd name="connsiteY3" fmla="*/ 3793581 h 5476469"/>
              <a:gd name="connsiteX4" fmla="*/ 8695003 w 11477486"/>
              <a:gd name="connsiteY4" fmla="*/ 5476469 h 5476469"/>
              <a:gd name="connsiteX5" fmla="*/ 1744758 w 11477486"/>
              <a:gd name="connsiteY5" fmla="*/ 5476469 h 5476469"/>
              <a:gd name="connsiteX6" fmla="*/ 5425 w 11477486"/>
              <a:gd name="connsiteY6" fmla="*/ 4537236 h 5476469"/>
              <a:gd name="connsiteX7" fmla="*/ 0 w 11477486"/>
              <a:gd name="connsiteY7" fmla="*/ 1506014 h 5476469"/>
              <a:gd name="connsiteX8" fmla="*/ 2657935 w 11477486"/>
              <a:gd name="connsiteY8" fmla="*/ 9525 h 5476469"/>
              <a:gd name="connsiteX0" fmla="*/ 2657935 w 11477486"/>
              <a:gd name="connsiteY0" fmla="*/ 9525 h 5476469"/>
              <a:gd name="connsiteX1" fmla="*/ 8760454 w 11477486"/>
              <a:gd name="connsiteY1" fmla="*/ 0 h 5476469"/>
              <a:gd name="connsiteX2" fmla="*/ 11376087 w 11477486"/>
              <a:gd name="connsiteY2" fmla="*/ 1482158 h 5476469"/>
              <a:gd name="connsiteX3" fmla="*/ 11477486 w 11477486"/>
              <a:gd name="connsiteY3" fmla="*/ 3793581 h 5476469"/>
              <a:gd name="connsiteX4" fmla="*/ 8695003 w 11477486"/>
              <a:gd name="connsiteY4" fmla="*/ 5476469 h 5476469"/>
              <a:gd name="connsiteX5" fmla="*/ 1744758 w 11477486"/>
              <a:gd name="connsiteY5" fmla="*/ 5476469 h 5476469"/>
              <a:gd name="connsiteX6" fmla="*/ 5425 w 11477486"/>
              <a:gd name="connsiteY6" fmla="*/ 4537236 h 5476469"/>
              <a:gd name="connsiteX7" fmla="*/ 0 w 11477486"/>
              <a:gd name="connsiteY7" fmla="*/ 1506014 h 5476469"/>
              <a:gd name="connsiteX8" fmla="*/ 2657935 w 11477486"/>
              <a:gd name="connsiteY8" fmla="*/ 9525 h 5476469"/>
              <a:gd name="connsiteX0" fmla="*/ 2657935 w 11391761"/>
              <a:gd name="connsiteY0" fmla="*/ 9525 h 5476469"/>
              <a:gd name="connsiteX1" fmla="*/ 8760454 w 11391761"/>
              <a:gd name="connsiteY1" fmla="*/ 0 h 5476469"/>
              <a:gd name="connsiteX2" fmla="*/ 11376087 w 11391761"/>
              <a:gd name="connsiteY2" fmla="*/ 1482158 h 5476469"/>
              <a:gd name="connsiteX3" fmla="*/ 11391761 w 11391761"/>
              <a:gd name="connsiteY3" fmla="*/ 4041231 h 5476469"/>
              <a:gd name="connsiteX4" fmla="*/ 8695003 w 11391761"/>
              <a:gd name="connsiteY4" fmla="*/ 5476469 h 5476469"/>
              <a:gd name="connsiteX5" fmla="*/ 1744758 w 11391761"/>
              <a:gd name="connsiteY5" fmla="*/ 5476469 h 5476469"/>
              <a:gd name="connsiteX6" fmla="*/ 5425 w 11391761"/>
              <a:gd name="connsiteY6" fmla="*/ 4537236 h 5476469"/>
              <a:gd name="connsiteX7" fmla="*/ 0 w 11391761"/>
              <a:gd name="connsiteY7" fmla="*/ 1506014 h 5476469"/>
              <a:gd name="connsiteX8" fmla="*/ 2657935 w 11391761"/>
              <a:gd name="connsiteY8" fmla="*/ 9525 h 5476469"/>
              <a:gd name="connsiteX0" fmla="*/ 2657935 w 11391761"/>
              <a:gd name="connsiteY0" fmla="*/ 9525 h 5543144"/>
              <a:gd name="connsiteX1" fmla="*/ 8760454 w 11391761"/>
              <a:gd name="connsiteY1" fmla="*/ 0 h 5543144"/>
              <a:gd name="connsiteX2" fmla="*/ 11376087 w 11391761"/>
              <a:gd name="connsiteY2" fmla="*/ 1482158 h 5543144"/>
              <a:gd name="connsiteX3" fmla="*/ 11391761 w 11391761"/>
              <a:gd name="connsiteY3" fmla="*/ 4041231 h 5543144"/>
              <a:gd name="connsiteX4" fmla="*/ 8771203 w 11391761"/>
              <a:gd name="connsiteY4" fmla="*/ 5543144 h 5543144"/>
              <a:gd name="connsiteX5" fmla="*/ 1744758 w 11391761"/>
              <a:gd name="connsiteY5" fmla="*/ 5476469 h 5543144"/>
              <a:gd name="connsiteX6" fmla="*/ 5425 w 11391761"/>
              <a:gd name="connsiteY6" fmla="*/ 4537236 h 5543144"/>
              <a:gd name="connsiteX7" fmla="*/ 0 w 11391761"/>
              <a:gd name="connsiteY7" fmla="*/ 1506014 h 5543144"/>
              <a:gd name="connsiteX8" fmla="*/ 2657935 w 11391761"/>
              <a:gd name="connsiteY8" fmla="*/ 9525 h 5543144"/>
              <a:gd name="connsiteX0" fmla="*/ 2657935 w 11391761"/>
              <a:gd name="connsiteY0" fmla="*/ 9525 h 5543144"/>
              <a:gd name="connsiteX1" fmla="*/ 8760454 w 11391761"/>
              <a:gd name="connsiteY1" fmla="*/ 0 h 5543144"/>
              <a:gd name="connsiteX2" fmla="*/ 11376087 w 11391761"/>
              <a:gd name="connsiteY2" fmla="*/ 1482158 h 5543144"/>
              <a:gd name="connsiteX3" fmla="*/ 11391761 w 11391761"/>
              <a:gd name="connsiteY3" fmla="*/ 4041231 h 5543144"/>
              <a:gd name="connsiteX4" fmla="*/ 8771203 w 11391761"/>
              <a:gd name="connsiteY4" fmla="*/ 5543144 h 5543144"/>
              <a:gd name="connsiteX5" fmla="*/ 1735233 w 11391761"/>
              <a:gd name="connsiteY5" fmla="*/ 5524094 h 5543144"/>
              <a:gd name="connsiteX6" fmla="*/ 5425 w 11391761"/>
              <a:gd name="connsiteY6" fmla="*/ 4537236 h 5543144"/>
              <a:gd name="connsiteX7" fmla="*/ 0 w 11391761"/>
              <a:gd name="connsiteY7" fmla="*/ 1506014 h 5543144"/>
              <a:gd name="connsiteX8" fmla="*/ 2657935 w 11391761"/>
              <a:gd name="connsiteY8" fmla="*/ 9525 h 554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91761" h="5543144">
                <a:moveTo>
                  <a:pt x="2657935" y="9525"/>
                </a:moveTo>
                <a:lnTo>
                  <a:pt x="8760454" y="0"/>
                </a:lnTo>
                <a:lnTo>
                  <a:pt x="11376087" y="1482158"/>
                </a:lnTo>
                <a:cubicBezTo>
                  <a:pt x="11381312" y="2335182"/>
                  <a:pt x="11386536" y="3188207"/>
                  <a:pt x="11391761" y="4041231"/>
                </a:cubicBezTo>
                <a:lnTo>
                  <a:pt x="8771203" y="5543144"/>
                </a:lnTo>
                <a:lnTo>
                  <a:pt x="1735233" y="5524094"/>
                </a:lnTo>
                <a:lnTo>
                  <a:pt x="5425" y="4537236"/>
                </a:lnTo>
                <a:cubicBezTo>
                  <a:pt x="3617" y="3587154"/>
                  <a:pt x="1808" y="2456096"/>
                  <a:pt x="0" y="1506014"/>
                </a:cubicBezTo>
                <a:lnTo>
                  <a:pt x="2657935" y="9525"/>
                </a:lnTo>
                <a:close/>
              </a:path>
            </a:pathLst>
          </a:cu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pic>
        <p:nvPicPr>
          <p:cNvPr id="10" name="Picture 9">
            <a:extLst>
              <a:ext uri="{FF2B5EF4-FFF2-40B4-BE49-F238E27FC236}">
                <a16:creationId xmlns:a16="http://schemas.microsoft.com/office/drawing/2014/main" id="{3D993876-A4A0-A1FE-5CC7-332CC94ED0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5604" y="2545869"/>
            <a:ext cx="2200847" cy="1280271"/>
          </a:xfrm>
          <a:prstGeom prst="rect">
            <a:avLst/>
          </a:prstGeom>
        </p:spPr>
      </p:pic>
      <p:pic>
        <p:nvPicPr>
          <p:cNvPr id="12" name="Picture 11">
            <a:extLst>
              <a:ext uri="{FF2B5EF4-FFF2-40B4-BE49-F238E27FC236}">
                <a16:creationId xmlns:a16="http://schemas.microsoft.com/office/drawing/2014/main" id="{781115FE-68CF-9F26-4B35-91B81DAD7E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2503" y="2263642"/>
            <a:ext cx="829128" cy="627942"/>
          </a:xfrm>
          <a:prstGeom prst="rect">
            <a:avLst/>
          </a:prstGeom>
        </p:spPr>
      </p:pic>
      <p:pic>
        <p:nvPicPr>
          <p:cNvPr id="13" name="Picture 12">
            <a:extLst>
              <a:ext uri="{FF2B5EF4-FFF2-40B4-BE49-F238E27FC236}">
                <a16:creationId xmlns:a16="http://schemas.microsoft.com/office/drawing/2014/main" id="{1E96DBA3-56B0-D140-F842-AFFC7C3385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82866" y="1377671"/>
            <a:ext cx="1103472" cy="755970"/>
          </a:xfrm>
          <a:prstGeom prst="rect">
            <a:avLst/>
          </a:prstGeom>
        </p:spPr>
      </p:pic>
      <p:pic>
        <p:nvPicPr>
          <p:cNvPr id="14" name="Picture 13">
            <a:extLst>
              <a:ext uri="{FF2B5EF4-FFF2-40B4-BE49-F238E27FC236}">
                <a16:creationId xmlns:a16="http://schemas.microsoft.com/office/drawing/2014/main" id="{C82DFE0E-2ECF-4365-3EB0-9D4EBBA8AF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10186" y="1542707"/>
            <a:ext cx="2560542" cy="1536325"/>
          </a:xfrm>
          <a:prstGeom prst="rect">
            <a:avLst/>
          </a:prstGeom>
        </p:spPr>
      </p:pic>
      <p:pic>
        <p:nvPicPr>
          <p:cNvPr id="15" name="Picture 14">
            <a:extLst>
              <a:ext uri="{FF2B5EF4-FFF2-40B4-BE49-F238E27FC236}">
                <a16:creationId xmlns:a16="http://schemas.microsoft.com/office/drawing/2014/main" id="{A6980F0F-1D55-71AA-8A48-D53A7B8273A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37850" y="2919016"/>
            <a:ext cx="2932430" cy="1694835"/>
          </a:xfrm>
          <a:prstGeom prst="rect">
            <a:avLst/>
          </a:prstGeom>
        </p:spPr>
      </p:pic>
      <p:pic>
        <p:nvPicPr>
          <p:cNvPr id="16" name="Picture 15">
            <a:extLst>
              <a:ext uri="{FF2B5EF4-FFF2-40B4-BE49-F238E27FC236}">
                <a16:creationId xmlns:a16="http://schemas.microsoft.com/office/drawing/2014/main" id="{C55D8CAB-F4B9-57A8-BF9C-37E6D418F1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729116" y="4120264"/>
            <a:ext cx="1097375" cy="755970"/>
          </a:xfrm>
          <a:prstGeom prst="rect">
            <a:avLst/>
          </a:prstGeom>
        </p:spPr>
      </p:pic>
      <p:pic>
        <p:nvPicPr>
          <p:cNvPr id="17" name="Picture 16">
            <a:extLst>
              <a:ext uri="{FF2B5EF4-FFF2-40B4-BE49-F238E27FC236}">
                <a16:creationId xmlns:a16="http://schemas.microsoft.com/office/drawing/2014/main" id="{ADB64558-FA8F-7AF8-186E-5CEC23E4DF3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317325" y="4490867"/>
            <a:ext cx="3688400" cy="1829197"/>
          </a:xfrm>
          <a:prstGeom prst="rect">
            <a:avLst/>
          </a:prstGeom>
        </p:spPr>
      </p:pic>
      <p:pic>
        <p:nvPicPr>
          <p:cNvPr id="18" name="Picture 17">
            <a:extLst>
              <a:ext uri="{FF2B5EF4-FFF2-40B4-BE49-F238E27FC236}">
                <a16:creationId xmlns:a16="http://schemas.microsoft.com/office/drawing/2014/main" id="{E9FB047F-3648-8163-0848-87DCA57B805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81826" y="5521145"/>
            <a:ext cx="737680" cy="658425"/>
          </a:xfrm>
          <a:prstGeom prst="rect">
            <a:avLst/>
          </a:prstGeom>
        </p:spPr>
      </p:pic>
      <p:pic>
        <p:nvPicPr>
          <p:cNvPr id="19" name="Picture 18">
            <a:extLst>
              <a:ext uri="{FF2B5EF4-FFF2-40B4-BE49-F238E27FC236}">
                <a16:creationId xmlns:a16="http://schemas.microsoft.com/office/drawing/2014/main" id="{F56C6326-1563-42CC-0353-6E483DA668C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61201" y="4966635"/>
            <a:ext cx="2048434" cy="1353429"/>
          </a:xfrm>
          <a:prstGeom prst="rect">
            <a:avLst/>
          </a:prstGeom>
        </p:spPr>
      </p:pic>
      <p:pic>
        <p:nvPicPr>
          <p:cNvPr id="20" name="Picture 19">
            <a:extLst>
              <a:ext uri="{FF2B5EF4-FFF2-40B4-BE49-F238E27FC236}">
                <a16:creationId xmlns:a16="http://schemas.microsoft.com/office/drawing/2014/main" id="{55D0DE37-8E51-79C5-E889-63CB0676B47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330462" y="3642484"/>
            <a:ext cx="2651990" cy="1847248"/>
          </a:xfrm>
          <a:prstGeom prst="rect">
            <a:avLst/>
          </a:prstGeom>
        </p:spPr>
      </p:pic>
      <p:pic>
        <p:nvPicPr>
          <p:cNvPr id="21" name="Picture 20">
            <a:extLst>
              <a:ext uri="{FF2B5EF4-FFF2-40B4-BE49-F238E27FC236}">
                <a16:creationId xmlns:a16="http://schemas.microsoft.com/office/drawing/2014/main" id="{BFF43B13-0039-D00E-A10E-F83096E1FAC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172753" y="5052469"/>
            <a:ext cx="1676545" cy="1322947"/>
          </a:xfrm>
          <a:prstGeom prst="rect">
            <a:avLst/>
          </a:prstGeom>
        </p:spPr>
      </p:pic>
      <p:pic>
        <p:nvPicPr>
          <p:cNvPr id="22" name="Graphic 21">
            <a:extLst>
              <a:ext uri="{FF2B5EF4-FFF2-40B4-BE49-F238E27FC236}">
                <a16:creationId xmlns:a16="http://schemas.microsoft.com/office/drawing/2014/main" id="{D24F62F6-9132-2844-F222-1DAB6BE70376}"/>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296814" y="2817430"/>
            <a:ext cx="406685" cy="233692"/>
          </a:xfrm>
          <a:prstGeom prst="rect">
            <a:avLst/>
          </a:prstGeom>
        </p:spPr>
      </p:pic>
      <p:pic>
        <p:nvPicPr>
          <p:cNvPr id="23" name="Graphic 22">
            <a:extLst>
              <a:ext uri="{FF2B5EF4-FFF2-40B4-BE49-F238E27FC236}">
                <a16:creationId xmlns:a16="http://schemas.microsoft.com/office/drawing/2014/main" id="{1907EE51-E733-FB36-FAC6-A710D622B3A1}"/>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094554" y="3298517"/>
            <a:ext cx="406685" cy="233692"/>
          </a:xfrm>
          <a:prstGeom prst="rect">
            <a:avLst/>
          </a:prstGeom>
        </p:spPr>
      </p:pic>
      <p:pic>
        <p:nvPicPr>
          <p:cNvPr id="24" name="Graphic 23">
            <a:extLst>
              <a:ext uri="{FF2B5EF4-FFF2-40B4-BE49-F238E27FC236}">
                <a16:creationId xmlns:a16="http://schemas.microsoft.com/office/drawing/2014/main" id="{77464861-6CD1-CCF3-B8DA-A8EEB7BCBC9B}"/>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835785" y="2649874"/>
            <a:ext cx="406685" cy="233692"/>
          </a:xfrm>
          <a:prstGeom prst="rect">
            <a:avLst/>
          </a:prstGeom>
        </p:spPr>
      </p:pic>
      <p:pic>
        <p:nvPicPr>
          <p:cNvPr id="25" name="Graphic 24">
            <a:extLst>
              <a:ext uri="{FF2B5EF4-FFF2-40B4-BE49-F238E27FC236}">
                <a16:creationId xmlns:a16="http://schemas.microsoft.com/office/drawing/2014/main" id="{EE69922C-97B9-C2DC-588B-9EC8AA7EC42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5866747" y="1939287"/>
            <a:ext cx="406685" cy="233692"/>
          </a:xfrm>
          <a:prstGeom prst="rect">
            <a:avLst/>
          </a:prstGeom>
        </p:spPr>
      </p:pic>
      <p:grpSp>
        <p:nvGrpSpPr>
          <p:cNvPr id="26" name="Group 25">
            <a:extLst>
              <a:ext uri="{FF2B5EF4-FFF2-40B4-BE49-F238E27FC236}">
                <a16:creationId xmlns:a16="http://schemas.microsoft.com/office/drawing/2014/main" id="{236F972B-16E4-A8D9-7193-5C58E25F5020}"/>
              </a:ext>
            </a:extLst>
          </p:cNvPr>
          <p:cNvGrpSpPr/>
          <p:nvPr/>
        </p:nvGrpSpPr>
        <p:grpSpPr>
          <a:xfrm>
            <a:off x="6652197" y="2134165"/>
            <a:ext cx="1612336" cy="585267"/>
            <a:chOff x="6652197" y="2134165"/>
            <a:chExt cx="1612336" cy="585267"/>
          </a:xfrm>
        </p:grpSpPr>
        <p:pic>
          <p:nvPicPr>
            <p:cNvPr id="27" name="Picture 26">
              <a:extLst>
                <a:ext uri="{FF2B5EF4-FFF2-40B4-BE49-F238E27FC236}">
                  <a16:creationId xmlns:a16="http://schemas.microsoft.com/office/drawing/2014/main" id="{50A557B1-8842-3213-56DF-8E4896A900C4}"/>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514660" y="2134165"/>
              <a:ext cx="749873" cy="585267"/>
            </a:xfrm>
            <a:prstGeom prst="rect">
              <a:avLst/>
            </a:prstGeom>
          </p:spPr>
        </p:pic>
        <p:sp>
          <p:nvSpPr>
            <p:cNvPr id="28" name="TextBox 27">
              <a:extLst>
                <a:ext uri="{FF2B5EF4-FFF2-40B4-BE49-F238E27FC236}">
                  <a16:creationId xmlns:a16="http://schemas.microsoft.com/office/drawing/2014/main" id="{BD8DCC77-63E4-CE75-D4BF-4F20A8C93839}"/>
                </a:ext>
              </a:extLst>
            </p:cNvPr>
            <p:cNvSpPr txBox="1"/>
            <p:nvPr/>
          </p:nvSpPr>
          <p:spPr>
            <a:xfrm rot="19813027">
              <a:off x="6652197" y="2339514"/>
              <a:ext cx="962533"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Air Freight</a:t>
              </a:r>
              <a:endParaRPr kumimoji="0" lang="en-IN" sz="1400" b="0" i="0" u="none" strike="noStrike" kern="1200" cap="none" spc="0" normalizeH="0" baseline="0" noProof="0" dirty="0">
                <a:ln>
                  <a:noFill/>
                </a:ln>
                <a:solidFill>
                  <a:srgbClr val="FF0000"/>
                </a:solidFill>
                <a:effectLst/>
                <a:uLnTx/>
                <a:uFillTx/>
                <a:latin typeface="Segoe UI" panose="020B0502040204020203" pitchFamily="34" charset="0"/>
                <a:ea typeface="+mn-ea"/>
                <a:cs typeface="+mn-cs"/>
              </a:endParaRPr>
            </a:p>
          </p:txBody>
        </p:sp>
      </p:grpSp>
      <p:pic>
        <p:nvPicPr>
          <p:cNvPr id="29" name="Graphic 28">
            <a:extLst>
              <a:ext uri="{FF2B5EF4-FFF2-40B4-BE49-F238E27FC236}">
                <a16:creationId xmlns:a16="http://schemas.microsoft.com/office/drawing/2014/main" id="{0761D713-1D5D-5948-79B1-B6BDC18D1312}"/>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883327" y="5973026"/>
            <a:ext cx="406685" cy="233692"/>
          </a:xfrm>
          <a:prstGeom prst="rect">
            <a:avLst/>
          </a:prstGeom>
        </p:spPr>
      </p:pic>
      <p:grpSp>
        <p:nvGrpSpPr>
          <p:cNvPr id="30" name="Group 29">
            <a:extLst>
              <a:ext uri="{FF2B5EF4-FFF2-40B4-BE49-F238E27FC236}">
                <a16:creationId xmlns:a16="http://schemas.microsoft.com/office/drawing/2014/main" id="{73A6435E-DB7D-D83B-A471-FC76E2AE1B81}"/>
              </a:ext>
            </a:extLst>
          </p:cNvPr>
          <p:cNvGrpSpPr/>
          <p:nvPr/>
        </p:nvGrpSpPr>
        <p:grpSpPr>
          <a:xfrm>
            <a:off x="4521058" y="5972119"/>
            <a:ext cx="2295075" cy="503514"/>
            <a:chOff x="916176" y="1075108"/>
            <a:chExt cx="2295075" cy="503514"/>
          </a:xfrm>
        </p:grpSpPr>
        <p:sp>
          <p:nvSpPr>
            <p:cNvPr id="31" name="Rectangle: Rounded Corners 30">
              <a:extLst>
                <a:ext uri="{FF2B5EF4-FFF2-40B4-BE49-F238E27FC236}">
                  <a16:creationId xmlns:a16="http://schemas.microsoft.com/office/drawing/2014/main" id="{BF903B43-9D7B-3253-6381-3BC83D3EA563}"/>
                </a:ext>
              </a:extLst>
            </p:cNvPr>
            <p:cNvSpPr/>
            <p:nvPr/>
          </p:nvSpPr>
          <p:spPr>
            <a:xfrm>
              <a:off x="916176" y="1075108"/>
              <a:ext cx="2295075"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32" name="TextBox 31">
              <a:extLst>
                <a:ext uri="{FF2B5EF4-FFF2-40B4-BE49-F238E27FC236}">
                  <a16:creationId xmlns:a16="http://schemas.microsoft.com/office/drawing/2014/main" id="{C702EF6A-770E-7B47-CB96-5271FFE28C7C}"/>
                </a:ext>
              </a:extLst>
            </p:cNvPr>
            <p:cNvSpPr txBox="1"/>
            <p:nvPr/>
          </p:nvSpPr>
          <p:spPr>
            <a:xfrm>
              <a:off x="928912" y="1115664"/>
              <a:ext cx="2269601"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Inland Movement/ Ground Express Across Country</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pic>
        <p:nvPicPr>
          <p:cNvPr id="33" name="Graphic 32">
            <a:extLst>
              <a:ext uri="{FF2B5EF4-FFF2-40B4-BE49-F238E27FC236}">
                <a16:creationId xmlns:a16="http://schemas.microsoft.com/office/drawing/2014/main" id="{23CA0A0D-8A7D-31B8-2ED9-AD4DD45FEFF2}"/>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3600000">
            <a:off x="3768506" y="5957384"/>
            <a:ext cx="406685" cy="233692"/>
          </a:xfrm>
          <a:prstGeom prst="rect">
            <a:avLst/>
          </a:prstGeom>
        </p:spPr>
      </p:pic>
      <p:pic>
        <p:nvPicPr>
          <p:cNvPr id="34" name="Graphic 33">
            <a:extLst>
              <a:ext uri="{FF2B5EF4-FFF2-40B4-BE49-F238E27FC236}">
                <a16:creationId xmlns:a16="http://schemas.microsoft.com/office/drawing/2014/main" id="{234E0DC5-4533-2703-C47A-F51EAB402E44}"/>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3600000">
            <a:off x="7545433" y="1527598"/>
            <a:ext cx="406685" cy="233692"/>
          </a:xfrm>
          <a:prstGeom prst="rect">
            <a:avLst/>
          </a:prstGeom>
        </p:spPr>
      </p:pic>
      <p:grpSp>
        <p:nvGrpSpPr>
          <p:cNvPr id="35" name="Group 34">
            <a:extLst>
              <a:ext uri="{FF2B5EF4-FFF2-40B4-BE49-F238E27FC236}">
                <a16:creationId xmlns:a16="http://schemas.microsoft.com/office/drawing/2014/main" id="{112F8DCC-DDFC-9025-CF6A-B466D497807F}"/>
              </a:ext>
            </a:extLst>
          </p:cNvPr>
          <p:cNvGrpSpPr/>
          <p:nvPr/>
        </p:nvGrpSpPr>
        <p:grpSpPr>
          <a:xfrm>
            <a:off x="524820" y="1953526"/>
            <a:ext cx="1425061" cy="1313794"/>
            <a:chOff x="524820" y="1953526"/>
            <a:chExt cx="1425061" cy="1313794"/>
          </a:xfrm>
        </p:grpSpPr>
        <p:grpSp>
          <p:nvGrpSpPr>
            <p:cNvPr id="36" name="Group 35">
              <a:extLst>
                <a:ext uri="{FF2B5EF4-FFF2-40B4-BE49-F238E27FC236}">
                  <a16:creationId xmlns:a16="http://schemas.microsoft.com/office/drawing/2014/main" id="{7C396592-19BC-3EC8-51E8-6E9647B9C68B}"/>
                </a:ext>
              </a:extLst>
            </p:cNvPr>
            <p:cNvGrpSpPr/>
            <p:nvPr/>
          </p:nvGrpSpPr>
          <p:grpSpPr>
            <a:xfrm>
              <a:off x="524820" y="1953526"/>
              <a:ext cx="1425061" cy="503514"/>
              <a:chOff x="1351183" y="1129043"/>
              <a:chExt cx="1425061" cy="503514"/>
            </a:xfrm>
          </p:grpSpPr>
          <p:sp>
            <p:nvSpPr>
              <p:cNvPr id="38" name="Rectangle: Rounded Corners 37">
                <a:extLst>
                  <a:ext uri="{FF2B5EF4-FFF2-40B4-BE49-F238E27FC236}">
                    <a16:creationId xmlns:a16="http://schemas.microsoft.com/office/drawing/2014/main" id="{BD1FD897-C3FF-0022-3F13-1FDF708EE51D}"/>
                  </a:ext>
                </a:extLst>
              </p:cNvPr>
              <p:cNvSpPr/>
              <p:nvPr/>
            </p:nvSpPr>
            <p:spPr>
              <a:xfrm>
                <a:off x="1351183" y="1129043"/>
                <a:ext cx="1425061"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39" name="TextBox 38">
                <a:extLst>
                  <a:ext uri="{FF2B5EF4-FFF2-40B4-BE49-F238E27FC236}">
                    <a16:creationId xmlns:a16="http://schemas.microsoft.com/office/drawing/2014/main" id="{7663B732-CB9B-C461-3E35-A295036411D8}"/>
                  </a:ext>
                </a:extLst>
              </p:cNvPr>
              <p:cNvSpPr txBox="1"/>
              <p:nvPr/>
            </p:nvSpPr>
            <p:spPr>
              <a:xfrm>
                <a:off x="1481381" y="1149967"/>
                <a:ext cx="1246866"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Your Premises/</a:t>
                </a:r>
                <a:b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Warehouse</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37" name="Straight Connector 36">
              <a:extLst>
                <a:ext uri="{FF2B5EF4-FFF2-40B4-BE49-F238E27FC236}">
                  <a16:creationId xmlns:a16="http://schemas.microsoft.com/office/drawing/2014/main" id="{88405D80-BF7E-B509-349F-33A24E3115A2}"/>
                </a:ext>
              </a:extLst>
            </p:cNvPr>
            <p:cNvCxnSpPr>
              <a:cxnSpLocks/>
            </p:cNvCxnSpPr>
            <p:nvPr/>
          </p:nvCxnSpPr>
          <p:spPr>
            <a:xfrm flipH="1">
              <a:off x="526472" y="2123092"/>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5907E563-73FF-7BBB-D09E-0A18339C38B8}"/>
              </a:ext>
            </a:extLst>
          </p:cNvPr>
          <p:cNvGrpSpPr/>
          <p:nvPr/>
        </p:nvGrpSpPr>
        <p:grpSpPr>
          <a:xfrm>
            <a:off x="2121941" y="1338613"/>
            <a:ext cx="1177736" cy="1208419"/>
            <a:chOff x="2121941" y="1338613"/>
            <a:chExt cx="1177736" cy="1208419"/>
          </a:xfrm>
        </p:grpSpPr>
        <p:grpSp>
          <p:nvGrpSpPr>
            <p:cNvPr id="41" name="Group 40">
              <a:extLst>
                <a:ext uri="{FF2B5EF4-FFF2-40B4-BE49-F238E27FC236}">
                  <a16:creationId xmlns:a16="http://schemas.microsoft.com/office/drawing/2014/main" id="{761844F7-81C4-951D-ADFE-C772A191303C}"/>
                </a:ext>
              </a:extLst>
            </p:cNvPr>
            <p:cNvGrpSpPr/>
            <p:nvPr/>
          </p:nvGrpSpPr>
          <p:grpSpPr>
            <a:xfrm>
              <a:off x="2121941" y="1338613"/>
              <a:ext cx="1177736" cy="503514"/>
              <a:chOff x="1474845" y="1129043"/>
              <a:chExt cx="1177736" cy="503514"/>
            </a:xfrm>
          </p:grpSpPr>
          <p:sp>
            <p:nvSpPr>
              <p:cNvPr id="43" name="Rectangle: Rounded Corners 42">
                <a:extLst>
                  <a:ext uri="{FF2B5EF4-FFF2-40B4-BE49-F238E27FC236}">
                    <a16:creationId xmlns:a16="http://schemas.microsoft.com/office/drawing/2014/main" id="{B80EA1F7-369F-585B-E070-09E85C899787}"/>
                  </a:ext>
                </a:extLst>
              </p:cNvPr>
              <p:cNvSpPr/>
              <p:nvPr/>
            </p:nvSpPr>
            <p:spPr>
              <a:xfrm>
                <a:off x="1474845" y="1129043"/>
                <a:ext cx="1177736"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44" name="TextBox 43">
                <a:extLst>
                  <a:ext uri="{FF2B5EF4-FFF2-40B4-BE49-F238E27FC236}">
                    <a16:creationId xmlns:a16="http://schemas.microsoft.com/office/drawing/2014/main" id="{67596684-90F6-7FC1-3A2C-2A971446A397}"/>
                  </a:ext>
                </a:extLst>
              </p:cNvPr>
              <p:cNvSpPr txBox="1"/>
              <p:nvPr/>
            </p:nvSpPr>
            <p:spPr>
              <a:xfrm>
                <a:off x="1590978" y="1149967"/>
                <a:ext cx="945472"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Inland </a:t>
                </a:r>
                <a:b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Movement</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42" name="Straight Connector 41">
              <a:extLst>
                <a:ext uri="{FF2B5EF4-FFF2-40B4-BE49-F238E27FC236}">
                  <a16:creationId xmlns:a16="http://schemas.microsoft.com/office/drawing/2014/main" id="{BEAC4A4F-C71D-6873-CCC6-85E55FAB8CDD}"/>
                </a:ext>
              </a:extLst>
            </p:cNvPr>
            <p:cNvCxnSpPr>
              <a:cxnSpLocks/>
            </p:cNvCxnSpPr>
            <p:nvPr/>
          </p:nvCxnSpPr>
          <p:spPr>
            <a:xfrm flipH="1">
              <a:off x="2129333" y="1402804"/>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8EB36D0-E6CE-4B67-F34E-8774AF71FF68}"/>
              </a:ext>
            </a:extLst>
          </p:cNvPr>
          <p:cNvGrpSpPr/>
          <p:nvPr/>
        </p:nvGrpSpPr>
        <p:grpSpPr>
          <a:xfrm>
            <a:off x="7643126" y="2504338"/>
            <a:ext cx="1732707" cy="1012024"/>
            <a:chOff x="7643126" y="2504338"/>
            <a:chExt cx="1732707" cy="1012024"/>
          </a:xfrm>
        </p:grpSpPr>
        <p:pic>
          <p:nvPicPr>
            <p:cNvPr id="46" name="Picture 45">
              <a:extLst>
                <a:ext uri="{FF2B5EF4-FFF2-40B4-BE49-F238E27FC236}">
                  <a16:creationId xmlns:a16="http://schemas.microsoft.com/office/drawing/2014/main" id="{A4FB0E20-A2C4-BA42-5296-C99591225709}"/>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643126" y="2504338"/>
              <a:ext cx="1536325" cy="1012024"/>
            </a:xfrm>
            <a:prstGeom prst="rect">
              <a:avLst/>
            </a:prstGeom>
          </p:spPr>
        </p:pic>
        <p:sp>
          <p:nvSpPr>
            <p:cNvPr id="47" name="TextBox 46">
              <a:extLst>
                <a:ext uri="{FF2B5EF4-FFF2-40B4-BE49-F238E27FC236}">
                  <a16:creationId xmlns:a16="http://schemas.microsoft.com/office/drawing/2014/main" id="{DE7F5DDB-3965-9BFB-C8EA-3B14E181FEB7}"/>
                </a:ext>
              </a:extLst>
            </p:cNvPr>
            <p:cNvSpPr txBox="1"/>
            <p:nvPr/>
          </p:nvSpPr>
          <p:spPr>
            <a:xfrm rot="19800000">
              <a:off x="8211168" y="3189952"/>
              <a:ext cx="1164665"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Ocean Freight</a:t>
              </a:r>
              <a:endParaRPr kumimoji="0" lang="en-IN" sz="1400" b="0" i="0" u="none" strike="noStrike" kern="1200" cap="none" spc="0" normalizeH="0" baseline="0" noProof="0" dirty="0">
                <a:ln>
                  <a:noFill/>
                </a:ln>
                <a:solidFill>
                  <a:srgbClr val="FF0000"/>
                </a:solidFill>
                <a:effectLst/>
                <a:uLnTx/>
                <a:uFillTx/>
                <a:latin typeface="Segoe UI" panose="020B0502040204020203" pitchFamily="34" charset="0"/>
                <a:ea typeface="+mn-ea"/>
                <a:cs typeface="+mn-cs"/>
              </a:endParaRPr>
            </a:p>
          </p:txBody>
        </p:sp>
      </p:grpSp>
      <p:pic>
        <p:nvPicPr>
          <p:cNvPr id="48" name="Graphic 47">
            <a:extLst>
              <a:ext uri="{FF2B5EF4-FFF2-40B4-BE49-F238E27FC236}">
                <a16:creationId xmlns:a16="http://schemas.microsoft.com/office/drawing/2014/main" id="{51616BC3-9B86-AA85-BF21-8FE2655A8D9B}"/>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8478783" y="5122987"/>
            <a:ext cx="406685" cy="233692"/>
          </a:xfrm>
          <a:prstGeom prst="rect">
            <a:avLst/>
          </a:prstGeom>
        </p:spPr>
      </p:pic>
      <p:pic>
        <p:nvPicPr>
          <p:cNvPr id="49" name="Graphic 48">
            <a:extLst>
              <a:ext uri="{FF2B5EF4-FFF2-40B4-BE49-F238E27FC236}">
                <a16:creationId xmlns:a16="http://schemas.microsoft.com/office/drawing/2014/main" id="{1E0D8EBF-9525-EC04-106C-79E66C90A3A2}"/>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824376" y="4111079"/>
            <a:ext cx="406685" cy="233692"/>
          </a:xfrm>
          <a:prstGeom prst="rect">
            <a:avLst/>
          </a:prstGeom>
        </p:spPr>
      </p:pic>
      <p:pic>
        <p:nvPicPr>
          <p:cNvPr id="50" name="Graphic 49">
            <a:extLst>
              <a:ext uri="{FF2B5EF4-FFF2-40B4-BE49-F238E27FC236}">
                <a16:creationId xmlns:a16="http://schemas.microsoft.com/office/drawing/2014/main" id="{8CC61187-1EA4-0569-93B4-1CD74EAD33A8}"/>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492856" y="4797733"/>
            <a:ext cx="406685" cy="233692"/>
          </a:xfrm>
          <a:prstGeom prst="rect">
            <a:avLst/>
          </a:prstGeom>
        </p:spPr>
      </p:pic>
      <p:grpSp>
        <p:nvGrpSpPr>
          <p:cNvPr id="51" name="Group 50">
            <a:extLst>
              <a:ext uri="{FF2B5EF4-FFF2-40B4-BE49-F238E27FC236}">
                <a16:creationId xmlns:a16="http://schemas.microsoft.com/office/drawing/2014/main" id="{E1DA305F-F8FD-AE31-7FD4-C46449D3DD20}"/>
              </a:ext>
            </a:extLst>
          </p:cNvPr>
          <p:cNvGrpSpPr/>
          <p:nvPr/>
        </p:nvGrpSpPr>
        <p:grpSpPr>
          <a:xfrm>
            <a:off x="9193182" y="1066153"/>
            <a:ext cx="1724324" cy="944718"/>
            <a:chOff x="9193182" y="1066153"/>
            <a:chExt cx="1724324" cy="944718"/>
          </a:xfrm>
        </p:grpSpPr>
        <p:grpSp>
          <p:nvGrpSpPr>
            <p:cNvPr id="52" name="Group 51">
              <a:extLst>
                <a:ext uri="{FF2B5EF4-FFF2-40B4-BE49-F238E27FC236}">
                  <a16:creationId xmlns:a16="http://schemas.microsoft.com/office/drawing/2014/main" id="{F5A7210D-C615-ACEE-3BE6-B0E02ECF3624}"/>
                </a:ext>
              </a:extLst>
            </p:cNvPr>
            <p:cNvGrpSpPr/>
            <p:nvPr/>
          </p:nvGrpSpPr>
          <p:grpSpPr>
            <a:xfrm>
              <a:off x="9193182" y="1066153"/>
              <a:ext cx="1724324" cy="378297"/>
              <a:chOff x="1201551" y="1137717"/>
              <a:chExt cx="1724324" cy="378297"/>
            </a:xfrm>
          </p:grpSpPr>
          <p:sp>
            <p:nvSpPr>
              <p:cNvPr id="54" name="Rectangle: Rounded Corners 53">
                <a:extLst>
                  <a:ext uri="{FF2B5EF4-FFF2-40B4-BE49-F238E27FC236}">
                    <a16:creationId xmlns:a16="http://schemas.microsoft.com/office/drawing/2014/main" id="{81953DD9-F4B1-F1D7-A9EB-8EA3E4E9B1A3}"/>
                  </a:ext>
                </a:extLst>
              </p:cNvPr>
              <p:cNvSpPr/>
              <p:nvPr/>
            </p:nvSpPr>
            <p:spPr>
              <a:xfrm>
                <a:off x="1201551" y="1137717"/>
                <a:ext cx="1724324"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55" name="TextBox 54">
                <a:extLst>
                  <a:ext uri="{FF2B5EF4-FFF2-40B4-BE49-F238E27FC236}">
                    <a16:creationId xmlns:a16="http://schemas.microsoft.com/office/drawing/2014/main" id="{1F2314C3-033F-33F4-C23C-6E6D3E99A4F3}"/>
                  </a:ext>
                </a:extLst>
              </p:cNvPr>
              <p:cNvSpPr txBox="1"/>
              <p:nvPr/>
            </p:nvSpPr>
            <p:spPr>
              <a:xfrm>
                <a:off x="1288629" y="1188365"/>
                <a:ext cx="1550168"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Departure Terminal</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53" name="Straight Connector 52">
              <a:extLst>
                <a:ext uri="{FF2B5EF4-FFF2-40B4-BE49-F238E27FC236}">
                  <a16:creationId xmlns:a16="http://schemas.microsoft.com/office/drawing/2014/main" id="{B1757EBC-647B-82B4-DAF6-1CBC57423F01}"/>
                </a:ext>
              </a:extLst>
            </p:cNvPr>
            <p:cNvCxnSpPr>
              <a:cxnSpLocks/>
            </p:cNvCxnSpPr>
            <p:nvPr/>
          </p:nvCxnSpPr>
          <p:spPr>
            <a:xfrm>
              <a:off x="9203768" y="1141170"/>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08FCFF9A-E4D4-1BCC-2CFF-3A75B4AB5131}"/>
              </a:ext>
            </a:extLst>
          </p:cNvPr>
          <p:cNvGrpSpPr/>
          <p:nvPr/>
        </p:nvGrpSpPr>
        <p:grpSpPr>
          <a:xfrm>
            <a:off x="10076759" y="1659847"/>
            <a:ext cx="1425061" cy="906524"/>
            <a:chOff x="10076759" y="1659847"/>
            <a:chExt cx="1425061" cy="906524"/>
          </a:xfrm>
        </p:grpSpPr>
        <p:grpSp>
          <p:nvGrpSpPr>
            <p:cNvPr id="57" name="Group 56">
              <a:extLst>
                <a:ext uri="{FF2B5EF4-FFF2-40B4-BE49-F238E27FC236}">
                  <a16:creationId xmlns:a16="http://schemas.microsoft.com/office/drawing/2014/main" id="{B457F686-AF1C-6F45-FB85-B9970902AC36}"/>
                </a:ext>
              </a:extLst>
            </p:cNvPr>
            <p:cNvGrpSpPr/>
            <p:nvPr/>
          </p:nvGrpSpPr>
          <p:grpSpPr>
            <a:xfrm>
              <a:off x="10076759" y="1659847"/>
              <a:ext cx="1425061" cy="378297"/>
              <a:chOff x="1351183" y="1137717"/>
              <a:chExt cx="1425061" cy="378297"/>
            </a:xfrm>
          </p:grpSpPr>
          <p:sp>
            <p:nvSpPr>
              <p:cNvPr id="59" name="Rectangle: Rounded Corners 58">
                <a:extLst>
                  <a:ext uri="{FF2B5EF4-FFF2-40B4-BE49-F238E27FC236}">
                    <a16:creationId xmlns:a16="http://schemas.microsoft.com/office/drawing/2014/main" id="{5940EF4D-BA14-2207-53CE-1E0372D86365}"/>
                  </a:ext>
                </a:extLst>
              </p:cNvPr>
              <p:cNvSpPr/>
              <p:nvPr/>
            </p:nvSpPr>
            <p:spPr>
              <a:xfrm>
                <a:off x="1351183" y="1137717"/>
                <a:ext cx="1425061"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60" name="TextBox 59">
                <a:extLst>
                  <a:ext uri="{FF2B5EF4-FFF2-40B4-BE49-F238E27FC236}">
                    <a16:creationId xmlns:a16="http://schemas.microsoft.com/office/drawing/2014/main" id="{6529FA6E-8899-5211-0905-E5C5E21A94DC}"/>
                  </a:ext>
                </a:extLst>
              </p:cNvPr>
              <p:cNvSpPr txBox="1"/>
              <p:nvPr/>
            </p:nvSpPr>
            <p:spPr>
              <a:xfrm>
                <a:off x="1481381" y="1188365"/>
                <a:ext cx="1164665"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Port of Origin</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58" name="Straight Connector 57">
              <a:extLst>
                <a:ext uri="{FF2B5EF4-FFF2-40B4-BE49-F238E27FC236}">
                  <a16:creationId xmlns:a16="http://schemas.microsoft.com/office/drawing/2014/main" id="{A00C8BF7-2475-0576-B66E-0407637A3F98}"/>
                </a:ext>
              </a:extLst>
            </p:cNvPr>
            <p:cNvCxnSpPr>
              <a:cxnSpLocks/>
            </p:cNvCxnSpPr>
            <p:nvPr/>
          </p:nvCxnSpPr>
          <p:spPr>
            <a:xfrm>
              <a:off x="10096824" y="1696670"/>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0FAB52BE-C033-FEBA-CA32-040BF7A62E13}"/>
              </a:ext>
            </a:extLst>
          </p:cNvPr>
          <p:cNvGrpSpPr/>
          <p:nvPr/>
        </p:nvGrpSpPr>
        <p:grpSpPr>
          <a:xfrm>
            <a:off x="2026763" y="3589160"/>
            <a:ext cx="2086432" cy="1167545"/>
            <a:chOff x="2026763" y="3589160"/>
            <a:chExt cx="2086432" cy="1167545"/>
          </a:xfrm>
        </p:grpSpPr>
        <p:grpSp>
          <p:nvGrpSpPr>
            <p:cNvPr id="62" name="Group 61">
              <a:extLst>
                <a:ext uri="{FF2B5EF4-FFF2-40B4-BE49-F238E27FC236}">
                  <a16:creationId xmlns:a16="http://schemas.microsoft.com/office/drawing/2014/main" id="{1D733739-7D99-57F2-70AF-63458F7FE13C}"/>
                </a:ext>
              </a:extLst>
            </p:cNvPr>
            <p:cNvGrpSpPr/>
            <p:nvPr/>
          </p:nvGrpSpPr>
          <p:grpSpPr>
            <a:xfrm>
              <a:off x="2026763" y="3589160"/>
              <a:ext cx="2086432" cy="503514"/>
              <a:chOff x="1020497" y="1075108"/>
              <a:chExt cx="2086432" cy="503514"/>
            </a:xfrm>
          </p:grpSpPr>
          <p:sp>
            <p:nvSpPr>
              <p:cNvPr id="64" name="Rectangle: Rounded Corners 63">
                <a:extLst>
                  <a:ext uri="{FF2B5EF4-FFF2-40B4-BE49-F238E27FC236}">
                    <a16:creationId xmlns:a16="http://schemas.microsoft.com/office/drawing/2014/main" id="{1E4CAE68-8CCD-216E-16ED-496D2646A2AE}"/>
                  </a:ext>
                </a:extLst>
              </p:cNvPr>
              <p:cNvSpPr/>
              <p:nvPr/>
            </p:nvSpPr>
            <p:spPr>
              <a:xfrm>
                <a:off x="1020497" y="1075108"/>
                <a:ext cx="2086432"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65" name="TextBox 64">
                <a:extLst>
                  <a:ext uri="{FF2B5EF4-FFF2-40B4-BE49-F238E27FC236}">
                    <a16:creationId xmlns:a16="http://schemas.microsoft.com/office/drawing/2014/main" id="{125C7FB6-5E55-F4B9-8AD8-EC24E1C9CA5F}"/>
                  </a:ext>
                </a:extLst>
              </p:cNvPr>
              <p:cNvSpPr txBox="1"/>
              <p:nvPr/>
            </p:nvSpPr>
            <p:spPr>
              <a:xfrm>
                <a:off x="1029777" y="1097297"/>
                <a:ext cx="2063274" cy="461665"/>
              </a:xfrm>
              <a:prstGeom prst="rect">
                <a:avLst/>
              </a:prstGeom>
              <a:solidFill>
                <a:schemeClr val="bg2">
                  <a:lumMod val="5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CFS | Customs | Documentation Support</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63" name="Straight Connector 62">
              <a:extLst>
                <a:ext uri="{FF2B5EF4-FFF2-40B4-BE49-F238E27FC236}">
                  <a16:creationId xmlns:a16="http://schemas.microsoft.com/office/drawing/2014/main" id="{9BF85F43-9938-C7C2-271B-CFAD77E2C783}"/>
                </a:ext>
              </a:extLst>
            </p:cNvPr>
            <p:cNvCxnSpPr>
              <a:cxnSpLocks/>
            </p:cNvCxnSpPr>
            <p:nvPr/>
          </p:nvCxnSpPr>
          <p:spPr>
            <a:xfrm>
              <a:off x="4044148" y="3887004"/>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63A04F92-8F7A-6C23-108F-4BCE0DBD809B}"/>
              </a:ext>
            </a:extLst>
          </p:cNvPr>
          <p:cNvGrpSpPr/>
          <p:nvPr/>
        </p:nvGrpSpPr>
        <p:grpSpPr>
          <a:xfrm>
            <a:off x="5959758" y="4648542"/>
            <a:ext cx="1731585" cy="1228620"/>
            <a:chOff x="5073851" y="4717570"/>
            <a:chExt cx="1731585" cy="1228620"/>
          </a:xfrm>
        </p:grpSpPr>
        <p:grpSp>
          <p:nvGrpSpPr>
            <p:cNvPr id="67" name="Group 66">
              <a:extLst>
                <a:ext uri="{FF2B5EF4-FFF2-40B4-BE49-F238E27FC236}">
                  <a16:creationId xmlns:a16="http://schemas.microsoft.com/office/drawing/2014/main" id="{80DB02A5-FC10-1DBC-6567-C3742CB77E96}"/>
                </a:ext>
              </a:extLst>
            </p:cNvPr>
            <p:cNvGrpSpPr/>
            <p:nvPr/>
          </p:nvGrpSpPr>
          <p:grpSpPr>
            <a:xfrm>
              <a:off x="5073851" y="4717570"/>
              <a:ext cx="1731585" cy="503514"/>
              <a:chOff x="1201551" y="1075108"/>
              <a:chExt cx="1731585" cy="503514"/>
            </a:xfrm>
          </p:grpSpPr>
          <p:sp>
            <p:nvSpPr>
              <p:cNvPr id="69" name="Rectangle: Rounded Corners 68">
                <a:extLst>
                  <a:ext uri="{FF2B5EF4-FFF2-40B4-BE49-F238E27FC236}">
                    <a16:creationId xmlns:a16="http://schemas.microsoft.com/office/drawing/2014/main" id="{127F9638-12F6-445B-A281-88715B0F1450}"/>
                  </a:ext>
                </a:extLst>
              </p:cNvPr>
              <p:cNvSpPr/>
              <p:nvPr/>
            </p:nvSpPr>
            <p:spPr>
              <a:xfrm>
                <a:off x="1201551" y="1075108"/>
                <a:ext cx="1724324"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70" name="TextBox 69">
                <a:extLst>
                  <a:ext uri="{FF2B5EF4-FFF2-40B4-BE49-F238E27FC236}">
                    <a16:creationId xmlns:a16="http://schemas.microsoft.com/office/drawing/2014/main" id="{59036993-8154-C180-35E4-EB96D881C3F7}"/>
                  </a:ext>
                </a:extLst>
              </p:cNvPr>
              <p:cNvSpPr txBox="1"/>
              <p:nvPr/>
            </p:nvSpPr>
            <p:spPr>
              <a:xfrm>
                <a:off x="1227951" y="1112524"/>
                <a:ext cx="1705185" cy="461665"/>
              </a:xfrm>
              <a:prstGeom prst="rect">
                <a:avLst/>
              </a:prstGeom>
              <a:solidFill>
                <a:schemeClr val="bg2">
                  <a:lumMod val="5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Your</a:t>
                </a:r>
                <a:r>
                  <a:rPr kumimoji="0" lang="en-US" sz="1200" b="0" i="0" u="none" strike="noStrike" kern="1200" cap="none" spc="0" normalizeH="0" noProof="0" dirty="0">
                    <a:ln>
                      <a:noFill/>
                    </a:ln>
                    <a:solidFill>
                      <a:prstClr val="white"/>
                    </a:solidFill>
                    <a:effectLst/>
                    <a:uLnTx/>
                    <a:uFillTx/>
                    <a:latin typeface="Segoe UI" panose="020B0502040204020203" pitchFamily="34" charset="0"/>
                    <a:ea typeface="+mn-ea"/>
                    <a:cs typeface="Segoe UI" panose="020B0502040204020203" pitchFamily="34" charset="0"/>
                  </a:rPr>
                  <a:t> Premises</a:t>
                </a: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Warehouse</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68" name="Straight Connector 67">
              <a:extLst>
                <a:ext uri="{FF2B5EF4-FFF2-40B4-BE49-F238E27FC236}">
                  <a16:creationId xmlns:a16="http://schemas.microsoft.com/office/drawing/2014/main" id="{4B3C47C2-77FF-6C9B-0C2A-10DB682F03A1}"/>
                </a:ext>
              </a:extLst>
            </p:cNvPr>
            <p:cNvCxnSpPr>
              <a:cxnSpLocks/>
            </p:cNvCxnSpPr>
            <p:nvPr/>
          </p:nvCxnSpPr>
          <p:spPr>
            <a:xfrm flipH="1">
              <a:off x="6767164" y="4801962"/>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2484652C-7F4B-DB48-1CD8-99DF84FD117E}"/>
              </a:ext>
            </a:extLst>
          </p:cNvPr>
          <p:cNvGrpSpPr/>
          <p:nvPr/>
        </p:nvGrpSpPr>
        <p:grpSpPr>
          <a:xfrm>
            <a:off x="670073" y="4397660"/>
            <a:ext cx="1567567" cy="1269171"/>
            <a:chOff x="670073" y="4397660"/>
            <a:chExt cx="1567567" cy="1269171"/>
          </a:xfrm>
        </p:grpSpPr>
        <p:grpSp>
          <p:nvGrpSpPr>
            <p:cNvPr id="72" name="Group 71">
              <a:extLst>
                <a:ext uri="{FF2B5EF4-FFF2-40B4-BE49-F238E27FC236}">
                  <a16:creationId xmlns:a16="http://schemas.microsoft.com/office/drawing/2014/main" id="{F020CF85-5463-7F03-D357-FF51CE879EB5}"/>
                </a:ext>
              </a:extLst>
            </p:cNvPr>
            <p:cNvGrpSpPr/>
            <p:nvPr/>
          </p:nvGrpSpPr>
          <p:grpSpPr>
            <a:xfrm>
              <a:off x="670073" y="4397660"/>
              <a:ext cx="1567567" cy="503514"/>
              <a:chOff x="1279930" y="1129043"/>
              <a:chExt cx="1567567" cy="503514"/>
            </a:xfrm>
          </p:grpSpPr>
          <p:sp>
            <p:nvSpPr>
              <p:cNvPr id="74" name="Rectangle: Rounded Corners 73">
                <a:extLst>
                  <a:ext uri="{FF2B5EF4-FFF2-40B4-BE49-F238E27FC236}">
                    <a16:creationId xmlns:a16="http://schemas.microsoft.com/office/drawing/2014/main" id="{4B73FD43-60DE-9D41-66DC-ADF286C1B418}"/>
                  </a:ext>
                </a:extLst>
              </p:cNvPr>
              <p:cNvSpPr/>
              <p:nvPr/>
            </p:nvSpPr>
            <p:spPr>
              <a:xfrm>
                <a:off x="1279930" y="1129043"/>
                <a:ext cx="1567567"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75" name="TextBox 74">
                <a:extLst>
                  <a:ext uri="{FF2B5EF4-FFF2-40B4-BE49-F238E27FC236}">
                    <a16:creationId xmlns:a16="http://schemas.microsoft.com/office/drawing/2014/main" id="{D4FB6B92-3741-3E0D-2E51-B567F7C7D981}"/>
                  </a:ext>
                </a:extLst>
              </p:cNvPr>
              <p:cNvSpPr txBox="1"/>
              <p:nvPr/>
            </p:nvSpPr>
            <p:spPr>
              <a:xfrm>
                <a:off x="1371582" y="1149967"/>
                <a:ext cx="1384265"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Deconsolidation/ Warehousing</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73" name="Straight Connector 72">
              <a:extLst>
                <a:ext uri="{FF2B5EF4-FFF2-40B4-BE49-F238E27FC236}">
                  <a16:creationId xmlns:a16="http://schemas.microsoft.com/office/drawing/2014/main" id="{4DDFCDFA-32F8-BEC9-F317-1FB00168A84A}"/>
                </a:ext>
              </a:extLst>
            </p:cNvPr>
            <p:cNvCxnSpPr>
              <a:cxnSpLocks/>
            </p:cNvCxnSpPr>
            <p:nvPr/>
          </p:nvCxnSpPr>
          <p:spPr>
            <a:xfrm flipH="1">
              <a:off x="2209523" y="4522603"/>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D0AC2D1E-3B69-134E-F6AB-534E4EA48623}"/>
              </a:ext>
            </a:extLst>
          </p:cNvPr>
          <p:cNvGrpSpPr/>
          <p:nvPr/>
        </p:nvGrpSpPr>
        <p:grpSpPr>
          <a:xfrm>
            <a:off x="3560783" y="2988319"/>
            <a:ext cx="1724324" cy="941049"/>
            <a:chOff x="3561390" y="3089460"/>
            <a:chExt cx="1724324" cy="941049"/>
          </a:xfrm>
        </p:grpSpPr>
        <p:grpSp>
          <p:nvGrpSpPr>
            <p:cNvPr id="77" name="Group 76">
              <a:extLst>
                <a:ext uri="{FF2B5EF4-FFF2-40B4-BE49-F238E27FC236}">
                  <a16:creationId xmlns:a16="http://schemas.microsoft.com/office/drawing/2014/main" id="{7EB9F510-134E-4E79-7F06-F3B8C6C96884}"/>
                </a:ext>
              </a:extLst>
            </p:cNvPr>
            <p:cNvGrpSpPr/>
            <p:nvPr/>
          </p:nvGrpSpPr>
          <p:grpSpPr>
            <a:xfrm>
              <a:off x="3561390" y="3089460"/>
              <a:ext cx="1724324" cy="378297"/>
              <a:chOff x="1201551" y="1137717"/>
              <a:chExt cx="1724324" cy="378297"/>
            </a:xfrm>
          </p:grpSpPr>
          <p:sp>
            <p:nvSpPr>
              <p:cNvPr id="79" name="Rectangle: Rounded Corners 78">
                <a:extLst>
                  <a:ext uri="{FF2B5EF4-FFF2-40B4-BE49-F238E27FC236}">
                    <a16:creationId xmlns:a16="http://schemas.microsoft.com/office/drawing/2014/main" id="{8171B7A1-7D2C-920A-A529-E49635EFED04}"/>
                  </a:ext>
                </a:extLst>
              </p:cNvPr>
              <p:cNvSpPr/>
              <p:nvPr/>
            </p:nvSpPr>
            <p:spPr>
              <a:xfrm>
                <a:off x="1201551" y="1137717"/>
                <a:ext cx="1724324"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80" name="TextBox 79">
                <a:extLst>
                  <a:ext uri="{FF2B5EF4-FFF2-40B4-BE49-F238E27FC236}">
                    <a16:creationId xmlns:a16="http://schemas.microsoft.com/office/drawing/2014/main" id="{0BC072EB-F519-CC01-9557-F4CF09A422B8}"/>
                  </a:ext>
                </a:extLst>
              </p:cNvPr>
              <p:cNvSpPr txBox="1"/>
              <p:nvPr/>
            </p:nvSpPr>
            <p:spPr>
              <a:xfrm>
                <a:off x="1288629" y="1188365"/>
                <a:ext cx="1550168"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Receiving Terminal</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78" name="Straight Connector 77">
              <a:extLst>
                <a:ext uri="{FF2B5EF4-FFF2-40B4-BE49-F238E27FC236}">
                  <a16:creationId xmlns:a16="http://schemas.microsoft.com/office/drawing/2014/main" id="{B135E2B5-4326-EFD4-7773-690082E06527}"/>
                </a:ext>
              </a:extLst>
            </p:cNvPr>
            <p:cNvCxnSpPr>
              <a:cxnSpLocks/>
            </p:cNvCxnSpPr>
            <p:nvPr/>
          </p:nvCxnSpPr>
          <p:spPr>
            <a:xfrm>
              <a:off x="5262114" y="3201088"/>
              <a:ext cx="0" cy="82942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1" name="Group 80">
            <a:extLst>
              <a:ext uri="{FF2B5EF4-FFF2-40B4-BE49-F238E27FC236}">
                <a16:creationId xmlns:a16="http://schemas.microsoft.com/office/drawing/2014/main" id="{C3914232-E93E-EF36-F3F9-E3B24B735358}"/>
              </a:ext>
            </a:extLst>
          </p:cNvPr>
          <p:cNvGrpSpPr/>
          <p:nvPr/>
        </p:nvGrpSpPr>
        <p:grpSpPr>
          <a:xfrm>
            <a:off x="6119001" y="3743775"/>
            <a:ext cx="1724324" cy="665615"/>
            <a:chOff x="6465482" y="3919411"/>
            <a:chExt cx="1724324" cy="665615"/>
          </a:xfrm>
        </p:grpSpPr>
        <p:grpSp>
          <p:nvGrpSpPr>
            <p:cNvPr id="82" name="Group 81">
              <a:extLst>
                <a:ext uri="{FF2B5EF4-FFF2-40B4-BE49-F238E27FC236}">
                  <a16:creationId xmlns:a16="http://schemas.microsoft.com/office/drawing/2014/main" id="{DE226575-7F8D-18EB-0A69-53A3909A08FC}"/>
                </a:ext>
              </a:extLst>
            </p:cNvPr>
            <p:cNvGrpSpPr/>
            <p:nvPr/>
          </p:nvGrpSpPr>
          <p:grpSpPr>
            <a:xfrm rot="8899">
              <a:off x="6465482" y="3919411"/>
              <a:ext cx="1724324" cy="378297"/>
              <a:chOff x="1201551" y="1137717"/>
              <a:chExt cx="1724324" cy="378297"/>
            </a:xfrm>
          </p:grpSpPr>
          <p:sp>
            <p:nvSpPr>
              <p:cNvPr id="84" name="Rectangle: Rounded Corners 83">
                <a:extLst>
                  <a:ext uri="{FF2B5EF4-FFF2-40B4-BE49-F238E27FC236}">
                    <a16:creationId xmlns:a16="http://schemas.microsoft.com/office/drawing/2014/main" id="{6288F03F-DBDB-2A8B-65E1-9A0A223D5B88}"/>
                  </a:ext>
                </a:extLst>
              </p:cNvPr>
              <p:cNvSpPr/>
              <p:nvPr/>
            </p:nvSpPr>
            <p:spPr>
              <a:xfrm>
                <a:off x="1201551" y="1137717"/>
                <a:ext cx="1724324"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85" name="TextBox 84">
                <a:extLst>
                  <a:ext uri="{FF2B5EF4-FFF2-40B4-BE49-F238E27FC236}">
                    <a16:creationId xmlns:a16="http://schemas.microsoft.com/office/drawing/2014/main" id="{7942CA90-009B-7A8E-3A4E-C2639F3795EB}"/>
                  </a:ext>
                </a:extLst>
              </p:cNvPr>
              <p:cNvSpPr txBox="1"/>
              <p:nvPr/>
            </p:nvSpPr>
            <p:spPr>
              <a:xfrm>
                <a:off x="1288629" y="1188365"/>
                <a:ext cx="1550168"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Port of Destination</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83" name="Straight Connector 82">
              <a:extLst>
                <a:ext uri="{FF2B5EF4-FFF2-40B4-BE49-F238E27FC236}">
                  <a16:creationId xmlns:a16="http://schemas.microsoft.com/office/drawing/2014/main" id="{FB5C7A11-FD57-6F28-7702-3D05B1308321}"/>
                </a:ext>
              </a:extLst>
            </p:cNvPr>
            <p:cNvCxnSpPr>
              <a:cxnSpLocks/>
            </p:cNvCxnSpPr>
            <p:nvPr/>
          </p:nvCxnSpPr>
          <p:spPr>
            <a:xfrm>
              <a:off x="6500156" y="3942583"/>
              <a:ext cx="0" cy="642443"/>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56BB030-0BE0-C7F1-1106-7BA2A0282F7D}"/>
              </a:ext>
            </a:extLst>
          </p:cNvPr>
          <p:cNvGrpSpPr/>
          <p:nvPr/>
        </p:nvGrpSpPr>
        <p:grpSpPr>
          <a:xfrm>
            <a:off x="6401488" y="809737"/>
            <a:ext cx="2086432" cy="1022205"/>
            <a:chOff x="6401488" y="909958"/>
            <a:chExt cx="2086432" cy="1022205"/>
          </a:xfrm>
        </p:grpSpPr>
        <p:grpSp>
          <p:nvGrpSpPr>
            <p:cNvPr id="87" name="Group 86">
              <a:extLst>
                <a:ext uri="{FF2B5EF4-FFF2-40B4-BE49-F238E27FC236}">
                  <a16:creationId xmlns:a16="http://schemas.microsoft.com/office/drawing/2014/main" id="{153BA46B-B25D-AB55-ABAB-C2BC75977A49}"/>
                </a:ext>
              </a:extLst>
            </p:cNvPr>
            <p:cNvGrpSpPr/>
            <p:nvPr/>
          </p:nvGrpSpPr>
          <p:grpSpPr>
            <a:xfrm>
              <a:off x="6401488" y="909958"/>
              <a:ext cx="2086432" cy="503514"/>
              <a:chOff x="1020497" y="1075108"/>
              <a:chExt cx="2086432" cy="503514"/>
            </a:xfrm>
          </p:grpSpPr>
          <p:sp>
            <p:nvSpPr>
              <p:cNvPr id="89" name="Rectangle: Rounded Corners 88">
                <a:extLst>
                  <a:ext uri="{FF2B5EF4-FFF2-40B4-BE49-F238E27FC236}">
                    <a16:creationId xmlns:a16="http://schemas.microsoft.com/office/drawing/2014/main" id="{07C48452-24FE-E3DA-05EE-93430BE9BB32}"/>
                  </a:ext>
                </a:extLst>
              </p:cNvPr>
              <p:cNvSpPr/>
              <p:nvPr/>
            </p:nvSpPr>
            <p:spPr>
              <a:xfrm>
                <a:off x="1020497" y="1075108"/>
                <a:ext cx="2086432"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90" name="TextBox 89">
                <a:extLst>
                  <a:ext uri="{FF2B5EF4-FFF2-40B4-BE49-F238E27FC236}">
                    <a16:creationId xmlns:a16="http://schemas.microsoft.com/office/drawing/2014/main" id="{72D39A50-7C4E-97DE-6614-7233D7FBC95E}"/>
                  </a:ext>
                </a:extLst>
              </p:cNvPr>
              <p:cNvSpPr txBox="1"/>
              <p:nvPr/>
            </p:nvSpPr>
            <p:spPr>
              <a:xfrm>
                <a:off x="1033235" y="1096820"/>
                <a:ext cx="2063274" cy="461665"/>
              </a:xfrm>
              <a:prstGeom prst="rect">
                <a:avLst/>
              </a:prstGeom>
              <a:solidFill>
                <a:schemeClr val="bg2">
                  <a:lumMod val="5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CFS | Customs | Documentation Support</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88" name="Straight Connector 87">
              <a:extLst>
                <a:ext uri="{FF2B5EF4-FFF2-40B4-BE49-F238E27FC236}">
                  <a16:creationId xmlns:a16="http://schemas.microsoft.com/office/drawing/2014/main" id="{E2633E26-7467-BE98-77C2-58FB4FEDB6DD}"/>
                </a:ext>
              </a:extLst>
            </p:cNvPr>
            <p:cNvCxnSpPr>
              <a:cxnSpLocks/>
            </p:cNvCxnSpPr>
            <p:nvPr/>
          </p:nvCxnSpPr>
          <p:spPr>
            <a:xfrm>
              <a:off x="6425446" y="1062462"/>
              <a:ext cx="0" cy="8697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1" name="Graphic 90">
            <a:extLst>
              <a:ext uri="{FF2B5EF4-FFF2-40B4-BE49-F238E27FC236}">
                <a16:creationId xmlns:a16="http://schemas.microsoft.com/office/drawing/2014/main" id="{6B46EEE6-07FA-415D-4199-0B55DE506D8F}"/>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3600000">
            <a:off x="10187681" y="5198558"/>
            <a:ext cx="406685" cy="233692"/>
          </a:xfrm>
          <a:prstGeom prst="rect">
            <a:avLst/>
          </a:prstGeom>
        </p:spPr>
      </p:pic>
      <p:grpSp>
        <p:nvGrpSpPr>
          <p:cNvPr id="92" name="Group 91">
            <a:extLst>
              <a:ext uri="{FF2B5EF4-FFF2-40B4-BE49-F238E27FC236}">
                <a16:creationId xmlns:a16="http://schemas.microsoft.com/office/drawing/2014/main" id="{5504694E-3F13-CF71-D501-43F32D05FB85}"/>
              </a:ext>
            </a:extLst>
          </p:cNvPr>
          <p:cNvGrpSpPr/>
          <p:nvPr/>
        </p:nvGrpSpPr>
        <p:grpSpPr>
          <a:xfrm>
            <a:off x="10361268" y="3218999"/>
            <a:ext cx="1177736" cy="1280733"/>
            <a:chOff x="9469773" y="3589160"/>
            <a:chExt cx="1177736" cy="1280733"/>
          </a:xfrm>
        </p:grpSpPr>
        <p:grpSp>
          <p:nvGrpSpPr>
            <p:cNvPr id="93" name="Group 92">
              <a:extLst>
                <a:ext uri="{FF2B5EF4-FFF2-40B4-BE49-F238E27FC236}">
                  <a16:creationId xmlns:a16="http://schemas.microsoft.com/office/drawing/2014/main" id="{7DA33074-C09F-CA20-1FF0-70D28461F69D}"/>
                </a:ext>
              </a:extLst>
            </p:cNvPr>
            <p:cNvGrpSpPr/>
            <p:nvPr/>
          </p:nvGrpSpPr>
          <p:grpSpPr>
            <a:xfrm>
              <a:off x="9469773" y="3589160"/>
              <a:ext cx="1177736" cy="378297"/>
              <a:chOff x="1474845" y="1137717"/>
              <a:chExt cx="1177736" cy="378297"/>
            </a:xfrm>
          </p:grpSpPr>
          <p:sp>
            <p:nvSpPr>
              <p:cNvPr id="95" name="Rectangle: Rounded Corners 94">
                <a:extLst>
                  <a:ext uri="{FF2B5EF4-FFF2-40B4-BE49-F238E27FC236}">
                    <a16:creationId xmlns:a16="http://schemas.microsoft.com/office/drawing/2014/main" id="{CE1274A1-6BE0-F82E-CA05-0AA7732F956C}"/>
                  </a:ext>
                </a:extLst>
              </p:cNvPr>
              <p:cNvSpPr/>
              <p:nvPr/>
            </p:nvSpPr>
            <p:spPr>
              <a:xfrm>
                <a:off x="1474845" y="1137717"/>
                <a:ext cx="1177736"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96" name="TextBox 95">
                <a:extLst>
                  <a:ext uri="{FF2B5EF4-FFF2-40B4-BE49-F238E27FC236}">
                    <a16:creationId xmlns:a16="http://schemas.microsoft.com/office/drawing/2014/main" id="{510DB883-B048-206D-3BDD-7DF0D26BBED7}"/>
                  </a:ext>
                </a:extLst>
              </p:cNvPr>
              <p:cNvSpPr txBox="1"/>
              <p:nvPr/>
            </p:nvSpPr>
            <p:spPr>
              <a:xfrm>
                <a:off x="1534320" y="1188365"/>
                <a:ext cx="1058786" cy="276999"/>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Destination</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94" name="Straight Connector 93">
              <a:extLst>
                <a:ext uri="{FF2B5EF4-FFF2-40B4-BE49-F238E27FC236}">
                  <a16:creationId xmlns:a16="http://schemas.microsoft.com/office/drawing/2014/main" id="{48DBD50E-BE9E-4473-30D1-395EA884C580}"/>
                </a:ext>
              </a:extLst>
            </p:cNvPr>
            <p:cNvCxnSpPr>
              <a:cxnSpLocks/>
            </p:cNvCxnSpPr>
            <p:nvPr/>
          </p:nvCxnSpPr>
          <p:spPr>
            <a:xfrm flipH="1">
              <a:off x="9488540" y="3725665"/>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3402B4F7-FAC1-5AE4-0370-D9E0B817432F}"/>
              </a:ext>
            </a:extLst>
          </p:cNvPr>
          <p:cNvGrpSpPr/>
          <p:nvPr/>
        </p:nvGrpSpPr>
        <p:grpSpPr>
          <a:xfrm>
            <a:off x="10889309" y="4507662"/>
            <a:ext cx="973335" cy="1235817"/>
            <a:chOff x="10889309" y="4507662"/>
            <a:chExt cx="973335" cy="1235817"/>
          </a:xfrm>
        </p:grpSpPr>
        <p:grpSp>
          <p:nvGrpSpPr>
            <p:cNvPr id="98" name="Group 97">
              <a:extLst>
                <a:ext uri="{FF2B5EF4-FFF2-40B4-BE49-F238E27FC236}">
                  <a16:creationId xmlns:a16="http://schemas.microsoft.com/office/drawing/2014/main" id="{CB1A1158-EEAE-0302-7D3E-218C703FA65C}"/>
                </a:ext>
              </a:extLst>
            </p:cNvPr>
            <p:cNvGrpSpPr/>
            <p:nvPr/>
          </p:nvGrpSpPr>
          <p:grpSpPr>
            <a:xfrm>
              <a:off x="10889309" y="4507662"/>
              <a:ext cx="973335" cy="461665"/>
              <a:chOff x="1577046" y="1096032"/>
              <a:chExt cx="973335" cy="461665"/>
            </a:xfrm>
          </p:grpSpPr>
          <p:sp>
            <p:nvSpPr>
              <p:cNvPr id="100" name="Rectangle: Rounded Corners 99">
                <a:extLst>
                  <a:ext uri="{FF2B5EF4-FFF2-40B4-BE49-F238E27FC236}">
                    <a16:creationId xmlns:a16="http://schemas.microsoft.com/office/drawing/2014/main" id="{CC42D84A-0725-E72B-EE02-079122F0D610}"/>
                  </a:ext>
                </a:extLst>
              </p:cNvPr>
              <p:cNvSpPr/>
              <p:nvPr/>
            </p:nvSpPr>
            <p:spPr>
              <a:xfrm>
                <a:off x="1577046" y="1137717"/>
                <a:ext cx="973335" cy="378297"/>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01" name="TextBox 100">
                <a:extLst>
                  <a:ext uri="{FF2B5EF4-FFF2-40B4-BE49-F238E27FC236}">
                    <a16:creationId xmlns:a16="http://schemas.microsoft.com/office/drawing/2014/main" id="{9987A8FC-1B6C-CCB3-2761-0FB9D9FAF92D}"/>
                  </a:ext>
                </a:extLst>
              </p:cNvPr>
              <p:cNvSpPr txBox="1"/>
              <p:nvPr/>
            </p:nvSpPr>
            <p:spPr>
              <a:xfrm>
                <a:off x="1665972" y="1096032"/>
                <a:ext cx="795482"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Reverse Logistics</a:t>
                </a:r>
                <a:endParaRPr kumimoji="0" lang="en-IN"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cxnSp>
          <p:nvCxnSpPr>
            <p:cNvPr id="99" name="Straight Connector 98">
              <a:extLst>
                <a:ext uri="{FF2B5EF4-FFF2-40B4-BE49-F238E27FC236}">
                  <a16:creationId xmlns:a16="http://schemas.microsoft.com/office/drawing/2014/main" id="{82927B51-8136-6628-7863-AD059636420D}"/>
                </a:ext>
              </a:extLst>
            </p:cNvPr>
            <p:cNvCxnSpPr>
              <a:cxnSpLocks/>
            </p:cNvCxnSpPr>
            <p:nvPr/>
          </p:nvCxnSpPr>
          <p:spPr>
            <a:xfrm flipH="1">
              <a:off x="10926619" y="4599251"/>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2" name="Picture 101">
            <a:extLst>
              <a:ext uri="{FF2B5EF4-FFF2-40B4-BE49-F238E27FC236}">
                <a16:creationId xmlns:a16="http://schemas.microsoft.com/office/drawing/2014/main" id="{96A6A5C8-DB04-8133-6C7D-B005A7AE515B}"/>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l="-15230" t="-9574"/>
          <a:stretch/>
        </p:blipFill>
        <p:spPr>
          <a:xfrm>
            <a:off x="3025829" y="545367"/>
            <a:ext cx="3688400" cy="2205792"/>
          </a:xfrm>
          <a:prstGeom prst="rect">
            <a:avLst/>
          </a:prstGeom>
        </p:spPr>
      </p:pic>
      <p:grpSp>
        <p:nvGrpSpPr>
          <p:cNvPr id="103" name="Group 102">
            <a:extLst>
              <a:ext uri="{FF2B5EF4-FFF2-40B4-BE49-F238E27FC236}">
                <a16:creationId xmlns:a16="http://schemas.microsoft.com/office/drawing/2014/main" id="{2A16351F-B6AC-F098-8B3B-4FA401720E43}"/>
              </a:ext>
            </a:extLst>
          </p:cNvPr>
          <p:cNvGrpSpPr/>
          <p:nvPr/>
        </p:nvGrpSpPr>
        <p:grpSpPr>
          <a:xfrm>
            <a:off x="3982148" y="913391"/>
            <a:ext cx="1567567" cy="1401654"/>
            <a:chOff x="3558874" y="911991"/>
            <a:chExt cx="1567567" cy="1401654"/>
          </a:xfrm>
        </p:grpSpPr>
        <p:grpSp>
          <p:nvGrpSpPr>
            <p:cNvPr id="104" name="Group 103">
              <a:extLst>
                <a:ext uri="{FF2B5EF4-FFF2-40B4-BE49-F238E27FC236}">
                  <a16:creationId xmlns:a16="http://schemas.microsoft.com/office/drawing/2014/main" id="{93E9FE56-AC12-5559-8EC6-2C4AB571A6E3}"/>
                </a:ext>
              </a:extLst>
            </p:cNvPr>
            <p:cNvGrpSpPr/>
            <p:nvPr/>
          </p:nvGrpSpPr>
          <p:grpSpPr>
            <a:xfrm>
              <a:off x="3558874" y="911991"/>
              <a:ext cx="1567567" cy="503514"/>
              <a:chOff x="1279930" y="1129043"/>
              <a:chExt cx="1567567" cy="503514"/>
            </a:xfrm>
          </p:grpSpPr>
          <p:sp>
            <p:nvSpPr>
              <p:cNvPr id="106" name="Rectangle: Rounded Corners 105">
                <a:extLst>
                  <a:ext uri="{FF2B5EF4-FFF2-40B4-BE49-F238E27FC236}">
                    <a16:creationId xmlns:a16="http://schemas.microsoft.com/office/drawing/2014/main" id="{99F5BC65-38E7-2601-2905-D1B44573DF0D}"/>
                  </a:ext>
                </a:extLst>
              </p:cNvPr>
              <p:cNvSpPr/>
              <p:nvPr/>
            </p:nvSpPr>
            <p:spPr>
              <a:xfrm>
                <a:off x="1279930" y="1129043"/>
                <a:ext cx="1567567" cy="503514"/>
              </a:xfrm>
              <a:prstGeom prst="roundRect">
                <a:avLst/>
              </a:prstGeom>
              <a:solidFill>
                <a:schemeClr val="bg2">
                  <a:lumMod val="50000"/>
                </a:schemeClr>
              </a:solidFill>
              <a:ln w="25400" cap="flat" cmpd="sng" algn="ctr">
                <a:noFill/>
                <a:prstDash val="solid"/>
              </a:ln>
              <a:effectLst>
                <a:outerShdw blurRad="279400" dist="177800" dir="3180000" sx="99000" sy="99000" algn="t" rotWithShape="0">
                  <a:schemeClr val="tx1">
                    <a:lumMod val="50000"/>
                    <a:lumOff val="50000"/>
                    <a:alpha val="2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07" name="TextBox 106">
                <a:extLst>
                  <a:ext uri="{FF2B5EF4-FFF2-40B4-BE49-F238E27FC236}">
                    <a16:creationId xmlns:a16="http://schemas.microsoft.com/office/drawing/2014/main" id="{B8CA3357-6CA5-754E-8126-E464C1563418}"/>
                  </a:ext>
                </a:extLst>
              </p:cNvPr>
              <p:cNvSpPr txBox="1"/>
              <p:nvPr/>
            </p:nvSpPr>
            <p:spPr>
              <a:xfrm>
                <a:off x="1371582" y="1149967"/>
                <a:ext cx="1384265" cy="46166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Consolidation at </a:t>
                </a:r>
                <a:b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Point of Origin</a:t>
                </a:r>
                <a:endParaRPr kumimoji="0" lang="en-IN" sz="12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cxnSp>
          <p:nvCxnSpPr>
            <p:cNvPr id="105" name="Straight Connector 104">
              <a:extLst>
                <a:ext uri="{FF2B5EF4-FFF2-40B4-BE49-F238E27FC236}">
                  <a16:creationId xmlns:a16="http://schemas.microsoft.com/office/drawing/2014/main" id="{67D69691-71FA-61E7-C9A6-7CDC24A4E81D}"/>
                </a:ext>
              </a:extLst>
            </p:cNvPr>
            <p:cNvCxnSpPr>
              <a:cxnSpLocks/>
            </p:cNvCxnSpPr>
            <p:nvPr/>
          </p:nvCxnSpPr>
          <p:spPr>
            <a:xfrm flipH="1">
              <a:off x="3559871" y="1169417"/>
              <a:ext cx="7153" cy="11442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08" name="Picture 107">
            <a:extLst>
              <a:ext uri="{FF2B5EF4-FFF2-40B4-BE49-F238E27FC236}">
                <a16:creationId xmlns:a16="http://schemas.microsoft.com/office/drawing/2014/main" id="{E7B4DDD5-D1AC-3430-AA86-F57C52CCF2C5}"/>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11278642" y="6101471"/>
            <a:ext cx="414564" cy="414564"/>
          </a:xfrm>
          <a:prstGeom prst="rect">
            <a:avLst/>
          </a:prstGeom>
        </p:spPr>
      </p:pic>
      <p:sp>
        <p:nvSpPr>
          <p:cNvPr id="5" name="TextBox 4">
            <a:extLst>
              <a:ext uri="{FF2B5EF4-FFF2-40B4-BE49-F238E27FC236}">
                <a16:creationId xmlns:a16="http://schemas.microsoft.com/office/drawing/2014/main" id="{DF63FFF1-4935-9029-92D3-4A641E725ECC}"/>
              </a:ext>
            </a:extLst>
          </p:cNvPr>
          <p:cNvSpPr txBox="1"/>
          <p:nvPr/>
        </p:nvSpPr>
        <p:spPr>
          <a:xfrm>
            <a:off x="387180" y="94209"/>
            <a:ext cx="11546597" cy="523220"/>
          </a:xfrm>
          <a:prstGeom prst="rect">
            <a:avLst/>
          </a:prstGeom>
          <a:noFill/>
        </p:spPr>
        <p:txBody>
          <a:bodyPr wrap="square" rtlCol="0">
            <a:spAutoFit/>
          </a:bodyPr>
          <a:lstStyle/>
          <a:p>
            <a:pPr algn="ctr"/>
            <a:r>
              <a:rPr lang="en-US" sz="2800" b="1" dirty="0" err="1">
                <a:latin typeface="Roboto" panose="02000000000000000000" pitchFamily="2" charset="0"/>
                <a:ea typeface="Roboto" panose="02000000000000000000" pitchFamily="2" charset="0"/>
              </a:rPr>
              <a:t>Allcargo’s</a:t>
            </a:r>
            <a:r>
              <a:rPr lang="en-US" sz="2800" b="1" dirty="0">
                <a:latin typeface="Roboto" panose="02000000000000000000" pitchFamily="2" charset="0"/>
                <a:ea typeface="Roboto" panose="02000000000000000000" pitchFamily="2" charset="0"/>
              </a:rPr>
              <a:t> end-to-end multi-modal delivery </a:t>
            </a:r>
          </a:p>
        </p:txBody>
      </p:sp>
      <p:pic>
        <p:nvPicPr>
          <p:cNvPr id="11" name="Picture 10" descr="A red sign with white text&#10;&#10;Description automatically generated">
            <a:extLst>
              <a:ext uri="{FF2B5EF4-FFF2-40B4-BE49-F238E27FC236}">
                <a16:creationId xmlns:a16="http://schemas.microsoft.com/office/drawing/2014/main" id="{46D1B73B-F212-59DC-6280-99DB5A66239E}"/>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3171725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370"/>
                                        <p:tgtEl>
                                          <p:spTgt spid="35"/>
                                        </p:tgtEl>
                                      </p:cBhvr>
                                    </p:animEffect>
                                  </p:childTnLst>
                                </p:cTn>
                              </p:par>
                            </p:childTnLst>
                          </p:cTn>
                        </p:par>
                        <p:par>
                          <p:cTn id="21" fill="hold">
                            <p:stCondLst>
                              <p:cond delay="137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370"/>
                                        <p:tgtEl>
                                          <p:spTgt spid="24"/>
                                        </p:tgtEl>
                                      </p:cBhvr>
                                    </p:animEffect>
                                  </p:childTnLst>
                                </p:cTn>
                              </p:par>
                            </p:childTnLst>
                          </p:cTn>
                        </p:par>
                        <p:par>
                          <p:cTn id="25" fill="hold">
                            <p:stCondLst>
                              <p:cond delay="174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par>
                          <p:cTn id="29" fill="hold">
                            <p:stCondLst>
                              <p:cond delay="2240"/>
                            </p:stCondLst>
                            <p:childTnLst>
                              <p:par>
                                <p:cTn id="30" presetID="10" presetClass="entr" presetSubtype="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370"/>
                                        <p:tgtEl>
                                          <p:spTgt spid="40"/>
                                        </p:tgtEl>
                                      </p:cBhvr>
                                    </p:animEffect>
                                  </p:childTnLst>
                                </p:cTn>
                              </p:par>
                            </p:childTnLst>
                          </p:cTn>
                        </p:par>
                        <p:par>
                          <p:cTn id="33" fill="hold">
                            <p:stCondLst>
                              <p:cond delay="2610"/>
                            </p:stCondLst>
                            <p:childTnLst>
                              <p:par>
                                <p:cTn id="34" presetID="10" presetClass="entr" presetSubtype="0" fill="hold" nodeType="after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fade">
                                      <p:cBhvr>
                                        <p:cTn id="36" dur="500"/>
                                        <p:tgtEl>
                                          <p:spTgt spid="102"/>
                                        </p:tgtEl>
                                      </p:cBhvr>
                                    </p:animEffect>
                                  </p:childTnLst>
                                </p:cTn>
                              </p:par>
                            </p:childTnLst>
                          </p:cTn>
                        </p:par>
                        <p:par>
                          <p:cTn id="37" fill="hold">
                            <p:stCondLst>
                              <p:cond delay="3110"/>
                            </p:stCondLst>
                            <p:childTnLst>
                              <p:par>
                                <p:cTn id="38" presetID="10" presetClass="entr" presetSubtype="0" fill="hold" nodeType="after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fade">
                                      <p:cBhvr>
                                        <p:cTn id="40" dur="370"/>
                                        <p:tgtEl>
                                          <p:spTgt spid="103"/>
                                        </p:tgtEl>
                                      </p:cBhvr>
                                    </p:animEffect>
                                  </p:childTnLst>
                                </p:cTn>
                              </p:par>
                            </p:childTnLst>
                          </p:cTn>
                        </p:par>
                        <p:par>
                          <p:cTn id="41" fill="hold">
                            <p:stCondLst>
                              <p:cond delay="3480"/>
                            </p:stCondLst>
                            <p:childTnLst>
                              <p:par>
                                <p:cTn id="42" presetID="22" presetClass="entr" presetSubtype="8"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370"/>
                                        <p:tgtEl>
                                          <p:spTgt spid="25"/>
                                        </p:tgtEl>
                                      </p:cBhvr>
                                    </p:animEffect>
                                  </p:childTnLst>
                                </p:cTn>
                              </p:par>
                            </p:childTnLst>
                          </p:cTn>
                        </p:par>
                        <p:par>
                          <p:cTn id="45" fill="hold">
                            <p:stCondLst>
                              <p:cond delay="3850"/>
                            </p:stCondLst>
                            <p:childTnLst>
                              <p:par>
                                <p:cTn id="46" presetID="10"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par>
                          <p:cTn id="49" fill="hold">
                            <p:stCondLst>
                              <p:cond delay="4350"/>
                            </p:stCondLst>
                            <p:childTnLst>
                              <p:par>
                                <p:cTn id="50" presetID="10" presetClass="entr" presetSubtype="0" fill="hold" nodeType="after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370"/>
                                        <p:tgtEl>
                                          <p:spTgt spid="86"/>
                                        </p:tgtEl>
                                      </p:cBhvr>
                                    </p:animEffect>
                                  </p:childTnLst>
                                </p:cTn>
                              </p:par>
                            </p:childTnLst>
                          </p:cTn>
                        </p:par>
                        <p:par>
                          <p:cTn id="53" fill="hold">
                            <p:stCondLst>
                              <p:cond delay="4720"/>
                            </p:stCondLst>
                            <p:childTnLst>
                              <p:par>
                                <p:cTn id="54" presetID="22" presetClass="entr" presetSubtype="1"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up)">
                                      <p:cBhvr>
                                        <p:cTn id="56" dur="370"/>
                                        <p:tgtEl>
                                          <p:spTgt spid="34"/>
                                        </p:tgtEl>
                                      </p:cBhvr>
                                    </p:animEffect>
                                  </p:childTnLst>
                                </p:cTn>
                              </p:par>
                            </p:childTnLst>
                          </p:cTn>
                        </p:par>
                        <p:par>
                          <p:cTn id="57" fill="hold">
                            <p:stCondLst>
                              <p:cond delay="5090"/>
                            </p:stCondLst>
                            <p:childTnLst>
                              <p:par>
                                <p:cTn id="58" presetID="10" presetClass="entr" presetSubtype="0" fill="hold" nodeType="after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par>
                          <p:cTn id="61" fill="hold">
                            <p:stCondLst>
                              <p:cond delay="5590"/>
                            </p:stCondLst>
                            <p:childTnLst>
                              <p:par>
                                <p:cTn id="62" presetID="10" presetClass="entr" presetSubtype="0" fill="hold"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fade">
                                      <p:cBhvr>
                                        <p:cTn id="64" dur="370"/>
                                        <p:tgtEl>
                                          <p:spTgt spid="51"/>
                                        </p:tgtEl>
                                      </p:cBhvr>
                                    </p:animEffect>
                                  </p:childTnLst>
                                </p:cTn>
                              </p:par>
                            </p:childTnLst>
                          </p:cTn>
                        </p:par>
                        <p:par>
                          <p:cTn id="65" fill="hold">
                            <p:stCondLst>
                              <p:cond delay="5960"/>
                            </p:stCondLst>
                            <p:childTnLst>
                              <p:par>
                                <p:cTn id="66" presetID="10" presetClass="entr" presetSubtype="0" fill="hold" nodeType="after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370"/>
                                        <p:tgtEl>
                                          <p:spTgt spid="56"/>
                                        </p:tgtEl>
                                      </p:cBhvr>
                                    </p:animEffect>
                                  </p:childTnLst>
                                </p:cTn>
                              </p:par>
                            </p:childTnLst>
                          </p:cTn>
                        </p:par>
                        <p:par>
                          <p:cTn id="69" fill="hold">
                            <p:stCondLst>
                              <p:cond delay="6330"/>
                            </p:stCondLst>
                            <p:childTnLst>
                              <p:par>
                                <p:cTn id="70" presetID="10" presetClass="entr" presetSubtype="0"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500"/>
                                        <p:tgtEl>
                                          <p:spTgt spid="26"/>
                                        </p:tgtEl>
                                      </p:cBhvr>
                                    </p:animEffect>
                                  </p:childTnLst>
                                </p:cTn>
                              </p:par>
                            </p:childTnLst>
                          </p:cTn>
                        </p:par>
                        <p:par>
                          <p:cTn id="73" fill="hold">
                            <p:stCondLst>
                              <p:cond delay="6830"/>
                            </p:stCondLst>
                            <p:childTnLst>
                              <p:par>
                                <p:cTn id="74" presetID="10" presetClass="entr" presetSubtype="0" fill="hold"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childTnLst>
                          </p:cTn>
                        </p:par>
                        <p:par>
                          <p:cTn id="77" fill="hold">
                            <p:stCondLst>
                              <p:cond delay="7330"/>
                            </p:stCondLst>
                            <p:childTnLst>
                              <p:par>
                                <p:cTn id="78" presetID="22" presetClass="entr" presetSubtype="2"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right)">
                                      <p:cBhvr>
                                        <p:cTn id="80" dur="370"/>
                                        <p:tgtEl>
                                          <p:spTgt spid="22"/>
                                        </p:tgtEl>
                                      </p:cBhvr>
                                    </p:animEffect>
                                  </p:childTnLst>
                                </p:cTn>
                              </p:par>
                            </p:childTnLst>
                          </p:cTn>
                        </p:par>
                        <p:par>
                          <p:cTn id="81" fill="hold">
                            <p:stCondLst>
                              <p:cond delay="7700"/>
                            </p:stCondLst>
                            <p:childTnLst>
                              <p:par>
                                <p:cTn id="82" presetID="22" presetClass="entr" presetSubtype="2" fill="hold"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wipe(right)">
                                      <p:cBhvr>
                                        <p:cTn id="84" dur="370"/>
                                        <p:tgtEl>
                                          <p:spTgt spid="23"/>
                                        </p:tgtEl>
                                      </p:cBhvr>
                                    </p:animEffect>
                                  </p:childTnLst>
                                </p:cTn>
                              </p:par>
                            </p:childTnLst>
                          </p:cTn>
                        </p:par>
                        <p:par>
                          <p:cTn id="85" fill="hold">
                            <p:stCondLst>
                              <p:cond delay="8070"/>
                            </p:stCondLst>
                            <p:childTnLst>
                              <p:par>
                                <p:cTn id="86" presetID="10" presetClass="entr" presetSubtype="0" fill="hold" nodeType="after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par>
                          <p:cTn id="89" fill="hold">
                            <p:stCondLst>
                              <p:cond delay="8570"/>
                            </p:stCondLst>
                            <p:childTnLst>
                              <p:par>
                                <p:cTn id="90" presetID="10" presetClass="entr" presetSubtype="0" fill="hold" nodeType="after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370"/>
                                        <p:tgtEl>
                                          <p:spTgt spid="76"/>
                                        </p:tgtEl>
                                      </p:cBhvr>
                                    </p:animEffect>
                                  </p:childTnLst>
                                </p:cTn>
                              </p:par>
                            </p:childTnLst>
                          </p:cTn>
                        </p:par>
                        <p:par>
                          <p:cTn id="93" fill="hold">
                            <p:stCondLst>
                              <p:cond delay="8940"/>
                            </p:stCondLst>
                            <p:childTnLst>
                              <p:par>
                                <p:cTn id="94" presetID="10" presetClass="entr" presetSubtype="0" fill="hold" nodeType="afterEffect">
                                  <p:stCondLst>
                                    <p:cond delay="0"/>
                                  </p:stCondLst>
                                  <p:childTnLst>
                                    <p:set>
                                      <p:cBhvr>
                                        <p:cTn id="95" dur="1" fill="hold">
                                          <p:stCondLst>
                                            <p:cond delay="0"/>
                                          </p:stCondLst>
                                        </p:cTn>
                                        <p:tgtEl>
                                          <p:spTgt spid="81"/>
                                        </p:tgtEl>
                                        <p:attrNameLst>
                                          <p:attrName>style.visibility</p:attrName>
                                        </p:attrNameLst>
                                      </p:cBhvr>
                                      <p:to>
                                        <p:strVal val="visible"/>
                                      </p:to>
                                    </p:set>
                                    <p:animEffect transition="in" filter="fade">
                                      <p:cBhvr>
                                        <p:cTn id="96" dur="370"/>
                                        <p:tgtEl>
                                          <p:spTgt spid="81"/>
                                        </p:tgtEl>
                                      </p:cBhvr>
                                    </p:animEffect>
                                  </p:childTnLst>
                                </p:cTn>
                              </p:par>
                            </p:childTnLst>
                          </p:cTn>
                        </p:par>
                        <p:par>
                          <p:cTn id="97" fill="hold">
                            <p:stCondLst>
                              <p:cond delay="9310"/>
                            </p:stCondLst>
                            <p:childTnLst>
                              <p:par>
                                <p:cTn id="98" presetID="22" presetClass="entr" presetSubtype="2" fill="hold" nodeType="after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wipe(right)">
                                      <p:cBhvr>
                                        <p:cTn id="100" dur="370"/>
                                        <p:tgtEl>
                                          <p:spTgt spid="49"/>
                                        </p:tgtEl>
                                      </p:cBhvr>
                                    </p:animEffect>
                                  </p:childTnLst>
                                </p:cTn>
                              </p:par>
                            </p:childTnLst>
                          </p:cTn>
                        </p:par>
                        <p:par>
                          <p:cTn id="101" fill="hold">
                            <p:stCondLst>
                              <p:cond delay="9680"/>
                            </p:stCondLst>
                            <p:childTnLst>
                              <p:par>
                                <p:cTn id="102" presetID="10" presetClass="entr" presetSubtype="0" fill="hold" nodeType="after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fade">
                                      <p:cBhvr>
                                        <p:cTn id="104" dur="500"/>
                                        <p:tgtEl>
                                          <p:spTgt spid="16"/>
                                        </p:tgtEl>
                                      </p:cBhvr>
                                    </p:animEffect>
                                  </p:childTnLst>
                                </p:cTn>
                              </p:par>
                            </p:childTnLst>
                          </p:cTn>
                        </p:par>
                        <p:par>
                          <p:cTn id="105" fill="hold">
                            <p:stCondLst>
                              <p:cond delay="10180"/>
                            </p:stCondLst>
                            <p:childTnLst>
                              <p:par>
                                <p:cTn id="106" presetID="10" presetClass="entr" presetSubtype="0" fill="hold" nodeType="afterEffect">
                                  <p:stCondLst>
                                    <p:cond delay="0"/>
                                  </p:stCondLst>
                                  <p:childTnLst>
                                    <p:set>
                                      <p:cBhvr>
                                        <p:cTn id="107" dur="1" fill="hold">
                                          <p:stCondLst>
                                            <p:cond delay="0"/>
                                          </p:stCondLst>
                                        </p:cTn>
                                        <p:tgtEl>
                                          <p:spTgt spid="61"/>
                                        </p:tgtEl>
                                        <p:attrNameLst>
                                          <p:attrName>style.visibility</p:attrName>
                                        </p:attrNameLst>
                                      </p:cBhvr>
                                      <p:to>
                                        <p:strVal val="visible"/>
                                      </p:to>
                                    </p:set>
                                    <p:animEffect transition="in" filter="fade">
                                      <p:cBhvr>
                                        <p:cTn id="108" dur="370"/>
                                        <p:tgtEl>
                                          <p:spTgt spid="61"/>
                                        </p:tgtEl>
                                      </p:cBhvr>
                                    </p:animEffect>
                                  </p:childTnLst>
                                </p:cTn>
                              </p:par>
                            </p:childTnLst>
                          </p:cTn>
                        </p:par>
                        <p:par>
                          <p:cTn id="109" fill="hold">
                            <p:stCondLst>
                              <p:cond delay="10550"/>
                            </p:stCondLst>
                            <p:childTnLst>
                              <p:par>
                                <p:cTn id="110" presetID="22" presetClass="entr" presetSubtype="2" fill="hold" nodeType="afterEffect">
                                  <p:stCondLst>
                                    <p:cond delay="0"/>
                                  </p:stCondLst>
                                  <p:childTnLst>
                                    <p:set>
                                      <p:cBhvr>
                                        <p:cTn id="111" dur="1" fill="hold">
                                          <p:stCondLst>
                                            <p:cond delay="0"/>
                                          </p:stCondLst>
                                        </p:cTn>
                                        <p:tgtEl>
                                          <p:spTgt spid="50"/>
                                        </p:tgtEl>
                                        <p:attrNameLst>
                                          <p:attrName>style.visibility</p:attrName>
                                        </p:attrNameLst>
                                      </p:cBhvr>
                                      <p:to>
                                        <p:strVal val="visible"/>
                                      </p:to>
                                    </p:set>
                                    <p:animEffect transition="in" filter="wipe(right)">
                                      <p:cBhvr>
                                        <p:cTn id="112" dur="370"/>
                                        <p:tgtEl>
                                          <p:spTgt spid="50"/>
                                        </p:tgtEl>
                                      </p:cBhvr>
                                    </p:animEffect>
                                  </p:childTnLst>
                                </p:cTn>
                              </p:par>
                            </p:childTnLst>
                          </p:cTn>
                        </p:par>
                        <p:par>
                          <p:cTn id="113" fill="hold">
                            <p:stCondLst>
                              <p:cond delay="10920"/>
                            </p:stCondLst>
                            <p:childTnLst>
                              <p:par>
                                <p:cTn id="114" presetID="10" presetClass="entr" presetSubtype="0" fill="hold" nodeType="afterEffect">
                                  <p:stCondLst>
                                    <p:cond delay="0"/>
                                  </p:stCondLst>
                                  <p:childTnLst>
                                    <p:set>
                                      <p:cBhvr>
                                        <p:cTn id="115" dur="1" fill="hold">
                                          <p:stCondLst>
                                            <p:cond delay="0"/>
                                          </p:stCondLst>
                                        </p:cTn>
                                        <p:tgtEl>
                                          <p:spTgt spid="17"/>
                                        </p:tgtEl>
                                        <p:attrNameLst>
                                          <p:attrName>style.visibility</p:attrName>
                                        </p:attrNameLst>
                                      </p:cBhvr>
                                      <p:to>
                                        <p:strVal val="visible"/>
                                      </p:to>
                                    </p:set>
                                    <p:animEffect transition="in" filter="fade">
                                      <p:cBhvr>
                                        <p:cTn id="116" dur="500"/>
                                        <p:tgtEl>
                                          <p:spTgt spid="17"/>
                                        </p:tgtEl>
                                      </p:cBhvr>
                                    </p:animEffect>
                                  </p:childTnLst>
                                </p:cTn>
                              </p:par>
                            </p:childTnLst>
                          </p:cTn>
                        </p:par>
                        <p:par>
                          <p:cTn id="117" fill="hold">
                            <p:stCondLst>
                              <p:cond delay="11420"/>
                            </p:stCondLst>
                            <p:childTnLst>
                              <p:par>
                                <p:cTn id="118" presetID="10" presetClass="entr" presetSubtype="0" fill="hold" nodeType="after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fade">
                                      <p:cBhvr>
                                        <p:cTn id="120" dur="370"/>
                                        <p:tgtEl>
                                          <p:spTgt spid="71"/>
                                        </p:tgtEl>
                                      </p:cBhvr>
                                    </p:animEffect>
                                  </p:childTnLst>
                                </p:cTn>
                              </p:par>
                            </p:childTnLst>
                          </p:cTn>
                        </p:par>
                        <p:par>
                          <p:cTn id="121" fill="hold">
                            <p:stCondLst>
                              <p:cond delay="11790"/>
                            </p:stCondLst>
                            <p:childTnLst>
                              <p:par>
                                <p:cTn id="122" presetID="22" presetClass="entr" presetSubtype="1" fill="hold" nodeType="after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wipe(up)">
                                      <p:cBhvr>
                                        <p:cTn id="124" dur="370"/>
                                        <p:tgtEl>
                                          <p:spTgt spid="33"/>
                                        </p:tgtEl>
                                      </p:cBhvr>
                                    </p:animEffect>
                                  </p:childTnLst>
                                </p:cTn>
                              </p:par>
                            </p:childTnLst>
                          </p:cTn>
                        </p:par>
                        <p:par>
                          <p:cTn id="125" fill="hold">
                            <p:stCondLst>
                              <p:cond delay="12160"/>
                            </p:stCondLst>
                            <p:childTnLst>
                              <p:par>
                                <p:cTn id="126" presetID="10" presetClass="entr" presetSubtype="0" fill="hold" nodeType="after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fade">
                                      <p:cBhvr>
                                        <p:cTn id="128" dur="500"/>
                                        <p:tgtEl>
                                          <p:spTgt spid="18"/>
                                        </p:tgtEl>
                                      </p:cBhvr>
                                    </p:animEffect>
                                  </p:childTnLst>
                                </p:cTn>
                              </p:par>
                            </p:childTnLst>
                          </p:cTn>
                        </p:par>
                        <p:par>
                          <p:cTn id="129" fill="hold">
                            <p:stCondLst>
                              <p:cond delay="12660"/>
                            </p:stCondLst>
                            <p:childTnLst>
                              <p:par>
                                <p:cTn id="130" presetID="10" presetClass="entr" presetSubtype="0" fill="hold" nodeType="afterEffect">
                                  <p:stCondLst>
                                    <p:cond delay="0"/>
                                  </p:stCondLst>
                                  <p:childTnLst>
                                    <p:set>
                                      <p:cBhvr>
                                        <p:cTn id="131" dur="1" fill="hold">
                                          <p:stCondLst>
                                            <p:cond delay="0"/>
                                          </p:stCondLst>
                                        </p:cTn>
                                        <p:tgtEl>
                                          <p:spTgt spid="30"/>
                                        </p:tgtEl>
                                        <p:attrNameLst>
                                          <p:attrName>style.visibility</p:attrName>
                                        </p:attrNameLst>
                                      </p:cBhvr>
                                      <p:to>
                                        <p:strVal val="visible"/>
                                      </p:to>
                                    </p:set>
                                    <p:animEffect transition="in" filter="fade">
                                      <p:cBhvr>
                                        <p:cTn id="132" dur="400"/>
                                        <p:tgtEl>
                                          <p:spTgt spid="30"/>
                                        </p:tgtEl>
                                      </p:cBhvr>
                                    </p:animEffect>
                                  </p:childTnLst>
                                </p:cTn>
                              </p:par>
                            </p:childTnLst>
                          </p:cTn>
                        </p:par>
                        <p:par>
                          <p:cTn id="133" fill="hold">
                            <p:stCondLst>
                              <p:cond delay="13060"/>
                            </p:stCondLst>
                            <p:childTnLst>
                              <p:par>
                                <p:cTn id="134" presetID="22" presetClass="entr" presetSubtype="8" fill="hold" nodeType="afterEffect">
                                  <p:stCondLst>
                                    <p:cond delay="0"/>
                                  </p:stCondLst>
                                  <p:childTnLst>
                                    <p:set>
                                      <p:cBhvr>
                                        <p:cTn id="135" dur="1" fill="hold">
                                          <p:stCondLst>
                                            <p:cond delay="0"/>
                                          </p:stCondLst>
                                        </p:cTn>
                                        <p:tgtEl>
                                          <p:spTgt spid="29"/>
                                        </p:tgtEl>
                                        <p:attrNameLst>
                                          <p:attrName>style.visibility</p:attrName>
                                        </p:attrNameLst>
                                      </p:cBhvr>
                                      <p:to>
                                        <p:strVal val="visible"/>
                                      </p:to>
                                    </p:set>
                                    <p:animEffect transition="in" filter="wipe(left)">
                                      <p:cBhvr>
                                        <p:cTn id="136" dur="370"/>
                                        <p:tgtEl>
                                          <p:spTgt spid="29"/>
                                        </p:tgtEl>
                                      </p:cBhvr>
                                    </p:animEffect>
                                  </p:childTnLst>
                                </p:cTn>
                              </p:par>
                            </p:childTnLst>
                          </p:cTn>
                        </p:par>
                        <p:par>
                          <p:cTn id="137" fill="hold">
                            <p:stCondLst>
                              <p:cond delay="13430"/>
                            </p:stCondLst>
                            <p:childTnLst>
                              <p:par>
                                <p:cTn id="138" presetID="10" presetClass="entr" presetSubtype="0" fill="hold" nodeType="afterEffect">
                                  <p:stCondLst>
                                    <p:cond delay="0"/>
                                  </p:stCondLst>
                                  <p:childTnLst>
                                    <p:set>
                                      <p:cBhvr>
                                        <p:cTn id="139" dur="1" fill="hold">
                                          <p:stCondLst>
                                            <p:cond delay="0"/>
                                          </p:stCondLst>
                                        </p:cTn>
                                        <p:tgtEl>
                                          <p:spTgt spid="19"/>
                                        </p:tgtEl>
                                        <p:attrNameLst>
                                          <p:attrName>style.visibility</p:attrName>
                                        </p:attrNameLst>
                                      </p:cBhvr>
                                      <p:to>
                                        <p:strVal val="visible"/>
                                      </p:to>
                                    </p:set>
                                    <p:animEffect transition="in" filter="fade">
                                      <p:cBhvr>
                                        <p:cTn id="140" dur="500"/>
                                        <p:tgtEl>
                                          <p:spTgt spid="19"/>
                                        </p:tgtEl>
                                      </p:cBhvr>
                                    </p:animEffect>
                                  </p:childTnLst>
                                </p:cTn>
                              </p:par>
                            </p:childTnLst>
                          </p:cTn>
                        </p:par>
                        <p:par>
                          <p:cTn id="141" fill="hold">
                            <p:stCondLst>
                              <p:cond delay="13930"/>
                            </p:stCondLst>
                            <p:childTnLst>
                              <p:par>
                                <p:cTn id="142" presetID="10" presetClass="entr" presetSubtype="0" fill="hold" nodeType="afterEffect">
                                  <p:stCondLst>
                                    <p:cond delay="0"/>
                                  </p:stCondLst>
                                  <p:childTnLst>
                                    <p:set>
                                      <p:cBhvr>
                                        <p:cTn id="143" dur="1" fill="hold">
                                          <p:stCondLst>
                                            <p:cond delay="0"/>
                                          </p:stCondLst>
                                        </p:cTn>
                                        <p:tgtEl>
                                          <p:spTgt spid="66"/>
                                        </p:tgtEl>
                                        <p:attrNameLst>
                                          <p:attrName>style.visibility</p:attrName>
                                        </p:attrNameLst>
                                      </p:cBhvr>
                                      <p:to>
                                        <p:strVal val="visible"/>
                                      </p:to>
                                    </p:set>
                                    <p:animEffect transition="in" filter="fade">
                                      <p:cBhvr>
                                        <p:cTn id="144" dur="370"/>
                                        <p:tgtEl>
                                          <p:spTgt spid="66"/>
                                        </p:tgtEl>
                                      </p:cBhvr>
                                    </p:animEffect>
                                  </p:childTnLst>
                                </p:cTn>
                              </p:par>
                            </p:childTnLst>
                          </p:cTn>
                        </p:par>
                        <p:par>
                          <p:cTn id="145" fill="hold">
                            <p:stCondLst>
                              <p:cond delay="14300"/>
                            </p:stCondLst>
                            <p:childTnLst>
                              <p:par>
                                <p:cTn id="146" presetID="22" presetClass="entr" presetSubtype="8" fill="hold" nodeType="afterEffect">
                                  <p:stCondLst>
                                    <p:cond delay="0"/>
                                  </p:stCondLst>
                                  <p:childTnLst>
                                    <p:set>
                                      <p:cBhvr>
                                        <p:cTn id="147" dur="1" fill="hold">
                                          <p:stCondLst>
                                            <p:cond delay="0"/>
                                          </p:stCondLst>
                                        </p:cTn>
                                        <p:tgtEl>
                                          <p:spTgt spid="48"/>
                                        </p:tgtEl>
                                        <p:attrNameLst>
                                          <p:attrName>style.visibility</p:attrName>
                                        </p:attrNameLst>
                                      </p:cBhvr>
                                      <p:to>
                                        <p:strVal val="visible"/>
                                      </p:to>
                                    </p:set>
                                    <p:animEffect transition="in" filter="wipe(left)">
                                      <p:cBhvr>
                                        <p:cTn id="148" dur="370"/>
                                        <p:tgtEl>
                                          <p:spTgt spid="48"/>
                                        </p:tgtEl>
                                      </p:cBhvr>
                                    </p:animEffect>
                                  </p:childTnLst>
                                </p:cTn>
                              </p:par>
                            </p:childTnLst>
                          </p:cTn>
                        </p:par>
                        <p:par>
                          <p:cTn id="149" fill="hold">
                            <p:stCondLst>
                              <p:cond delay="14670"/>
                            </p:stCondLst>
                            <p:childTnLst>
                              <p:par>
                                <p:cTn id="150" presetID="10" presetClass="entr" presetSubtype="0" fill="hold" nodeType="afterEffect">
                                  <p:stCondLst>
                                    <p:cond delay="0"/>
                                  </p:stCondLst>
                                  <p:childTnLst>
                                    <p:set>
                                      <p:cBhvr>
                                        <p:cTn id="151" dur="1" fill="hold">
                                          <p:stCondLst>
                                            <p:cond delay="0"/>
                                          </p:stCondLst>
                                        </p:cTn>
                                        <p:tgtEl>
                                          <p:spTgt spid="20"/>
                                        </p:tgtEl>
                                        <p:attrNameLst>
                                          <p:attrName>style.visibility</p:attrName>
                                        </p:attrNameLst>
                                      </p:cBhvr>
                                      <p:to>
                                        <p:strVal val="visible"/>
                                      </p:to>
                                    </p:set>
                                    <p:animEffect transition="in" filter="fade">
                                      <p:cBhvr>
                                        <p:cTn id="152" dur="500"/>
                                        <p:tgtEl>
                                          <p:spTgt spid="20"/>
                                        </p:tgtEl>
                                      </p:cBhvr>
                                    </p:animEffect>
                                  </p:childTnLst>
                                </p:cTn>
                              </p:par>
                            </p:childTnLst>
                          </p:cTn>
                        </p:par>
                        <p:par>
                          <p:cTn id="153" fill="hold">
                            <p:stCondLst>
                              <p:cond delay="15170"/>
                            </p:stCondLst>
                            <p:childTnLst>
                              <p:par>
                                <p:cTn id="154" presetID="10" presetClass="entr" presetSubtype="0" fill="hold" nodeType="afterEffect">
                                  <p:stCondLst>
                                    <p:cond delay="0"/>
                                  </p:stCondLst>
                                  <p:childTnLst>
                                    <p:set>
                                      <p:cBhvr>
                                        <p:cTn id="155" dur="1" fill="hold">
                                          <p:stCondLst>
                                            <p:cond delay="0"/>
                                          </p:stCondLst>
                                        </p:cTn>
                                        <p:tgtEl>
                                          <p:spTgt spid="92"/>
                                        </p:tgtEl>
                                        <p:attrNameLst>
                                          <p:attrName>style.visibility</p:attrName>
                                        </p:attrNameLst>
                                      </p:cBhvr>
                                      <p:to>
                                        <p:strVal val="visible"/>
                                      </p:to>
                                    </p:set>
                                    <p:animEffect transition="in" filter="fade">
                                      <p:cBhvr>
                                        <p:cTn id="156" dur="370"/>
                                        <p:tgtEl>
                                          <p:spTgt spid="92"/>
                                        </p:tgtEl>
                                      </p:cBhvr>
                                    </p:animEffect>
                                  </p:childTnLst>
                                </p:cTn>
                              </p:par>
                            </p:childTnLst>
                          </p:cTn>
                        </p:par>
                        <p:par>
                          <p:cTn id="157" fill="hold">
                            <p:stCondLst>
                              <p:cond delay="15540"/>
                            </p:stCondLst>
                            <p:childTnLst>
                              <p:par>
                                <p:cTn id="158" presetID="22" presetClass="entr" presetSubtype="1" fill="hold" nodeType="afterEffect">
                                  <p:stCondLst>
                                    <p:cond delay="0"/>
                                  </p:stCondLst>
                                  <p:childTnLst>
                                    <p:set>
                                      <p:cBhvr>
                                        <p:cTn id="159" dur="1" fill="hold">
                                          <p:stCondLst>
                                            <p:cond delay="0"/>
                                          </p:stCondLst>
                                        </p:cTn>
                                        <p:tgtEl>
                                          <p:spTgt spid="91"/>
                                        </p:tgtEl>
                                        <p:attrNameLst>
                                          <p:attrName>style.visibility</p:attrName>
                                        </p:attrNameLst>
                                      </p:cBhvr>
                                      <p:to>
                                        <p:strVal val="visible"/>
                                      </p:to>
                                    </p:set>
                                    <p:animEffect transition="in" filter="wipe(up)">
                                      <p:cBhvr>
                                        <p:cTn id="160" dur="370"/>
                                        <p:tgtEl>
                                          <p:spTgt spid="91"/>
                                        </p:tgtEl>
                                      </p:cBhvr>
                                    </p:animEffect>
                                  </p:childTnLst>
                                </p:cTn>
                              </p:par>
                            </p:childTnLst>
                          </p:cTn>
                        </p:par>
                        <p:par>
                          <p:cTn id="161" fill="hold">
                            <p:stCondLst>
                              <p:cond delay="15910"/>
                            </p:stCondLst>
                            <p:childTnLst>
                              <p:par>
                                <p:cTn id="162" presetID="10" presetClass="entr" presetSubtype="0" fill="hold" nodeType="afterEffect">
                                  <p:stCondLst>
                                    <p:cond delay="0"/>
                                  </p:stCondLst>
                                  <p:childTnLst>
                                    <p:set>
                                      <p:cBhvr>
                                        <p:cTn id="163" dur="1" fill="hold">
                                          <p:stCondLst>
                                            <p:cond delay="0"/>
                                          </p:stCondLst>
                                        </p:cTn>
                                        <p:tgtEl>
                                          <p:spTgt spid="21"/>
                                        </p:tgtEl>
                                        <p:attrNameLst>
                                          <p:attrName>style.visibility</p:attrName>
                                        </p:attrNameLst>
                                      </p:cBhvr>
                                      <p:to>
                                        <p:strVal val="visible"/>
                                      </p:to>
                                    </p:set>
                                    <p:animEffect transition="in" filter="fade">
                                      <p:cBhvr>
                                        <p:cTn id="164" dur="500"/>
                                        <p:tgtEl>
                                          <p:spTgt spid="21"/>
                                        </p:tgtEl>
                                      </p:cBhvr>
                                    </p:animEffect>
                                  </p:childTnLst>
                                </p:cTn>
                              </p:par>
                            </p:childTnLst>
                          </p:cTn>
                        </p:par>
                        <p:par>
                          <p:cTn id="165" fill="hold">
                            <p:stCondLst>
                              <p:cond delay="16410"/>
                            </p:stCondLst>
                            <p:childTnLst>
                              <p:par>
                                <p:cTn id="166" presetID="10" presetClass="entr" presetSubtype="0" fill="hold" nodeType="afterEffect">
                                  <p:stCondLst>
                                    <p:cond delay="0"/>
                                  </p:stCondLst>
                                  <p:childTnLst>
                                    <p:set>
                                      <p:cBhvr>
                                        <p:cTn id="167" dur="1" fill="hold">
                                          <p:stCondLst>
                                            <p:cond delay="0"/>
                                          </p:stCondLst>
                                        </p:cTn>
                                        <p:tgtEl>
                                          <p:spTgt spid="97"/>
                                        </p:tgtEl>
                                        <p:attrNameLst>
                                          <p:attrName>style.visibility</p:attrName>
                                        </p:attrNameLst>
                                      </p:cBhvr>
                                      <p:to>
                                        <p:strVal val="visible"/>
                                      </p:to>
                                    </p:set>
                                    <p:animEffect transition="in" filter="fade">
                                      <p:cBhvr>
                                        <p:cTn id="168" dur="370"/>
                                        <p:tgtEl>
                                          <p:spTgt spid="97"/>
                                        </p:tgtEl>
                                      </p:cBhvr>
                                    </p:animEffect>
                                  </p:childTnLst>
                                </p:cTn>
                              </p:par>
                              <p:par>
                                <p:cTn id="169" presetID="10" presetClass="entr" presetSubtype="0" fill="hold" nodeType="withEffect">
                                  <p:stCondLst>
                                    <p:cond delay="0"/>
                                  </p:stCondLst>
                                  <p:childTnLst>
                                    <p:set>
                                      <p:cBhvr>
                                        <p:cTn id="170" dur="1" fill="hold">
                                          <p:stCondLst>
                                            <p:cond delay="0"/>
                                          </p:stCondLst>
                                        </p:cTn>
                                        <p:tgtEl>
                                          <p:spTgt spid="108"/>
                                        </p:tgtEl>
                                        <p:attrNameLst>
                                          <p:attrName>style.visibility</p:attrName>
                                        </p:attrNameLst>
                                      </p:cBhvr>
                                      <p:to>
                                        <p:strVal val="visible"/>
                                      </p:to>
                                    </p:set>
                                    <p:animEffect transition="in" filter="fade">
                                      <p:cBhvr>
                                        <p:cTn id="171"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square with black square&#10;&#10;Description automatically generated">
            <a:extLst>
              <a:ext uri="{FF2B5EF4-FFF2-40B4-BE49-F238E27FC236}">
                <a16:creationId xmlns:a16="http://schemas.microsoft.com/office/drawing/2014/main" id="{FAE15A98-DA7E-BCF3-8730-9A408E125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720" y="3557546"/>
            <a:ext cx="12214720" cy="3346174"/>
          </a:xfrm>
          <a:prstGeom prst="rect">
            <a:avLst/>
          </a:prstGeom>
        </p:spPr>
      </p:pic>
      <p:sp>
        <p:nvSpPr>
          <p:cNvPr id="5" name="TextBox 4">
            <a:extLst>
              <a:ext uri="{FF2B5EF4-FFF2-40B4-BE49-F238E27FC236}">
                <a16:creationId xmlns:a16="http://schemas.microsoft.com/office/drawing/2014/main" id="{4D6166BC-0F3C-EBF2-250D-123FD1C8FEBA}"/>
              </a:ext>
            </a:extLst>
          </p:cNvPr>
          <p:cNvSpPr txBox="1"/>
          <p:nvPr/>
        </p:nvSpPr>
        <p:spPr>
          <a:xfrm>
            <a:off x="1712955" y="457615"/>
            <a:ext cx="8226932"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International Supply Chain Service from the</a:t>
            </a:r>
          </a:p>
          <a:p>
            <a:pPr algn="ctr"/>
            <a:r>
              <a:rPr lang="en-US" sz="3200" b="1" dirty="0">
                <a:latin typeface="Roboto" panose="02000000000000000000" pitchFamily="2" charset="0"/>
                <a:ea typeface="Roboto" panose="02000000000000000000" pitchFamily="2" charset="0"/>
              </a:rPr>
              <a:t>World’s No.1 LCL Consolidator</a:t>
            </a:r>
          </a:p>
        </p:txBody>
      </p:sp>
      <p:pic>
        <p:nvPicPr>
          <p:cNvPr id="6" name="Picture 5" descr="A close up of a silver object&#10;&#10;Description automatically generated">
            <a:extLst>
              <a:ext uri="{FF2B5EF4-FFF2-40B4-BE49-F238E27FC236}">
                <a16:creationId xmlns:a16="http://schemas.microsoft.com/office/drawing/2014/main" id="{9652A2C8-C298-00E9-AE57-716073128F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994214"/>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18B47547-AE42-D3F5-E3A5-C0C75C432C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1473618"/>
            <a:ext cx="7772400" cy="45719"/>
          </a:xfrm>
          <a:prstGeom prst="rect">
            <a:avLst/>
          </a:prstGeom>
        </p:spPr>
      </p:pic>
      <p:pic>
        <p:nvPicPr>
          <p:cNvPr id="11" name="Picture 10" descr="A container ship on the water&#10;&#10;Description automatically generated">
            <a:extLst>
              <a:ext uri="{FF2B5EF4-FFF2-40B4-BE49-F238E27FC236}">
                <a16:creationId xmlns:a16="http://schemas.microsoft.com/office/drawing/2014/main" id="{1A2FB469-4FCB-C867-D4EF-CD5844CB1346}"/>
              </a:ext>
            </a:extLst>
          </p:cNvPr>
          <p:cNvPicPr>
            <a:picLocks noChangeAspect="1"/>
          </p:cNvPicPr>
          <p:nvPr/>
        </p:nvPicPr>
        <p:blipFill>
          <a:blip r:embed="rId4"/>
          <a:stretch>
            <a:fillRect/>
          </a:stretch>
        </p:blipFill>
        <p:spPr>
          <a:xfrm>
            <a:off x="-22720" y="1918840"/>
            <a:ext cx="7772400" cy="3419294"/>
          </a:xfrm>
          <a:prstGeom prst="rect">
            <a:avLst/>
          </a:prstGeom>
        </p:spPr>
      </p:pic>
      <p:pic>
        <p:nvPicPr>
          <p:cNvPr id="13" name="Picture 12" descr="A group of people in a warehouse&#10;&#10;Description automatically generated">
            <a:extLst>
              <a:ext uri="{FF2B5EF4-FFF2-40B4-BE49-F238E27FC236}">
                <a16:creationId xmlns:a16="http://schemas.microsoft.com/office/drawing/2014/main" id="{0ADB54B0-1E03-64D8-3011-242A02F2C7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7860" y="3557546"/>
            <a:ext cx="6259355" cy="3532367"/>
          </a:xfrm>
          <a:prstGeom prst="rect">
            <a:avLst/>
          </a:prstGeom>
        </p:spPr>
      </p:pic>
      <p:pic>
        <p:nvPicPr>
          <p:cNvPr id="15" name="Picture 14" descr="A black and red square&#10;&#10;Description automatically generated">
            <a:extLst>
              <a:ext uri="{FF2B5EF4-FFF2-40B4-BE49-F238E27FC236}">
                <a16:creationId xmlns:a16="http://schemas.microsoft.com/office/drawing/2014/main" id="{E1B5E4F4-AE79-EAA3-AD05-B809DE5AA11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75158" y="1650322"/>
            <a:ext cx="6129895" cy="4007612"/>
          </a:xfrm>
          <a:prstGeom prst="rect">
            <a:avLst/>
          </a:prstGeom>
        </p:spPr>
      </p:pic>
      <p:pic>
        <p:nvPicPr>
          <p:cNvPr id="17" name="Picture 16" descr="A large container being lifted by a crane&#10;&#10;Description automatically generated">
            <a:extLst>
              <a:ext uri="{FF2B5EF4-FFF2-40B4-BE49-F238E27FC236}">
                <a16:creationId xmlns:a16="http://schemas.microsoft.com/office/drawing/2014/main" id="{CF1C3260-4D63-E824-C175-40B3648431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44820" y="3687258"/>
            <a:ext cx="3284101" cy="2389651"/>
          </a:xfrm>
          <a:prstGeom prst="rect">
            <a:avLst/>
          </a:prstGeom>
        </p:spPr>
      </p:pic>
      <p:sp>
        <p:nvSpPr>
          <p:cNvPr id="20" name="TextBox 19">
            <a:extLst>
              <a:ext uri="{FF2B5EF4-FFF2-40B4-BE49-F238E27FC236}">
                <a16:creationId xmlns:a16="http://schemas.microsoft.com/office/drawing/2014/main" id="{3CC24EEC-1361-2479-20C0-18763DA45630}"/>
              </a:ext>
            </a:extLst>
          </p:cNvPr>
          <p:cNvSpPr txBox="1"/>
          <p:nvPr/>
        </p:nvSpPr>
        <p:spPr>
          <a:xfrm>
            <a:off x="7476985" y="1963141"/>
            <a:ext cx="4222998" cy="1785104"/>
          </a:xfrm>
          <a:prstGeom prst="rect">
            <a:avLst/>
          </a:prstGeom>
          <a:noFill/>
        </p:spPr>
        <p:txBody>
          <a:bodyPr wrap="square" rtlCol="0">
            <a:spAutoFit/>
          </a:bodyPr>
          <a:lstStyle/>
          <a:p>
            <a:pPr lvl="0">
              <a:lnSpc>
                <a:spcPct val="100000"/>
              </a:lnSpc>
              <a:buClr>
                <a:schemeClr val="accent2"/>
              </a:buClr>
            </a:pPr>
            <a:r>
              <a:rPr lang="en-IN" sz="1100" b="1" dirty="0">
                <a:solidFill>
                  <a:schemeClr val="tx1">
                    <a:lumMod val="75000"/>
                    <a:lumOff val="25000"/>
                  </a:schemeClr>
                </a:solidFill>
              </a:rPr>
              <a:t>Import and export services </a:t>
            </a:r>
            <a:br>
              <a:rPr lang="en-IN" sz="1100" b="1" dirty="0">
                <a:solidFill>
                  <a:schemeClr val="tx1">
                    <a:lumMod val="75000"/>
                    <a:lumOff val="25000"/>
                  </a:schemeClr>
                </a:solidFill>
              </a:rPr>
            </a:br>
            <a:r>
              <a:rPr lang="en-IN" sz="1100" dirty="0">
                <a:solidFill>
                  <a:schemeClr val="tx1">
                    <a:lumMod val="75000"/>
                    <a:lumOff val="25000"/>
                  </a:schemeClr>
                </a:solidFill>
              </a:rPr>
              <a:t>- Over 2400 direct trade lanes | 180 countries | </a:t>
            </a:r>
            <a:br>
              <a:rPr lang="en-IN" sz="1100" dirty="0">
                <a:solidFill>
                  <a:schemeClr val="tx1">
                    <a:lumMod val="75000"/>
                    <a:lumOff val="25000"/>
                  </a:schemeClr>
                </a:solidFill>
              </a:rPr>
            </a:br>
            <a:r>
              <a:rPr lang="en-IN" sz="1100" dirty="0">
                <a:solidFill>
                  <a:schemeClr val="tx1">
                    <a:lumMod val="75000"/>
                    <a:lumOff val="25000"/>
                  </a:schemeClr>
                </a:solidFill>
              </a:rPr>
              <a:t>   </a:t>
            </a:r>
            <a:r>
              <a:rPr lang="en-US" sz="1100" dirty="0">
                <a:solidFill>
                  <a:schemeClr val="tx1">
                    <a:lumMod val="75000"/>
                    <a:lumOff val="25000"/>
                  </a:schemeClr>
                </a:solidFill>
              </a:rPr>
              <a:t>Operates across 40,000  port pairs</a:t>
            </a:r>
            <a:endParaRPr lang="en-IN" sz="1100" dirty="0">
              <a:solidFill>
                <a:schemeClr val="tx1">
                  <a:lumMod val="75000"/>
                  <a:lumOff val="25000"/>
                </a:schemeClr>
              </a:solidFill>
            </a:endParaRPr>
          </a:p>
          <a:p>
            <a:pPr lvl="0">
              <a:lnSpc>
                <a:spcPct val="100000"/>
              </a:lnSpc>
              <a:buClr>
                <a:schemeClr val="accent2"/>
              </a:buClr>
            </a:pPr>
            <a:r>
              <a:rPr lang="en-IN" sz="1100" b="1" dirty="0">
                <a:solidFill>
                  <a:schemeClr val="tx1">
                    <a:lumMod val="75000"/>
                    <a:lumOff val="25000"/>
                  </a:schemeClr>
                </a:solidFill>
              </a:rPr>
              <a:t>Door-to-door deliveries over 50 markets globally</a:t>
            </a:r>
            <a:br>
              <a:rPr lang="en-IN" sz="1100" b="1" dirty="0">
                <a:solidFill>
                  <a:schemeClr val="tx1">
                    <a:lumMod val="75000"/>
                    <a:lumOff val="25000"/>
                  </a:schemeClr>
                </a:solidFill>
              </a:rPr>
            </a:br>
            <a:r>
              <a:rPr lang="en-IN" sz="1100" dirty="0">
                <a:solidFill>
                  <a:schemeClr val="tx1">
                    <a:lumMod val="75000"/>
                    <a:lumOff val="25000"/>
                  </a:schemeClr>
                </a:solidFill>
              </a:rPr>
              <a:t>- Quick access and bookings through ECU360.</a:t>
            </a:r>
          </a:p>
          <a:p>
            <a:pPr lvl="0">
              <a:lnSpc>
                <a:spcPct val="100000"/>
              </a:lnSpc>
              <a:buClr>
                <a:schemeClr val="accent2"/>
              </a:buClr>
            </a:pPr>
            <a:endParaRPr lang="en-IN" sz="1100" b="1" dirty="0">
              <a:solidFill>
                <a:schemeClr val="tx1">
                  <a:lumMod val="75000"/>
                  <a:lumOff val="25000"/>
                </a:schemeClr>
              </a:solidFill>
            </a:endParaRPr>
          </a:p>
          <a:p>
            <a:pPr lvl="0">
              <a:lnSpc>
                <a:spcPct val="100000"/>
              </a:lnSpc>
              <a:buClr>
                <a:schemeClr val="accent2"/>
              </a:buClr>
            </a:pPr>
            <a:r>
              <a:rPr lang="en-IN" sz="1100" b="1" dirty="0">
                <a:solidFill>
                  <a:schemeClr val="tx1">
                    <a:lumMod val="75000"/>
                    <a:lumOff val="25000"/>
                  </a:schemeClr>
                </a:solidFill>
              </a:rPr>
              <a:t>Innovative products tailored to your needs </a:t>
            </a:r>
            <a:br>
              <a:rPr lang="en-IN" sz="1100" b="1" dirty="0">
                <a:solidFill>
                  <a:schemeClr val="tx1">
                    <a:lumMod val="75000"/>
                    <a:lumOff val="25000"/>
                  </a:schemeClr>
                </a:solidFill>
              </a:rPr>
            </a:br>
            <a:r>
              <a:rPr lang="en-IN" sz="1100" b="1" dirty="0">
                <a:solidFill>
                  <a:schemeClr val="tx1">
                    <a:lumMod val="75000"/>
                    <a:lumOff val="25000"/>
                  </a:schemeClr>
                </a:solidFill>
              </a:rPr>
              <a:t>– </a:t>
            </a:r>
            <a:r>
              <a:rPr lang="en-IN" sz="1100" dirty="0">
                <a:solidFill>
                  <a:schemeClr val="tx1">
                    <a:lumMod val="75000"/>
                    <a:lumOff val="25000"/>
                  </a:schemeClr>
                </a:solidFill>
              </a:rPr>
              <a:t>XLERATE | Reefer logistics | Multi-City Consolidation |  Transhipment | Customized Value-added services | </a:t>
            </a:r>
            <a:br>
              <a:rPr lang="en-IN" sz="1100" dirty="0">
                <a:solidFill>
                  <a:schemeClr val="tx1">
                    <a:lumMod val="75000"/>
                    <a:lumOff val="25000"/>
                  </a:schemeClr>
                </a:solidFill>
              </a:rPr>
            </a:br>
            <a:r>
              <a:rPr lang="en-IN" sz="1100" dirty="0">
                <a:solidFill>
                  <a:schemeClr val="tx1">
                    <a:lumMod val="75000"/>
                    <a:lumOff val="25000"/>
                  </a:schemeClr>
                </a:solidFill>
              </a:rPr>
              <a:t>ODC and hazardous cargo movement</a:t>
            </a:r>
          </a:p>
        </p:txBody>
      </p:sp>
      <p:sp>
        <p:nvSpPr>
          <p:cNvPr id="21" name="TextBox 20">
            <a:extLst>
              <a:ext uri="{FF2B5EF4-FFF2-40B4-BE49-F238E27FC236}">
                <a16:creationId xmlns:a16="http://schemas.microsoft.com/office/drawing/2014/main" id="{01F75DA8-FC0F-2A46-A88C-3389D0E1779B}"/>
              </a:ext>
            </a:extLst>
          </p:cNvPr>
          <p:cNvSpPr txBox="1"/>
          <p:nvPr/>
        </p:nvSpPr>
        <p:spPr>
          <a:xfrm>
            <a:off x="9281695" y="4057522"/>
            <a:ext cx="2320755" cy="523220"/>
          </a:xfrm>
          <a:prstGeom prst="rect">
            <a:avLst/>
          </a:prstGeom>
          <a:noFill/>
        </p:spPr>
        <p:txBody>
          <a:bodyPr wrap="square" rtlCol="0">
            <a:spAutoFit/>
          </a:bodyPr>
          <a:lstStyle/>
          <a:p>
            <a:pPr>
              <a:spcBef>
                <a:spcPts val="400"/>
              </a:spcBef>
            </a:pPr>
            <a:r>
              <a:rPr lang="en-US" sz="1400" dirty="0">
                <a:solidFill>
                  <a:schemeClr val="bg1"/>
                </a:solidFill>
                <a:latin typeface="Roboto" panose="02000000000000000000" pitchFamily="2" charset="0"/>
                <a:ea typeface="Roboto" panose="02000000000000000000" pitchFamily="2" charset="0"/>
              </a:rPr>
              <a:t>Support of our </a:t>
            </a:r>
            <a:br>
              <a:rPr lang="en-US" sz="1400" dirty="0">
                <a:solidFill>
                  <a:schemeClr val="bg1"/>
                </a:solidFill>
                <a:latin typeface="Roboto" panose="02000000000000000000" pitchFamily="2" charset="0"/>
                <a:ea typeface="Roboto" panose="02000000000000000000" pitchFamily="2" charset="0"/>
              </a:rPr>
            </a:br>
            <a:r>
              <a:rPr lang="en-US" sz="1400" b="1" dirty="0">
                <a:solidFill>
                  <a:schemeClr val="bg1"/>
                </a:solidFill>
                <a:latin typeface="Roboto" panose="02000000000000000000" pitchFamily="2" charset="0"/>
                <a:ea typeface="Roboto" panose="02000000000000000000" pitchFamily="2" charset="0"/>
              </a:rPr>
              <a:t>own CFS network </a:t>
            </a:r>
          </a:p>
        </p:txBody>
      </p:sp>
      <p:sp>
        <p:nvSpPr>
          <p:cNvPr id="22" name="TextBox 21">
            <a:extLst>
              <a:ext uri="{FF2B5EF4-FFF2-40B4-BE49-F238E27FC236}">
                <a16:creationId xmlns:a16="http://schemas.microsoft.com/office/drawing/2014/main" id="{82D136C5-BABD-E03A-2C93-7E135EB246A5}"/>
              </a:ext>
            </a:extLst>
          </p:cNvPr>
          <p:cNvSpPr txBox="1"/>
          <p:nvPr/>
        </p:nvSpPr>
        <p:spPr>
          <a:xfrm>
            <a:off x="770760" y="3965778"/>
            <a:ext cx="2528266" cy="738664"/>
          </a:xfrm>
          <a:prstGeom prst="rect">
            <a:avLst/>
          </a:prstGeom>
          <a:noFill/>
        </p:spPr>
        <p:txBody>
          <a:bodyPr wrap="square" rtlCol="0">
            <a:spAutoFit/>
          </a:bodyPr>
          <a:lstStyle/>
          <a:p>
            <a:pPr lvl="0">
              <a:lnSpc>
                <a:spcPct val="100000"/>
              </a:lnSpc>
              <a:buClr>
                <a:schemeClr val="accent2"/>
              </a:buClr>
            </a:pPr>
            <a:r>
              <a:rPr lang="en-IN" sz="1400" b="1" dirty="0">
                <a:solidFill>
                  <a:schemeClr val="bg1"/>
                </a:solidFill>
                <a:latin typeface="Roboto" panose="02000000000000000000" pitchFamily="2" charset="0"/>
                <a:ea typeface="Roboto" panose="02000000000000000000" pitchFamily="2" charset="0"/>
                <a:cs typeface="Roboto" panose="02000000000000000000" pitchFamily="2" charset="0"/>
              </a:rPr>
              <a:t>Ground Express</a:t>
            </a:r>
            <a:br>
              <a:rPr lang="en-IN" sz="1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IN" sz="1400" b="1" dirty="0">
                <a:solidFill>
                  <a:schemeClr val="bg1"/>
                </a:solidFill>
                <a:latin typeface="Roboto" panose="02000000000000000000" pitchFamily="2" charset="0"/>
                <a:ea typeface="Roboto" panose="02000000000000000000" pitchFamily="2" charset="0"/>
                <a:cs typeface="Roboto" panose="02000000000000000000" pitchFamily="2" charset="0"/>
              </a:rPr>
              <a:t>across India with </a:t>
            </a:r>
            <a:br>
              <a:rPr lang="en-IN" sz="1400" b="1" dirty="0">
                <a:solidFill>
                  <a:schemeClr val="bg1"/>
                </a:solidFill>
                <a:latin typeface="Roboto" panose="02000000000000000000" pitchFamily="2" charset="0"/>
                <a:ea typeface="Roboto" panose="02000000000000000000" pitchFamily="2" charset="0"/>
                <a:cs typeface="Roboto" panose="02000000000000000000" pitchFamily="2" charset="0"/>
              </a:rPr>
            </a:br>
            <a:r>
              <a:rPr lang="en-IN" sz="1400" b="1" dirty="0">
                <a:solidFill>
                  <a:schemeClr val="bg1"/>
                </a:solidFill>
                <a:latin typeface="Roboto" panose="02000000000000000000" pitchFamily="2" charset="0"/>
                <a:ea typeface="Roboto" panose="02000000000000000000" pitchFamily="2" charset="0"/>
                <a:cs typeface="Roboto" panose="02000000000000000000" pitchFamily="2" charset="0"/>
              </a:rPr>
              <a:t>first and last-mile deliveries</a:t>
            </a:r>
            <a:endParaRPr lang="en-US" sz="1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8" name="Rounded Rectangle 7">
            <a:extLst>
              <a:ext uri="{FF2B5EF4-FFF2-40B4-BE49-F238E27FC236}">
                <a16:creationId xmlns:a16="http://schemas.microsoft.com/office/drawing/2014/main" id="{8A94A051-53C9-66BE-D366-598343E89ABC}"/>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806B0C3-DB5D-BEC0-2E6A-4AB5208070B5}"/>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38AA5F41-9BF7-14B5-89F1-4193FF2C081B}"/>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red sign with white text&#10;&#10;Description automatically generated">
            <a:extLst>
              <a:ext uri="{FF2B5EF4-FFF2-40B4-BE49-F238E27FC236}">
                <a16:creationId xmlns:a16="http://schemas.microsoft.com/office/drawing/2014/main" id="{F7549A48-9C43-EFB0-8874-7FF002817C8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268239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anim calcmode="lin" valueType="num">
                                      <p:cBhvr>
                                        <p:cTn id="33" dur="500" fill="hold"/>
                                        <p:tgtEl>
                                          <p:spTgt spid="20"/>
                                        </p:tgtEl>
                                        <p:attrNameLst>
                                          <p:attrName>ppt_x</p:attrName>
                                        </p:attrNameLst>
                                      </p:cBhvr>
                                      <p:tavLst>
                                        <p:tav tm="0">
                                          <p:val>
                                            <p:strVal val="#ppt_x"/>
                                          </p:val>
                                        </p:tav>
                                        <p:tav tm="100000">
                                          <p:val>
                                            <p:strVal val="#ppt_x"/>
                                          </p:val>
                                        </p:tav>
                                      </p:tavLst>
                                    </p:anim>
                                    <p:anim calcmode="lin" valueType="num">
                                      <p:cBhvr>
                                        <p:cTn id="34" dur="5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anim calcmode="lin" valueType="num">
                                      <p:cBhvr>
                                        <p:cTn id="39" dur="500" fill="hold"/>
                                        <p:tgtEl>
                                          <p:spTgt spid="21"/>
                                        </p:tgtEl>
                                        <p:attrNameLst>
                                          <p:attrName>ppt_x</p:attrName>
                                        </p:attrNameLst>
                                      </p:cBhvr>
                                      <p:tavLst>
                                        <p:tav tm="0">
                                          <p:val>
                                            <p:strVal val="#ppt_x"/>
                                          </p:val>
                                        </p:tav>
                                        <p:tav tm="100000">
                                          <p:val>
                                            <p:strVal val="#ppt_x"/>
                                          </p:val>
                                        </p:tav>
                                      </p:tavLst>
                                    </p:anim>
                                    <p:anim calcmode="lin" valueType="num">
                                      <p:cBhvr>
                                        <p:cTn id="40" dur="500" fill="hold"/>
                                        <p:tgtEl>
                                          <p:spTgt spid="21"/>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2"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anim calcmode="lin" valueType="num">
                                      <p:cBhvr>
                                        <p:cTn id="45" dur="500" fill="hold"/>
                                        <p:tgtEl>
                                          <p:spTgt spid="22"/>
                                        </p:tgtEl>
                                        <p:attrNameLst>
                                          <p:attrName>ppt_x</p:attrName>
                                        </p:attrNameLst>
                                      </p:cBhvr>
                                      <p:tavLst>
                                        <p:tav tm="0">
                                          <p:val>
                                            <p:strVal val="#ppt_x"/>
                                          </p:val>
                                        </p:tav>
                                        <p:tav tm="100000">
                                          <p:val>
                                            <p:strVal val="#ppt_x"/>
                                          </p:val>
                                        </p:tav>
                                      </p:tavLst>
                                    </p:anim>
                                    <p:anim calcmode="lin" valueType="num">
                                      <p:cBhvr>
                                        <p:cTn id="4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red and black rectangles&#10;&#10;Description automatically generated">
            <a:extLst>
              <a:ext uri="{FF2B5EF4-FFF2-40B4-BE49-F238E27FC236}">
                <a16:creationId xmlns:a16="http://schemas.microsoft.com/office/drawing/2014/main" id="{9185A17C-8005-B576-FF27-90B915D7F3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2915479"/>
            <a:ext cx="12189443" cy="3942522"/>
          </a:xfrm>
          <a:prstGeom prst="rect">
            <a:avLst/>
          </a:prstGeom>
        </p:spPr>
      </p:pic>
      <p:pic>
        <p:nvPicPr>
          <p:cNvPr id="26" name="Picture 25" descr="A red rectangle on a black background&#10;&#10;Description automatically generated">
            <a:extLst>
              <a:ext uri="{FF2B5EF4-FFF2-40B4-BE49-F238E27FC236}">
                <a16:creationId xmlns:a16="http://schemas.microsoft.com/office/drawing/2014/main" id="{AF8C2B8C-7C25-0293-EA7A-65CA42AB65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26256" y="2042802"/>
            <a:ext cx="5888911" cy="3627821"/>
          </a:xfrm>
          <a:prstGeom prst="rect">
            <a:avLst/>
          </a:prstGeom>
        </p:spPr>
      </p:pic>
      <p:pic>
        <p:nvPicPr>
          <p:cNvPr id="29" name="Picture 28" descr="A large container ship in a port&#10;&#10;Description automatically generated">
            <a:extLst>
              <a:ext uri="{FF2B5EF4-FFF2-40B4-BE49-F238E27FC236}">
                <a16:creationId xmlns:a16="http://schemas.microsoft.com/office/drawing/2014/main" id="{60EA1890-502E-AD6C-5ADF-5537F0DA9E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8889" y="1953022"/>
            <a:ext cx="4752290" cy="3332543"/>
          </a:xfrm>
          <a:prstGeom prst="rect">
            <a:avLst/>
          </a:prstGeom>
        </p:spPr>
      </p:pic>
      <p:pic>
        <p:nvPicPr>
          <p:cNvPr id="24" name="Picture 23" descr="A black and red square with a black background&#10;&#10;Description automatically generated">
            <a:extLst>
              <a:ext uri="{FF2B5EF4-FFF2-40B4-BE49-F238E27FC236}">
                <a16:creationId xmlns:a16="http://schemas.microsoft.com/office/drawing/2014/main" id="{E1852A76-FE27-48B1-B1FA-413B998220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8325" y="2885094"/>
            <a:ext cx="8034980" cy="3554050"/>
          </a:xfrm>
          <a:prstGeom prst="rect">
            <a:avLst/>
          </a:prstGeom>
        </p:spPr>
      </p:pic>
      <p:sp>
        <p:nvSpPr>
          <p:cNvPr id="5" name="TextBox 4">
            <a:extLst>
              <a:ext uri="{FF2B5EF4-FFF2-40B4-BE49-F238E27FC236}">
                <a16:creationId xmlns:a16="http://schemas.microsoft.com/office/drawing/2014/main" id="{4D6166BC-0F3C-EBF2-250D-123FD1C8FEBA}"/>
              </a:ext>
            </a:extLst>
          </p:cNvPr>
          <p:cNvSpPr txBox="1"/>
          <p:nvPr/>
        </p:nvSpPr>
        <p:spPr>
          <a:xfrm>
            <a:off x="2387816" y="457615"/>
            <a:ext cx="6877203"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Dedicated neutral FCL services that</a:t>
            </a:r>
            <a:br>
              <a:rPr lang="en-US" sz="3200" b="1" dirty="0">
                <a:latin typeface="Roboto" panose="02000000000000000000" pitchFamily="2" charset="0"/>
                <a:ea typeface="Roboto" panose="02000000000000000000" pitchFamily="2" charset="0"/>
              </a:rPr>
            </a:br>
            <a:r>
              <a:rPr lang="en-US" sz="3200" b="1" dirty="0">
                <a:latin typeface="Roboto" panose="02000000000000000000" pitchFamily="2" charset="0"/>
                <a:ea typeface="Roboto" panose="02000000000000000000" pitchFamily="2" charset="0"/>
              </a:rPr>
              <a:t>connect you to the world </a:t>
            </a:r>
          </a:p>
        </p:txBody>
      </p:sp>
      <p:pic>
        <p:nvPicPr>
          <p:cNvPr id="6" name="Picture 5" descr="A close up of a silver object&#10;&#10;Description automatically generated">
            <a:extLst>
              <a:ext uri="{FF2B5EF4-FFF2-40B4-BE49-F238E27FC236}">
                <a16:creationId xmlns:a16="http://schemas.microsoft.com/office/drawing/2014/main" id="{9652A2C8-C298-00E9-AE57-716073128F4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32653" y="994214"/>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18B47547-AE42-D3F5-E3A5-C0C75C432C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3243" y="1473618"/>
            <a:ext cx="7772400" cy="45719"/>
          </a:xfrm>
          <a:prstGeom prst="rect">
            <a:avLst/>
          </a:prstGeom>
        </p:spPr>
      </p:pic>
      <p:sp>
        <p:nvSpPr>
          <p:cNvPr id="18" name="TextBox 17">
            <a:extLst>
              <a:ext uri="{FF2B5EF4-FFF2-40B4-BE49-F238E27FC236}">
                <a16:creationId xmlns:a16="http://schemas.microsoft.com/office/drawing/2014/main" id="{4ACB7512-631C-05BF-E0ED-36C86E739986}"/>
              </a:ext>
            </a:extLst>
          </p:cNvPr>
          <p:cNvSpPr txBox="1"/>
          <p:nvPr/>
        </p:nvSpPr>
        <p:spPr>
          <a:xfrm>
            <a:off x="8387514" y="2522206"/>
            <a:ext cx="2792382" cy="1261884"/>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Transport of heavy, out-of-gauge, break bulk cargo, Intermodal &amp; multi-modal solutions</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Better control and lower costs with offices at both, origin and destination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Dedicated FCL team </a:t>
            </a:r>
          </a:p>
        </p:txBody>
      </p:sp>
      <p:sp>
        <p:nvSpPr>
          <p:cNvPr id="30" name="TextBox 29">
            <a:extLst>
              <a:ext uri="{FF2B5EF4-FFF2-40B4-BE49-F238E27FC236}">
                <a16:creationId xmlns:a16="http://schemas.microsoft.com/office/drawing/2014/main" id="{E350C9C9-0225-E164-ACC9-23E3D0381D81}"/>
              </a:ext>
            </a:extLst>
          </p:cNvPr>
          <p:cNvSpPr txBox="1"/>
          <p:nvPr/>
        </p:nvSpPr>
        <p:spPr>
          <a:xfrm>
            <a:off x="1079313" y="3230048"/>
            <a:ext cx="2507461" cy="1041311"/>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Expertise across industries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Complete transparency on solutions</a:t>
            </a:r>
          </a:p>
          <a:p>
            <a:pPr marL="171450" indent="-171450">
              <a:spcBef>
                <a:spcPts val="400"/>
              </a:spcBef>
              <a:buFont typeface="Arial" panose="020B0604020202020204" pitchFamily="34" charset="0"/>
              <a:buChar char="•"/>
            </a:pPr>
            <a:r>
              <a:rPr lang="en-US" sz="1100" dirty="0" err="1">
                <a:solidFill>
                  <a:schemeClr val="bg1"/>
                </a:solidFill>
                <a:latin typeface="Roboto" panose="02000000000000000000" pitchFamily="2" charset="0"/>
                <a:ea typeface="Roboto" panose="02000000000000000000" pitchFamily="2" charset="0"/>
              </a:rPr>
              <a:t>Optimised</a:t>
            </a:r>
            <a:r>
              <a:rPr lang="en-US" sz="1100" dirty="0">
                <a:solidFill>
                  <a:schemeClr val="bg1"/>
                </a:solidFill>
                <a:latin typeface="Roboto" panose="02000000000000000000" pitchFamily="2" charset="0"/>
                <a:ea typeface="Roboto" panose="02000000000000000000" pitchFamily="2" charset="0"/>
              </a:rPr>
              <a:t> cost and time of transportation </a:t>
            </a:r>
          </a:p>
        </p:txBody>
      </p:sp>
      <p:sp>
        <p:nvSpPr>
          <p:cNvPr id="8" name="Rounded Rectangle 7">
            <a:extLst>
              <a:ext uri="{FF2B5EF4-FFF2-40B4-BE49-F238E27FC236}">
                <a16:creationId xmlns:a16="http://schemas.microsoft.com/office/drawing/2014/main" id="{59A47C2E-39CB-0833-4C27-0862AD89C796}"/>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AD77477A-2E8A-1444-F354-9560419A01A7}"/>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AE91FFD-0931-2CE3-5BD1-90C6284453E5}"/>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sign with white text&#10;&#10;Description automatically generated">
            <a:extLst>
              <a:ext uri="{FF2B5EF4-FFF2-40B4-BE49-F238E27FC236}">
                <a16:creationId xmlns:a16="http://schemas.microsoft.com/office/drawing/2014/main" id="{CF423E6E-9554-B232-E0F7-FBB574C6FB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4974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anim calcmode="lin" valueType="num">
                                      <p:cBhvr>
                                        <p:cTn id="29" dur="500" fill="hold"/>
                                        <p:tgtEl>
                                          <p:spTgt spid="30"/>
                                        </p:tgtEl>
                                        <p:attrNameLst>
                                          <p:attrName>ppt_x</p:attrName>
                                        </p:attrNameLst>
                                      </p:cBhvr>
                                      <p:tavLst>
                                        <p:tav tm="0">
                                          <p:val>
                                            <p:strVal val="#ppt_x"/>
                                          </p:val>
                                        </p:tav>
                                        <p:tav tm="100000">
                                          <p:val>
                                            <p:strVal val="#ppt_x"/>
                                          </p:val>
                                        </p:tav>
                                      </p:tavLst>
                                    </p:anim>
                                    <p:anim calcmode="lin" valueType="num">
                                      <p:cBhvr>
                                        <p:cTn id="30" dur="500" fill="hold"/>
                                        <p:tgtEl>
                                          <p:spTgt spid="30"/>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and black rectangle&#10;&#10;Description automatically generated">
            <a:extLst>
              <a:ext uri="{FF2B5EF4-FFF2-40B4-BE49-F238E27FC236}">
                <a16:creationId xmlns:a16="http://schemas.microsoft.com/office/drawing/2014/main" id="{53FFA457-EE96-9C75-4C70-EE056BFB98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59195"/>
            <a:ext cx="12192000" cy="3006707"/>
          </a:xfrm>
          <a:prstGeom prst="rect">
            <a:avLst/>
          </a:prstGeom>
        </p:spPr>
      </p:pic>
      <p:pic>
        <p:nvPicPr>
          <p:cNvPr id="18" name="Picture 17" descr="A collage of containers&#10;&#10;Description automatically generated">
            <a:extLst>
              <a:ext uri="{FF2B5EF4-FFF2-40B4-BE49-F238E27FC236}">
                <a16:creationId xmlns:a16="http://schemas.microsoft.com/office/drawing/2014/main" id="{80F97350-4EAC-1CC4-7C7A-9319612AFA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03891" y="1746665"/>
            <a:ext cx="8614888" cy="4162177"/>
          </a:xfrm>
          <a:prstGeom prst="rect">
            <a:avLst/>
          </a:prstGeom>
        </p:spPr>
      </p:pic>
      <p:pic>
        <p:nvPicPr>
          <p:cNvPr id="14" name="Picture 13" descr="A black and red rectangle&#10;&#10;Description automatically generated">
            <a:extLst>
              <a:ext uri="{FF2B5EF4-FFF2-40B4-BE49-F238E27FC236}">
                <a16:creationId xmlns:a16="http://schemas.microsoft.com/office/drawing/2014/main" id="{D96FCE40-CAE6-FAAE-FA98-02411C84C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221" y="1985231"/>
            <a:ext cx="2377643" cy="2732413"/>
          </a:xfrm>
          <a:prstGeom prst="rect">
            <a:avLst/>
          </a:prstGeom>
        </p:spPr>
      </p:pic>
      <p:pic>
        <p:nvPicPr>
          <p:cNvPr id="16" name="Picture 15" descr="A black square with a red ribbon&#10;&#10;Description automatically generated">
            <a:extLst>
              <a:ext uri="{FF2B5EF4-FFF2-40B4-BE49-F238E27FC236}">
                <a16:creationId xmlns:a16="http://schemas.microsoft.com/office/drawing/2014/main" id="{C85608C9-8897-11F3-ACBD-09BF313D74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61790" y="3861641"/>
            <a:ext cx="7772400" cy="2799063"/>
          </a:xfrm>
          <a:prstGeom prst="rect">
            <a:avLst/>
          </a:prstGeom>
        </p:spPr>
      </p:pic>
      <p:sp>
        <p:nvSpPr>
          <p:cNvPr id="5" name="TextBox 4">
            <a:extLst>
              <a:ext uri="{FF2B5EF4-FFF2-40B4-BE49-F238E27FC236}">
                <a16:creationId xmlns:a16="http://schemas.microsoft.com/office/drawing/2014/main" id="{3F434F63-C72C-8B5D-2FB6-0026729F5698}"/>
              </a:ext>
            </a:extLst>
          </p:cNvPr>
          <p:cNvSpPr txBox="1"/>
          <p:nvPr/>
        </p:nvSpPr>
        <p:spPr>
          <a:xfrm>
            <a:off x="3187191" y="658625"/>
            <a:ext cx="5817618"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India’s Widest CFS Network </a:t>
            </a:r>
          </a:p>
          <a:p>
            <a:pPr algn="ctr"/>
            <a:r>
              <a:rPr lang="en-US" sz="3200" b="1" dirty="0">
                <a:latin typeface="Roboto" panose="02000000000000000000" pitchFamily="2" charset="0"/>
                <a:ea typeface="Roboto" panose="02000000000000000000" pitchFamily="2" charset="0"/>
              </a:rPr>
              <a:t>Built to Meet Global Standards</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7696" y="63576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11868" y="1197234"/>
            <a:ext cx="7772400" cy="45719"/>
          </a:xfrm>
          <a:prstGeom prst="rect">
            <a:avLst/>
          </a:prstGeom>
        </p:spPr>
      </p:pic>
      <p:sp>
        <p:nvSpPr>
          <p:cNvPr id="8" name="TextBox 7">
            <a:extLst>
              <a:ext uri="{FF2B5EF4-FFF2-40B4-BE49-F238E27FC236}">
                <a16:creationId xmlns:a16="http://schemas.microsoft.com/office/drawing/2014/main" id="{7F443340-58F8-9A2D-DF4A-716AB03CDC1B}"/>
              </a:ext>
            </a:extLst>
          </p:cNvPr>
          <p:cNvSpPr txBox="1"/>
          <p:nvPr/>
        </p:nvSpPr>
        <p:spPr>
          <a:xfrm>
            <a:off x="973222" y="2794014"/>
            <a:ext cx="1874014" cy="1492716"/>
          </a:xfrm>
          <a:prstGeom prst="rect">
            <a:avLst/>
          </a:prstGeom>
          <a:noFill/>
        </p:spPr>
        <p:txBody>
          <a:bodyPr wrap="square" rtlCol="0">
            <a:spAutoFit/>
          </a:bodyPr>
          <a:lstStyle/>
          <a:p>
            <a:pPr>
              <a:spcBef>
                <a:spcPts val="600"/>
              </a:spcBef>
            </a:pPr>
            <a:r>
              <a:rPr lang="en-US" sz="1100" dirty="0">
                <a:latin typeface="Roboto" panose="02000000000000000000" pitchFamily="2" charset="0"/>
                <a:ea typeface="Roboto" panose="02000000000000000000" pitchFamily="2" charset="0"/>
              </a:rPr>
              <a:t>World-class CFS facilities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Mumbai</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Mundra</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Kolkata</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Chennai</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Dadri</a:t>
            </a:r>
          </a:p>
        </p:txBody>
      </p:sp>
      <p:sp>
        <p:nvSpPr>
          <p:cNvPr id="9" name="TextBox 8">
            <a:extLst>
              <a:ext uri="{FF2B5EF4-FFF2-40B4-BE49-F238E27FC236}">
                <a16:creationId xmlns:a16="http://schemas.microsoft.com/office/drawing/2014/main" id="{2036096C-E285-0F74-164A-366F86F8DB6B}"/>
              </a:ext>
            </a:extLst>
          </p:cNvPr>
          <p:cNvSpPr txBox="1"/>
          <p:nvPr/>
        </p:nvSpPr>
        <p:spPr>
          <a:xfrm>
            <a:off x="8745272" y="4231460"/>
            <a:ext cx="2799646" cy="1769715"/>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Safe, secure bonded and non-bonded warehouses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International safety and security standards compliant – C-TPAT, ISO and OHSAS. </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Technology enabled operations </a:t>
            </a:r>
            <a:br>
              <a:rPr lang="en-US" sz="1100" dirty="0">
                <a:solidFill>
                  <a:schemeClr val="bg1"/>
                </a:solidFill>
                <a:latin typeface="Roboto" panose="02000000000000000000" pitchFamily="2" charset="0"/>
                <a:ea typeface="Roboto" panose="02000000000000000000" pitchFamily="2" charset="0"/>
              </a:rPr>
            </a:br>
            <a:r>
              <a:rPr lang="en-US" sz="1100" dirty="0">
                <a:solidFill>
                  <a:schemeClr val="bg1"/>
                </a:solidFill>
                <a:latin typeface="Roboto" panose="02000000000000000000" pitchFamily="2" charset="0"/>
                <a:ea typeface="Roboto" panose="02000000000000000000" pitchFamily="2" charset="0"/>
              </a:rPr>
              <a:t>- RFID, e-bill of lading, e-payment, etc. </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Equipment maintenance, repairs and backup support</a:t>
            </a:r>
          </a:p>
        </p:txBody>
      </p:sp>
      <p:sp>
        <p:nvSpPr>
          <p:cNvPr id="10" name="TextBox 9">
            <a:extLst>
              <a:ext uri="{FF2B5EF4-FFF2-40B4-BE49-F238E27FC236}">
                <a16:creationId xmlns:a16="http://schemas.microsoft.com/office/drawing/2014/main" id="{71A11D65-96FB-41E0-2890-B25420FA1242}"/>
              </a:ext>
            </a:extLst>
          </p:cNvPr>
          <p:cNvSpPr txBox="1"/>
          <p:nvPr/>
        </p:nvSpPr>
        <p:spPr>
          <a:xfrm>
            <a:off x="6911335" y="2231126"/>
            <a:ext cx="2792382" cy="1415772"/>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Multi-City Consolidation and Direct Port Delivery</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First and last mile delivery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ODC handling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Reefer containers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Hazardous cargo handling</a:t>
            </a:r>
          </a:p>
        </p:txBody>
      </p:sp>
      <p:sp>
        <p:nvSpPr>
          <p:cNvPr id="11" name="Rounded Rectangle 10">
            <a:extLst>
              <a:ext uri="{FF2B5EF4-FFF2-40B4-BE49-F238E27FC236}">
                <a16:creationId xmlns:a16="http://schemas.microsoft.com/office/drawing/2014/main" id="{6B6DDA41-F92C-443B-2A31-93D15B2F8B84}"/>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A4E5946-6900-52E6-D808-976068152256}"/>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46D9D245-2F4B-1BFA-8F4E-84930EF731CB}"/>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red sign with white text&#10;&#10;Description automatically generated">
            <a:extLst>
              <a:ext uri="{FF2B5EF4-FFF2-40B4-BE49-F238E27FC236}">
                <a16:creationId xmlns:a16="http://schemas.microsoft.com/office/drawing/2014/main" id="{00B44A27-3934-2041-4114-5396B40324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27678240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1+#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0-#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0-#ppt_w/2"/>
                                          </p:val>
                                        </p:tav>
                                        <p:tav tm="100000">
                                          <p:val>
                                            <p:strVal val="#ppt_x"/>
                                          </p:val>
                                        </p:tav>
                                      </p:tavLst>
                                    </p:anim>
                                    <p:anim calcmode="lin" valueType="num">
                                      <p:cBhvr additive="base">
                                        <p:cTn id="25" dur="50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anim calcmode="lin" valueType="num">
                                      <p:cBhvr>
                                        <p:cTn id="36" dur="500" fill="hold"/>
                                        <p:tgtEl>
                                          <p:spTgt spid="8"/>
                                        </p:tgtEl>
                                        <p:attrNameLst>
                                          <p:attrName>ppt_x</p:attrName>
                                        </p:attrNameLst>
                                      </p:cBhvr>
                                      <p:tavLst>
                                        <p:tav tm="0">
                                          <p:val>
                                            <p:strVal val="#ppt_x"/>
                                          </p:val>
                                        </p:tav>
                                        <p:tav tm="100000">
                                          <p:val>
                                            <p:strVal val="#ppt_x"/>
                                          </p:val>
                                        </p:tav>
                                      </p:tavLst>
                                    </p:anim>
                                    <p:anim calcmode="lin" valueType="num">
                                      <p:cBhvr>
                                        <p:cTn id="37" dur="5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ed square with a black border&#10;&#10;Description automatically generated">
            <a:extLst>
              <a:ext uri="{FF2B5EF4-FFF2-40B4-BE49-F238E27FC236}">
                <a16:creationId xmlns:a16="http://schemas.microsoft.com/office/drawing/2014/main" id="{66E5FE50-A455-A06E-FB8E-9E37D098D6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128168"/>
            <a:ext cx="12184562" cy="2735179"/>
          </a:xfrm>
          <a:prstGeom prst="rect">
            <a:avLst/>
          </a:prstGeom>
        </p:spPr>
      </p:pic>
      <p:pic>
        <p:nvPicPr>
          <p:cNvPr id="14" name="Picture 13" descr="A person holding a box&#10;&#10;Description automatically generated">
            <a:extLst>
              <a:ext uri="{FF2B5EF4-FFF2-40B4-BE49-F238E27FC236}">
                <a16:creationId xmlns:a16="http://schemas.microsoft.com/office/drawing/2014/main" id="{2913FEF1-E1E7-8ADC-9040-483189956F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08894" y="3895242"/>
            <a:ext cx="5474953" cy="2321096"/>
          </a:xfrm>
          <a:prstGeom prst="rect">
            <a:avLst/>
          </a:prstGeom>
        </p:spPr>
      </p:pic>
      <p:pic>
        <p:nvPicPr>
          <p:cNvPr id="16" name="Picture 15" descr="A black rectangular object with a red square&#10;&#10;Description automatically generated">
            <a:extLst>
              <a:ext uri="{FF2B5EF4-FFF2-40B4-BE49-F238E27FC236}">
                <a16:creationId xmlns:a16="http://schemas.microsoft.com/office/drawing/2014/main" id="{A359E14D-C031-961B-AE3E-94F5F7354D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82622" y="2428687"/>
            <a:ext cx="5999799" cy="1699481"/>
          </a:xfrm>
          <a:prstGeom prst="rect">
            <a:avLst/>
          </a:prstGeom>
        </p:spPr>
      </p:pic>
      <p:sp>
        <p:nvSpPr>
          <p:cNvPr id="5" name="TextBox 4">
            <a:extLst>
              <a:ext uri="{FF2B5EF4-FFF2-40B4-BE49-F238E27FC236}">
                <a16:creationId xmlns:a16="http://schemas.microsoft.com/office/drawing/2014/main" id="{3F434F63-C72C-8B5D-2FB6-0026729F5698}"/>
              </a:ext>
            </a:extLst>
          </p:cNvPr>
          <p:cNvSpPr txBox="1"/>
          <p:nvPr/>
        </p:nvSpPr>
        <p:spPr>
          <a:xfrm>
            <a:off x="2938725" y="428688"/>
            <a:ext cx="6314549"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Safe and Timely </a:t>
            </a:r>
          </a:p>
          <a:p>
            <a:pPr algn="ctr"/>
            <a:r>
              <a:rPr lang="en-US" sz="3200" b="1" dirty="0">
                <a:latin typeface="Roboto" panose="02000000000000000000" pitchFamily="2" charset="0"/>
                <a:ea typeface="Roboto" panose="02000000000000000000" pitchFamily="2" charset="0"/>
              </a:rPr>
              <a:t>Express Distribution Across India</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4653" y="944437"/>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0374" y="1405828"/>
            <a:ext cx="7772400" cy="45719"/>
          </a:xfrm>
          <a:prstGeom prst="rect">
            <a:avLst/>
          </a:prstGeom>
        </p:spPr>
      </p:pic>
      <p:sp>
        <p:nvSpPr>
          <p:cNvPr id="8" name="TextBox 7">
            <a:extLst>
              <a:ext uri="{FF2B5EF4-FFF2-40B4-BE49-F238E27FC236}">
                <a16:creationId xmlns:a16="http://schemas.microsoft.com/office/drawing/2014/main" id="{DB7B66F4-1339-85B6-C1A8-25BA213752A1}"/>
              </a:ext>
            </a:extLst>
          </p:cNvPr>
          <p:cNvSpPr txBox="1"/>
          <p:nvPr/>
        </p:nvSpPr>
        <p:spPr>
          <a:xfrm>
            <a:off x="2192149" y="2035024"/>
            <a:ext cx="2540272" cy="1431161"/>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Extensive coverage spanning the whole of India.</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End-to-end multi-modal deliveries for time-sensitive parcels, with first and last mile solutions.</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Solutions and expertise across sectors</a:t>
            </a:r>
          </a:p>
        </p:txBody>
      </p:sp>
      <p:sp>
        <p:nvSpPr>
          <p:cNvPr id="9" name="TextBox 8">
            <a:extLst>
              <a:ext uri="{FF2B5EF4-FFF2-40B4-BE49-F238E27FC236}">
                <a16:creationId xmlns:a16="http://schemas.microsoft.com/office/drawing/2014/main" id="{1B9B7DF7-A539-2E2C-1EE3-EBBAA1515044}"/>
              </a:ext>
            </a:extLst>
          </p:cNvPr>
          <p:cNvSpPr txBox="1"/>
          <p:nvPr/>
        </p:nvSpPr>
        <p:spPr>
          <a:xfrm>
            <a:off x="6560235" y="4898570"/>
            <a:ext cx="2799646" cy="600164"/>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Unparalleled network of channel partners so you save on time and costs.</a:t>
            </a:r>
          </a:p>
        </p:txBody>
      </p:sp>
      <p:sp>
        <p:nvSpPr>
          <p:cNvPr id="12" name="TextBox 11">
            <a:extLst>
              <a:ext uri="{FF2B5EF4-FFF2-40B4-BE49-F238E27FC236}">
                <a16:creationId xmlns:a16="http://schemas.microsoft.com/office/drawing/2014/main" id="{50B1D648-5C19-F64F-2F97-F7399BFB2AD4}"/>
              </a:ext>
            </a:extLst>
          </p:cNvPr>
          <p:cNvSpPr txBox="1"/>
          <p:nvPr/>
        </p:nvSpPr>
        <p:spPr>
          <a:xfrm>
            <a:off x="8603365" y="2707783"/>
            <a:ext cx="2144567" cy="1000274"/>
          </a:xfrm>
          <a:prstGeom prst="rect">
            <a:avLst/>
          </a:prstGeom>
          <a:noFill/>
        </p:spPr>
        <p:txBody>
          <a:bodyPr wrap="square" rtlCol="0">
            <a:spAutoFit/>
          </a:bodyPr>
          <a:lstStyle/>
          <a:p>
            <a:pPr>
              <a:spcBef>
                <a:spcPts val="600"/>
              </a:spcBef>
            </a:pPr>
            <a:r>
              <a:rPr lang="en-US" sz="1100" b="1" dirty="0">
                <a:latin typeface="Roboto" panose="02000000000000000000" pitchFamily="2" charset="0"/>
                <a:ea typeface="Roboto" panose="02000000000000000000" pitchFamily="2" charset="0"/>
              </a:rPr>
              <a:t>State-of-the-art technology –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Optimal routing schedules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Reverse logistics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Visibility and tracking</a:t>
            </a:r>
          </a:p>
        </p:txBody>
      </p:sp>
      <p:sp>
        <p:nvSpPr>
          <p:cNvPr id="10" name="Rounded Rectangle 9">
            <a:extLst>
              <a:ext uri="{FF2B5EF4-FFF2-40B4-BE49-F238E27FC236}">
                <a16:creationId xmlns:a16="http://schemas.microsoft.com/office/drawing/2014/main" id="{0DE874B3-6F74-D0B7-5FD0-691C788E9057}"/>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03DFA6CC-699D-DC84-F05A-5352CC22B697}"/>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E7873F20-C7DA-89BA-A0B0-995552FC11A8}"/>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truck with a person in the driver's seat&#10;&#10;Description automatically generated">
            <a:extLst>
              <a:ext uri="{FF2B5EF4-FFF2-40B4-BE49-F238E27FC236}">
                <a16:creationId xmlns:a16="http://schemas.microsoft.com/office/drawing/2014/main" id="{FAF6C8C6-C521-11F0-4536-F1B08663227A}"/>
              </a:ext>
            </a:extLst>
          </p:cNvPr>
          <p:cNvPicPr>
            <a:picLocks noChangeAspect="1"/>
          </p:cNvPicPr>
          <p:nvPr/>
        </p:nvPicPr>
        <p:blipFill>
          <a:blip r:embed="rId6"/>
          <a:stretch>
            <a:fillRect/>
          </a:stretch>
        </p:blipFill>
        <p:spPr>
          <a:xfrm>
            <a:off x="4560445" y="1451547"/>
            <a:ext cx="4042920" cy="3078009"/>
          </a:xfrm>
          <a:prstGeom prst="rect">
            <a:avLst/>
          </a:prstGeom>
        </p:spPr>
      </p:pic>
      <p:pic>
        <p:nvPicPr>
          <p:cNvPr id="17" name="Picture 16" descr="A red sign with white text&#10;&#10;Description automatically generated">
            <a:extLst>
              <a:ext uri="{FF2B5EF4-FFF2-40B4-BE49-F238E27FC236}">
                <a16:creationId xmlns:a16="http://schemas.microsoft.com/office/drawing/2014/main" id="{CBEAB7A1-1EB6-1640-67BD-FB6799DCE03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1479689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anim calcmode="lin" valueType="num">
                                      <p:cBhvr>
                                        <p:cTn id="42" dur="500" fill="hold"/>
                                        <p:tgtEl>
                                          <p:spTgt spid="9"/>
                                        </p:tgtEl>
                                        <p:attrNameLst>
                                          <p:attrName>ppt_x</p:attrName>
                                        </p:attrNameLst>
                                      </p:cBhvr>
                                      <p:tavLst>
                                        <p:tav tm="0">
                                          <p:val>
                                            <p:strVal val="#ppt_x"/>
                                          </p:val>
                                        </p:tav>
                                        <p:tav tm="100000">
                                          <p:val>
                                            <p:strVal val="#ppt_x"/>
                                          </p:val>
                                        </p:tav>
                                      </p:tavLst>
                                    </p:anim>
                                    <p:anim calcmode="lin" valueType="num">
                                      <p:cBhvr>
                                        <p:cTn id="4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red and black rectangle&#10;&#10;Description automatically generated">
            <a:extLst>
              <a:ext uri="{FF2B5EF4-FFF2-40B4-BE49-F238E27FC236}">
                <a16:creationId xmlns:a16="http://schemas.microsoft.com/office/drawing/2014/main" id="{6D531F14-D4B1-E1F7-2E4E-614349310E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256589"/>
            <a:ext cx="12185808" cy="4601411"/>
          </a:xfrm>
          <a:prstGeom prst="rect">
            <a:avLst/>
          </a:prstGeom>
        </p:spPr>
      </p:pic>
      <p:pic>
        <p:nvPicPr>
          <p:cNvPr id="13" name="Picture 12" descr="A plane flying over a lot of boxes&#10;&#10;Description automatically generated">
            <a:extLst>
              <a:ext uri="{FF2B5EF4-FFF2-40B4-BE49-F238E27FC236}">
                <a16:creationId xmlns:a16="http://schemas.microsoft.com/office/drawing/2014/main" id="{E79B2820-D628-0295-2FA6-358211C4BE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0917" y="1971418"/>
            <a:ext cx="7009407" cy="3949140"/>
          </a:xfrm>
          <a:prstGeom prst="rect">
            <a:avLst/>
          </a:prstGeom>
        </p:spPr>
      </p:pic>
      <p:pic>
        <p:nvPicPr>
          <p:cNvPr id="15" name="Picture 14" descr="A close-up of a planet&#10;&#10;Description automatically generated">
            <a:extLst>
              <a:ext uri="{FF2B5EF4-FFF2-40B4-BE49-F238E27FC236}">
                <a16:creationId xmlns:a16="http://schemas.microsoft.com/office/drawing/2014/main" id="{C520B4DD-D17E-176C-5E00-4DD87568E16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28152" y="2235364"/>
            <a:ext cx="7732311" cy="4472923"/>
          </a:xfrm>
          <a:prstGeom prst="rect">
            <a:avLst/>
          </a:prstGeom>
        </p:spPr>
      </p:pic>
      <p:pic>
        <p:nvPicPr>
          <p:cNvPr id="17" name="Picture 16" descr="A machine with boxes on it&#10;&#10;Description automatically generated">
            <a:extLst>
              <a:ext uri="{FF2B5EF4-FFF2-40B4-BE49-F238E27FC236}">
                <a16:creationId xmlns:a16="http://schemas.microsoft.com/office/drawing/2014/main" id="{C6DEA94A-494D-D9D8-9D02-D26CFBF016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35130" y="3617398"/>
            <a:ext cx="2656998" cy="2303160"/>
          </a:xfrm>
          <a:prstGeom prst="rect">
            <a:avLst/>
          </a:prstGeom>
        </p:spPr>
      </p:pic>
      <p:sp>
        <p:nvSpPr>
          <p:cNvPr id="5" name="TextBox 4">
            <a:extLst>
              <a:ext uri="{FF2B5EF4-FFF2-40B4-BE49-F238E27FC236}">
                <a16:creationId xmlns:a16="http://schemas.microsoft.com/office/drawing/2014/main" id="{3F434F63-C72C-8B5D-2FB6-0026729F5698}"/>
              </a:ext>
            </a:extLst>
          </p:cNvPr>
          <p:cNvSpPr txBox="1"/>
          <p:nvPr/>
        </p:nvSpPr>
        <p:spPr>
          <a:xfrm>
            <a:off x="3260127" y="707334"/>
            <a:ext cx="5671745"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Air Freight Solutions</a:t>
            </a:r>
          </a:p>
          <a:p>
            <a:pPr algn="ctr"/>
            <a:r>
              <a:rPr lang="en-US" sz="3200" b="1" dirty="0">
                <a:latin typeface="Roboto" panose="02000000000000000000" pitchFamily="2" charset="0"/>
                <a:ea typeface="Roboto" panose="02000000000000000000" pitchFamily="2" charset="0"/>
              </a:rPr>
              <a:t>that Connect you to the World</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59472" y="6586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27685" y="1200224"/>
            <a:ext cx="7772400" cy="45719"/>
          </a:xfrm>
          <a:prstGeom prst="rect">
            <a:avLst/>
          </a:prstGeom>
        </p:spPr>
      </p:pic>
      <p:sp>
        <p:nvSpPr>
          <p:cNvPr id="10" name="Rounded Rectangle 9">
            <a:extLst>
              <a:ext uri="{FF2B5EF4-FFF2-40B4-BE49-F238E27FC236}">
                <a16:creationId xmlns:a16="http://schemas.microsoft.com/office/drawing/2014/main" id="{8C147A3F-905C-316D-FB1A-03F11CFD6225}"/>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AAFE6CA5-1DEE-E837-C593-7FEA9F5572D8}"/>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3536DA27-19C8-DAEC-0D13-A5A0FEEEF836}"/>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E45E37F-0792-0E48-0035-AF4B814B6055}"/>
              </a:ext>
            </a:extLst>
          </p:cNvPr>
          <p:cNvSpPr txBox="1"/>
          <p:nvPr/>
        </p:nvSpPr>
        <p:spPr>
          <a:xfrm>
            <a:off x="1280917" y="3027859"/>
            <a:ext cx="2585878" cy="1523494"/>
          </a:xfrm>
          <a:prstGeom prst="rect">
            <a:avLst/>
          </a:prstGeom>
          <a:noFill/>
        </p:spPr>
        <p:txBody>
          <a:bodyPr wrap="square" rtlCol="0">
            <a:spAutoFit/>
          </a:bodyPr>
          <a:lstStyle/>
          <a:p>
            <a:pPr>
              <a:spcBef>
                <a:spcPts val="600"/>
              </a:spcBef>
            </a:pPr>
            <a:r>
              <a:rPr lang="en-US" sz="1200" b="1" dirty="0">
                <a:latin typeface="Roboto" panose="02000000000000000000" pitchFamily="2" charset="0"/>
                <a:ea typeface="Roboto" panose="02000000000000000000" pitchFamily="2" charset="0"/>
              </a:rPr>
              <a:t>International Air Freight</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World’s key business </a:t>
            </a:r>
            <a:r>
              <a:rPr lang="en-US" sz="1100" dirty="0" err="1">
                <a:latin typeface="Roboto" panose="02000000000000000000" pitchFamily="2" charset="0"/>
                <a:ea typeface="Roboto" panose="02000000000000000000" pitchFamily="2" charset="0"/>
              </a:rPr>
              <a:t>centres</a:t>
            </a:r>
            <a:r>
              <a:rPr lang="en-US" sz="1100" dirty="0">
                <a:latin typeface="Roboto" panose="02000000000000000000" pitchFamily="2" charset="0"/>
                <a:ea typeface="Roboto" panose="02000000000000000000" pitchFamily="2" charset="0"/>
              </a:rPr>
              <a:t> and trade destinations.</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Compliance with local regulations and local expertise.</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Value-added services – Inland trucking and warehousing.</a:t>
            </a:r>
          </a:p>
        </p:txBody>
      </p:sp>
      <p:sp>
        <p:nvSpPr>
          <p:cNvPr id="18" name="TextBox 17">
            <a:extLst>
              <a:ext uri="{FF2B5EF4-FFF2-40B4-BE49-F238E27FC236}">
                <a16:creationId xmlns:a16="http://schemas.microsoft.com/office/drawing/2014/main" id="{156D536F-85B1-D91A-41B3-C0B54A4EAA8E}"/>
              </a:ext>
            </a:extLst>
          </p:cNvPr>
          <p:cNvSpPr txBox="1"/>
          <p:nvPr/>
        </p:nvSpPr>
        <p:spPr>
          <a:xfrm>
            <a:off x="8931871" y="3104803"/>
            <a:ext cx="2928591" cy="1785104"/>
          </a:xfrm>
          <a:prstGeom prst="rect">
            <a:avLst/>
          </a:prstGeom>
          <a:noFill/>
        </p:spPr>
        <p:txBody>
          <a:bodyPr wrap="square" rtlCol="0">
            <a:spAutoFit/>
          </a:bodyPr>
          <a:lstStyle/>
          <a:p>
            <a:pPr>
              <a:spcBef>
                <a:spcPts val="400"/>
              </a:spcBef>
            </a:pPr>
            <a:r>
              <a:rPr lang="en-US" sz="1200" b="1" dirty="0">
                <a:solidFill>
                  <a:schemeClr val="bg1"/>
                </a:solidFill>
                <a:latin typeface="Roboto" panose="02000000000000000000" pitchFamily="2" charset="0"/>
                <a:ea typeface="Roboto" panose="02000000000000000000" pitchFamily="2" charset="0"/>
              </a:rPr>
              <a:t>Domestic Air Freight</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Transit centers at 34 airports across India, covering 100% </a:t>
            </a:r>
            <a:br>
              <a:rPr lang="en-US" sz="1100" dirty="0">
                <a:solidFill>
                  <a:schemeClr val="bg1"/>
                </a:solidFill>
                <a:latin typeface="Roboto" panose="02000000000000000000" pitchFamily="2" charset="0"/>
                <a:ea typeface="Roboto" panose="02000000000000000000" pitchFamily="2" charset="0"/>
              </a:rPr>
            </a:br>
            <a:r>
              <a:rPr lang="en-US" sz="1100" dirty="0">
                <a:solidFill>
                  <a:schemeClr val="bg1"/>
                </a:solidFill>
                <a:latin typeface="Roboto" panose="02000000000000000000" pitchFamily="2" charset="0"/>
                <a:ea typeface="Roboto" panose="02000000000000000000" pitchFamily="2" charset="0"/>
              </a:rPr>
              <a:t>of India’s commercial airports.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Strategic alliance with India’s leading airlines to offer more than 1500 departures a day.</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On-time deliveries of your cargo across the whole of India. </a:t>
            </a:r>
          </a:p>
        </p:txBody>
      </p:sp>
      <p:pic>
        <p:nvPicPr>
          <p:cNvPr id="8" name="Picture 7" descr="A red sign with white text&#10;&#10;Description automatically generated">
            <a:extLst>
              <a:ext uri="{FF2B5EF4-FFF2-40B4-BE49-F238E27FC236}">
                <a16:creationId xmlns:a16="http://schemas.microsoft.com/office/drawing/2014/main" id="{E321FB4E-83E5-A629-FB2E-93D3C72D4A1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367489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0-#ppt_h/2"/>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ed square with black border&#10;&#10;Description automatically generated">
            <a:extLst>
              <a:ext uri="{FF2B5EF4-FFF2-40B4-BE49-F238E27FC236}">
                <a16:creationId xmlns:a16="http://schemas.microsoft.com/office/drawing/2014/main" id="{C76F2CB2-365E-2459-C850-F3518BF274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623009"/>
            <a:ext cx="12202720" cy="3234991"/>
          </a:xfrm>
          <a:prstGeom prst="rect">
            <a:avLst/>
          </a:prstGeom>
        </p:spPr>
      </p:pic>
      <p:pic>
        <p:nvPicPr>
          <p:cNvPr id="17" name="Picture 16" descr="A long shot of a warehouse&#10;&#10;Description automatically generated">
            <a:extLst>
              <a:ext uri="{FF2B5EF4-FFF2-40B4-BE49-F238E27FC236}">
                <a16:creationId xmlns:a16="http://schemas.microsoft.com/office/drawing/2014/main" id="{1AFAB435-0A67-5F31-B6F2-75CBFF1738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76981" y="1739623"/>
            <a:ext cx="7060561" cy="2967851"/>
          </a:xfrm>
          <a:prstGeom prst="rect">
            <a:avLst/>
          </a:prstGeom>
        </p:spPr>
      </p:pic>
      <p:pic>
        <p:nvPicPr>
          <p:cNvPr id="15" name="Picture 14" descr="A close-up of a warehouse&#10;&#10;Description automatically generated">
            <a:extLst>
              <a:ext uri="{FF2B5EF4-FFF2-40B4-BE49-F238E27FC236}">
                <a16:creationId xmlns:a16="http://schemas.microsoft.com/office/drawing/2014/main" id="{A7F0EE43-E9AB-8D0E-71FD-6C9FB485299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467" y="3849467"/>
            <a:ext cx="7545756" cy="2439031"/>
          </a:xfrm>
          <a:prstGeom prst="rect">
            <a:avLst/>
          </a:prstGeom>
        </p:spPr>
      </p:pic>
      <p:pic>
        <p:nvPicPr>
          <p:cNvPr id="19" name="Picture 18" descr="A close-up of a warehouse&#10;&#10;Description automatically generated">
            <a:extLst>
              <a:ext uri="{FF2B5EF4-FFF2-40B4-BE49-F238E27FC236}">
                <a16:creationId xmlns:a16="http://schemas.microsoft.com/office/drawing/2014/main" id="{67D0B928-94D8-8D0F-5529-4CAE832647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42202" y="1952545"/>
            <a:ext cx="5409392" cy="4276302"/>
          </a:xfrm>
          <a:prstGeom prst="rect">
            <a:avLst/>
          </a:prstGeom>
        </p:spPr>
      </p:pic>
      <p:sp>
        <p:nvSpPr>
          <p:cNvPr id="5" name="TextBox 4">
            <a:extLst>
              <a:ext uri="{FF2B5EF4-FFF2-40B4-BE49-F238E27FC236}">
                <a16:creationId xmlns:a16="http://schemas.microsoft.com/office/drawing/2014/main" id="{3F434F63-C72C-8B5D-2FB6-0026729F5698}"/>
              </a:ext>
            </a:extLst>
          </p:cNvPr>
          <p:cNvSpPr txBox="1"/>
          <p:nvPr/>
        </p:nvSpPr>
        <p:spPr>
          <a:xfrm>
            <a:off x="3057347" y="371063"/>
            <a:ext cx="6077305"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Contract Logistics Solutions</a:t>
            </a:r>
          </a:p>
          <a:p>
            <a:pPr algn="ctr"/>
            <a:r>
              <a:rPr lang="en-US" sz="3200" b="1" dirty="0">
                <a:latin typeface="Roboto" panose="02000000000000000000" pitchFamily="2" charset="0"/>
                <a:ea typeface="Roboto" panose="02000000000000000000" pitchFamily="2" charset="0"/>
              </a:rPr>
              <a:t>that Simplify your Supply Chain </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4841" y="413842"/>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45875" y="863953"/>
            <a:ext cx="7772400" cy="45719"/>
          </a:xfrm>
          <a:prstGeom prst="rect">
            <a:avLst/>
          </a:prstGeom>
        </p:spPr>
      </p:pic>
      <p:sp>
        <p:nvSpPr>
          <p:cNvPr id="12" name="Rounded Rectangle 11">
            <a:extLst>
              <a:ext uri="{FF2B5EF4-FFF2-40B4-BE49-F238E27FC236}">
                <a16:creationId xmlns:a16="http://schemas.microsoft.com/office/drawing/2014/main" id="{D787D238-01C3-654F-EFFC-6E67C0134168}"/>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AB210802-8349-7AFE-173E-B899C2551EC2}"/>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5B0A3B72-B730-1699-2BEE-7DABF68C66E7}"/>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5B2BAC7-F8AF-776C-E191-CCA271168190}"/>
              </a:ext>
            </a:extLst>
          </p:cNvPr>
          <p:cNvSpPr txBox="1"/>
          <p:nvPr/>
        </p:nvSpPr>
        <p:spPr>
          <a:xfrm>
            <a:off x="1415682" y="2239860"/>
            <a:ext cx="2701791" cy="1015663"/>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57 strategically located warehousing facilities across India that meet international standards.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Scalable and flexible supply chain solutions</a:t>
            </a:r>
          </a:p>
        </p:txBody>
      </p:sp>
      <p:sp>
        <p:nvSpPr>
          <p:cNvPr id="20" name="TextBox 19">
            <a:extLst>
              <a:ext uri="{FF2B5EF4-FFF2-40B4-BE49-F238E27FC236}">
                <a16:creationId xmlns:a16="http://schemas.microsoft.com/office/drawing/2014/main" id="{62C83ADA-5744-1B69-E82B-E096F40E0752}"/>
              </a:ext>
            </a:extLst>
          </p:cNvPr>
          <p:cNvSpPr txBox="1"/>
          <p:nvPr/>
        </p:nvSpPr>
        <p:spPr>
          <a:xfrm>
            <a:off x="9414523" y="4011461"/>
            <a:ext cx="2247690" cy="1718419"/>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Adhering to global safety standards.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Complete adherence to temperature control requirements.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Hazardous product storage in accordance to the Globally Harmonized System (GHS) hazard class. </a:t>
            </a:r>
          </a:p>
        </p:txBody>
      </p:sp>
      <p:sp>
        <p:nvSpPr>
          <p:cNvPr id="21" name="TextBox 20">
            <a:extLst>
              <a:ext uri="{FF2B5EF4-FFF2-40B4-BE49-F238E27FC236}">
                <a16:creationId xmlns:a16="http://schemas.microsoft.com/office/drawing/2014/main" id="{2F9CE3E2-17FD-B38B-2820-1809C97DCE6A}"/>
              </a:ext>
            </a:extLst>
          </p:cNvPr>
          <p:cNvSpPr txBox="1"/>
          <p:nvPr/>
        </p:nvSpPr>
        <p:spPr>
          <a:xfrm>
            <a:off x="8373077" y="2339434"/>
            <a:ext cx="3060064" cy="846386"/>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Experience industry sectors – Chemicals, Spare Parts, Pharmaceuticals, Food, Fashion, Retail and e-commerce.</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Chemical warehousing facilities pan-India.</a:t>
            </a:r>
          </a:p>
        </p:txBody>
      </p:sp>
      <p:sp>
        <p:nvSpPr>
          <p:cNvPr id="22" name="TextBox 21">
            <a:extLst>
              <a:ext uri="{FF2B5EF4-FFF2-40B4-BE49-F238E27FC236}">
                <a16:creationId xmlns:a16="http://schemas.microsoft.com/office/drawing/2014/main" id="{C9FE2BE6-6CAF-0637-3FD4-C3274E58D8B5}"/>
              </a:ext>
            </a:extLst>
          </p:cNvPr>
          <p:cNvSpPr txBox="1"/>
          <p:nvPr/>
        </p:nvSpPr>
        <p:spPr>
          <a:xfrm>
            <a:off x="754208" y="4259517"/>
            <a:ext cx="3149371" cy="990015"/>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Expertise in last-mile deliveries, bonded and general warehousing, mother warehouse management for OEMs and dealers, domestic and international transportation.</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Digital tools and optimized operations</a:t>
            </a:r>
          </a:p>
        </p:txBody>
      </p:sp>
      <p:pic>
        <p:nvPicPr>
          <p:cNvPr id="8" name="Picture 7" descr="A red sign with white text&#10;&#10;Description automatically generated">
            <a:extLst>
              <a:ext uri="{FF2B5EF4-FFF2-40B4-BE49-F238E27FC236}">
                <a16:creationId xmlns:a16="http://schemas.microsoft.com/office/drawing/2014/main" id="{F133079E-D09C-5595-01BE-E3F6041C180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166666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500" fill="hold"/>
                                        <p:tgtEl>
                                          <p:spTgt spid="19"/>
                                        </p:tgtEl>
                                        <p:attrNameLst>
                                          <p:attrName>ppt_x</p:attrName>
                                        </p:attrNameLst>
                                      </p:cBhvr>
                                      <p:tavLst>
                                        <p:tav tm="0">
                                          <p:val>
                                            <p:strVal val="0-#ppt_w/2"/>
                                          </p:val>
                                        </p:tav>
                                        <p:tav tm="100000">
                                          <p:val>
                                            <p:strVal val="#ppt_x"/>
                                          </p:val>
                                        </p:tav>
                                      </p:tavLst>
                                    </p:anim>
                                    <p:anim calcmode="lin" valueType="num">
                                      <p:cBhvr additive="base">
                                        <p:cTn id="17" dur="500" fill="hold"/>
                                        <p:tgtEl>
                                          <p:spTgt spid="19"/>
                                        </p:tgtEl>
                                        <p:attrNameLst>
                                          <p:attrName>ppt_y</p:attrName>
                                        </p:attrNameLst>
                                      </p:cBhvr>
                                      <p:tavLst>
                                        <p:tav tm="0">
                                          <p:val>
                                            <p:strVal val="#ppt_y"/>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anim calcmode="lin" valueType="num">
                                      <p:cBhvr>
                                        <p:cTn id="42" dur="500" fill="hold"/>
                                        <p:tgtEl>
                                          <p:spTgt spid="22"/>
                                        </p:tgtEl>
                                        <p:attrNameLst>
                                          <p:attrName>ppt_x</p:attrName>
                                        </p:attrNameLst>
                                      </p:cBhvr>
                                      <p:tavLst>
                                        <p:tav tm="0">
                                          <p:val>
                                            <p:strVal val="#ppt_x"/>
                                          </p:val>
                                        </p:tav>
                                        <p:tav tm="100000">
                                          <p:val>
                                            <p:strVal val="#ppt_x"/>
                                          </p:val>
                                        </p:tav>
                                      </p:tavLst>
                                    </p:anim>
                                    <p:anim calcmode="lin" valueType="num">
                                      <p:cBhvr>
                                        <p:cTn id="43" dur="500" fill="hold"/>
                                        <p:tgtEl>
                                          <p:spTgt spid="22"/>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anim calcmode="lin" valueType="num">
                                      <p:cBhvr>
                                        <p:cTn id="48" dur="500" fill="hold"/>
                                        <p:tgtEl>
                                          <p:spTgt spid="20"/>
                                        </p:tgtEl>
                                        <p:attrNameLst>
                                          <p:attrName>ppt_x</p:attrName>
                                        </p:attrNameLst>
                                      </p:cBhvr>
                                      <p:tavLst>
                                        <p:tav tm="0">
                                          <p:val>
                                            <p:strVal val="#ppt_x"/>
                                          </p:val>
                                        </p:tav>
                                        <p:tav tm="100000">
                                          <p:val>
                                            <p:strVal val="#ppt_x"/>
                                          </p:val>
                                        </p:tav>
                                      </p:tavLst>
                                    </p:anim>
                                    <p:anim calcmode="lin" valueType="num">
                                      <p:cBhvr>
                                        <p:cTn id="4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and black rectangle&#10;&#10;Description automatically generated">
            <a:extLst>
              <a:ext uri="{FF2B5EF4-FFF2-40B4-BE49-F238E27FC236}">
                <a16:creationId xmlns:a16="http://schemas.microsoft.com/office/drawing/2014/main" id="{1AA51E4A-E045-EDC7-5454-D16E3D9597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3105151"/>
            <a:ext cx="12192001" cy="3752849"/>
          </a:xfrm>
          <a:prstGeom prst="rect">
            <a:avLst/>
          </a:prstGeom>
        </p:spPr>
      </p:pic>
      <p:pic>
        <p:nvPicPr>
          <p:cNvPr id="11" name="Picture 10" descr="A large room with a black background&#10;&#10;Description automatically generated">
            <a:extLst>
              <a:ext uri="{FF2B5EF4-FFF2-40B4-BE49-F238E27FC236}">
                <a16:creationId xmlns:a16="http://schemas.microsoft.com/office/drawing/2014/main" id="{59B0E1AB-845A-F466-D3F5-0E8727765A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8256" y="1812464"/>
            <a:ext cx="8588101" cy="4386911"/>
          </a:xfrm>
          <a:prstGeom prst="rect">
            <a:avLst/>
          </a:prstGeom>
        </p:spPr>
      </p:pic>
      <p:pic>
        <p:nvPicPr>
          <p:cNvPr id="15" name="Picture 14" descr="A black and red squares&#10;&#10;Description automatically generated">
            <a:extLst>
              <a:ext uri="{FF2B5EF4-FFF2-40B4-BE49-F238E27FC236}">
                <a16:creationId xmlns:a16="http://schemas.microsoft.com/office/drawing/2014/main" id="{9E72445C-4F6B-1201-3551-745F342B89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4329" y="4302560"/>
            <a:ext cx="1356864" cy="1515377"/>
          </a:xfrm>
          <a:prstGeom prst="rect">
            <a:avLst/>
          </a:prstGeom>
        </p:spPr>
      </p:pic>
      <p:sp>
        <p:nvSpPr>
          <p:cNvPr id="5" name="TextBox 4">
            <a:extLst>
              <a:ext uri="{FF2B5EF4-FFF2-40B4-BE49-F238E27FC236}">
                <a16:creationId xmlns:a16="http://schemas.microsoft.com/office/drawing/2014/main" id="{3F434F63-C72C-8B5D-2FB6-0026729F5698}"/>
              </a:ext>
            </a:extLst>
          </p:cNvPr>
          <p:cNvSpPr txBox="1"/>
          <p:nvPr/>
        </p:nvSpPr>
        <p:spPr>
          <a:xfrm>
            <a:off x="3140704" y="656000"/>
            <a:ext cx="5445722"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Strategically Located</a:t>
            </a:r>
          </a:p>
          <a:p>
            <a:pPr algn="ctr"/>
            <a:r>
              <a:rPr lang="en-US" sz="3200" b="1" dirty="0">
                <a:latin typeface="Roboto" panose="02000000000000000000" pitchFamily="2" charset="0"/>
                <a:ea typeface="Roboto" panose="02000000000000000000" pitchFamily="2" charset="0"/>
              </a:rPr>
              <a:t>Logistics Parks Across India</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495" y="1171749"/>
            <a:ext cx="7772400" cy="45719"/>
          </a:xfrm>
          <a:prstGeom prst="rect">
            <a:avLst/>
          </a:prstGeom>
        </p:spPr>
      </p:pic>
      <p:sp>
        <p:nvSpPr>
          <p:cNvPr id="8" name="Rounded Rectangle 7">
            <a:extLst>
              <a:ext uri="{FF2B5EF4-FFF2-40B4-BE49-F238E27FC236}">
                <a16:creationId xmlns:a16="http://schemas.microsoft.com/office/drawing/2014/main" id="{3C17B2C3-881A-77A6-7DBA-21DB3EBF1CD1}"/>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827CDB88-639E-BB15-0591-2441FDDAE684}"/>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0FFC7012-3669-FE71-385A-27D2E3C94A68}"/>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FD3611-1CA3-A6A2-37F0-ED62731678BB}"/>
              </a:ext>
            </a:extLst>
          </p:cNvPr>
          <p:cNvSpPr txBox="1"/>
          <p:nvPr/>
        </p:nvSpPr>
        <p:spPr>
          <a:xfrm>
            <a:off x="501957" y="2510155"/>
            <a:ext cx="2638747" cy="1354217"/>
          </a:xfrm>
          <a:prstGeom prst="rect">
            <a:avLst/>
          </a:prstGeom>
          <a:noFill/>
        </p:spPr>
        <p:txBody>
          <a:bodyPr wrap="square" rtlCol="0">
            <a:spAutoFit/>
          </a:bodyPr>
          <a:lstStyle/>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Built-to-suit, Grade-A logistics parks across Ahmedabad, Bengaluru, Delhi NCR, Goa, Hosur, Hyderabad, Mumbai and Pune. </a:t>
            </a:r>
          </a:p>
          <a:p>
            <a:pPr marL="171450" indent="-171450">
              <a:spcBef>
                <a:spcPts val="600"/>
              </a:spcBef>
              <a:buFont typeface="Arial" panose="020B0604020202020204" pitchFamily="34" charset="0"/>
              <a:buChar char="•"/>
            </a:pPr>
            <a:r>
              <a:rPr lang="en-US" sz="1100" dirty="0">
                <a:latin typeface="Roboto" panose="02000000000000000000" pitchFamily="2" charset="0"/>
                <a:ea typeface="Roboto" panose="02000000000000000000" pitchFamily="2" charset="0"/>
              </a:rPr>
              <a:t>Close connectivity to industrial hubs, transport routes and consumption </a:t>
            </a:r>
            <a:r>
              <a:rPr lang="en-US" sz="1100" dirty="0" err="1">
                <a:latin typeface="Roboto" panose="02000000000000000000" pitchFamily="2" charset="0"/>
                <a:ea typeface="Roboto" panose="02000000000000000000" pitchFamily="2" charset="0"/>
              </a:rPr>
              <a:t>centres</a:t>
            </a:r>
            <a:r>
              <a:rPr lang="en-US" sz="1100" dirty="0">
                <a:latin typeface="Roboto" panose="02000000000000000000" pitchFamily="2" charset="0"/>
                <a:ea typeface="Roboto" panose="02000000000000000000" pitchFamily="2" charset="0"/>
              </a:rPr>
              <a:t>.</a:t>
            </a:r>
          </a:p>
        </p:txBody>
      </p:sp>
      <p:sp>
        <p:nvSpPr>
          <p:cNvPr id="18" name="TextBox 17">
            <a:extLst>
              <a:ext uri="{FF2B5EF4-FFF2-40B4-BE49-F238E27FC236}">
                <a16:creationId xmlns:a16="http://schemas.microsoft.com/office/drawing/2014/main" id="{08787FF2-07BA-BB31-B074-563318D58E4F}"/>
              </a:ext>
            </a:extLst>
          </p:cNvPr>
          <p:cNvSpPr txBox="1"/>
          <p:nvPr/>
        </p:nvSpPr>
        <p:spPr>
          <a:xfrm>
            <a:off x="8855108" y="3640606"/>
            <a:ext cx="2638747" cy="2056973"/>
          </a:xfrm>
          <a:prstGeom prst="rect">
            <a:avLst/>
          </a:prstGeom>
          <a:noFill/>
        </p:spPr>
        <p:txBody>
          <a:bodyPr wrap="square" rtlCol="0">
            <a:spAutoFit/>
          </a:bodyPr>
          <a:lstStyle/>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Facilities built to international safety and engineering standards, incorporating sustainable construction for resource optimization.</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Fully and semi-automated warehousing solutions</a:t>
            </a:r>
          </a:p>
          <a:p>
            <a:pPr marL="171450" indent="-171450">
              <a:spcBef>
                <a:spcPts val="400"/>
              </a:spcBef>
              <a:buFont typeface="Arial" panose="020B0604020202020204" pitchFamily="34" charset="0"/>
              <a:buChar char="•"/>
            </a:pPr>
            <a:r>
              <a:rPr lang="en-US" sz="1100" dirty="0">
                <a:solidFill>
                  <a:schemeClr val="bg1"/>
                </a:solidFill>
                <a:latin typeface="Roboto" panose="02000000000000000000" pitchFamily="2" charset="0"/>
                <a:ea typeface="Roboto" panose="02000000000000000000" pitchFamily="2" charset="0"/>
              </a:rPr>
              <a:t>Flexibility of dedicated and shared user solutions for warehousing and transportation as per your requirements. </a:t>
            </a:r>
          </a:p>
        </p:txBody>
      </p:sp>
      <p:grpSp>
        <p:nvGrpSpPr>
          <p:cNvPr id="19" name="Group 18">
            <a:extLst>
              <a:ext uri="{FF2B5EF4-FFF2-40B4-BE49-F238E27FC236}">
                <a16:creationId xmlns:a16="http://schemas.microsoft.com/office/drawing/2014/main" id="{2ACE3C00-24F8-3ABC-331F-9BC581F29C2A}"/>
              </a:ext>
            </a:extLst>
          </p:cNvPr>
          <p:cNvGrpSpPr/>
          <p:nvPr/>
        </p:nvGrpSpPr>
        <p:grpSpPr>
          <a:xfrm>
            <a:off x="512717" y="2026174"/>
            <a:ext cx="8369263" cy="4567956"/>
            <a:chOff x="512717" y="2026174"/>
            <a:chExt cx="8369263" cy="4567956"/>
          </a:xfrm>
        </p:grpSpPr>
        <p:pic>
          <p:nvPicPr>
            <p:cNvPr id="13" name="Picture 12" descr="A black and white photo of a building&#10;&#10;Description automatically generated">
              <a:extLst>
                <a:ext uri="{FF2B5EF4-FFF2-40B4-BE49-F238E27FC236}">
                  <a16:creationId xmlns:a16="http://schemas.microsoft.com/office/drawing/2014/main" id="{67CB6280-4E77-A033-A969-956B0C0842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717" y="2026174"/>
              <a:ext cx="8369263" cy="4567956"/>
            </a:xfrm>
            <a:prstGeom prst="rect">
              <a:avLst/>
            </a:prstGeom>
          </p:spPr>
        </p:pic>
        <p:pic>
          <p:nvPicPr>
            <p:cNvPr id="17" name="Picture 16" descr="A picture containing graphics, graphic design, logo, screenshot&#10;&#10;Description automatically generated">
              <a:extLst>
                <a:ext uri="{FF2B5EF4-FFF2-40B4-BE49-F238E27FC236}">
                  <a16:creationId xmlns:a16="http://schemas.microsoft.com/office/drawing/2014/main" id="{3ABD103D-12B7-B24F-46A2-E4C59AAE95A8}"/>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6907266" y="4996663"/>
              <a:ext cx="754069" cy="441609"/>
            </a:xfrm>
            <a:prstGeom prst="rect">
              <a:avLst/>
            </a:prstGeom>
            <a:scene3d>
              <a:camera prst="isometricLeftDown"/>
              <a:lightRig rig="threePt" dir="t"/>
            </a:scene3d>
          </p:spPr>
        </p:pic>
      </p:grpSp>
      <p:pic>
        <p:nvPicPr>
          <p:cNvPr id="16" name="Picture 15" descr="A red sign with white text&#10;&#10;Description automatically generated">
            <a:extLst>
              <a:ext uri="{FF2B5EF4-FFF2-40B4-BE49-F238E27FC236}">
                <a16:creationId xmlns:a16="http://schemas.microsoft.com/office/drawing/2014/main" id="{5DB56475-871D-B4E2-7F59-94BFBCDF3F5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24401884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anim calcmode="lin" valueType="num">
                                      <p:cBhvr>
                                        <p:cTn id="29" dur="500" fill="hold"/>
                                        <p:tgtEl>
                                          <p:spTgt spid="14"/>
                                        </p:tgtEl>
                                        <p:attrNameLst>
                                          <p:attrName>ppt_x</p:attrName>
                                        </p:attrNameLst>
                                      </p:cBhvr>
                                      <p:tavLst>
                                        <p:tav tm="0">
                                          <p:val>
                                            <p:strVal val="#ppt_x"/>
                                          </p:val>
                                        </p:tav>
                                        <p:tav tm="100000">
                                          <p:val>
                                            <p:strVal val="#ppt_x"/>
                                          </p:val>
                                        </p:tav>
                                      </p:tavLst>
                                    </p:anim>
                                    <p:anim calcmode="lin" valueType="num">
                                      <p:cBhvr>
                                        <p:cTn id="30" dur="5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anim calcmode="lin" valueType="num">
                                      <p:cBhvr>
                                        <p:cTn id="35" dur="500" fill="hold"/>
                                        <p:tgtEl>
                                          <p:spTgt spid="18"/>
                                        </p:tgtEl>
                                        <p:attrNameLst>
                                          <p:attrName>ppt_x</p:attrName>
                                        </p:attrNameLst>
                                      </p:cBhvr>
                                      <p:tavLst>
                                        <p:tav tm="0">
                                          <p:val>
                                            <p:strVal val="#ppt_x"/>
                                          </p:val>
                                        </p:tav>
                                        <p:tav tm="100000">
                                          <p:val>
                                            <p:strVal val="#ppt_x"/>
                                          </p:val>
                                        </p:tav>
                                      </p:tavLst>
                                    </p:anim>
                                    <p:anim calcmode="lin" valueType="num">
                                      <p:cBhvr>
                                        <p:cTn id="3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ackground with a square and a square&#10;&#10;Description automatically generated">
            <a:extLst>
              <a:ext uri="{FF2B5EF4-FFF2-40B4-BE49-F238E27FC236}">
                <a16:creationId xmlns:a16="http://schemas.microsoft.com/office/drawing/2014/main" id="{553797FE-E1F5-07A6-C4D2-4E5A7D377A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34BE04-2455-7B29-FA81-2BA213F811C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3010" y="0"/>
            <a:ext cx="6473907" cy="6858000"/>
          </a:xfrm>
          <a:prstGeom prst="rect">
            <a:avLst/>
          </a:prstGeom>
        </p:spPr>
      </p:pic>
      <p:sp>
        <p:nvSpPr>
          <p:cNvPr id="6" name="Rounded Rectangle 5">
            <a:extLst>
              <a:ext uri="{FF2B5EF4-FFF2-40B4-BE49-F238E27FC236}">
                <a16:creationId xmlns:a16="http://schemas.microsoft.com/office/drawing/2014/main" id="{7088FC42-6D70-931E-3317-E3C671D682F3}"/>
              </a:ext>
            </a:extLst>
          </p:cNvPr>
          <p:cNvSpPr/>
          <p:nvPr/>
        </p:nvSpPr>
        <p:spPr>
          <a:xfrm rot="2700000">
            <a:off x="-956732" y="435089"/>
            <a:ext cx="3241137" cy="3241137"/>
          </a:xfrm>
          <a:prstGeom prst="roundRect">
            <a:avLst/>
          </a:prstGeom>
          <a:solidFill>
            <a:srgbClr val="C00000">
              <a:alpha val="5746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85C9F4-42F2-CBD9-4F1E-03DA70D98051}"/>
              </a:ext>
            </a:extLst>
          </p:cNvPr>
          <p:cNvSpPr txBox="1"/>
          <p:nvPr/>
        </p:nvSpPr>
        <p:spPr>
          <a:xfrm>
            <a:off x="6840869" y="2734172"/>
            <a:ext cx="4221027" cy="1384995"/>
          </a:xfrm>
          <a:prstGeom prst="rect">
            <a:avLst/>
          </a:prstGeom>
          <a:noFill/>
        </p:spPr>
        <p:txBody>
          <a:bodyPr wrap="none" rtlCol="0">
            <a:spAutoFit/>
          </a:bodyPr>
          <a:lstStyle/>
          <a:p>
            <a:r>
              <a:rPr lang="en-US" sz="2800" b="1" dirty="0">
                <a:solidFill>
                  <a:schemeClr val="bg1"/>
                </a:solidFill>
                <a:latin typeface="Roboto" panose="02000000000000000000" pitchFamily="2" charset="0"/>
                <a:ea typeface="Roboto" panose="02000000000000000000" pitchFamily="2" charset="0"/>
              </a:rPr>
              <a:t>Future-ready Operations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Driven by Robust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Digital Transformation</a:t>
            </a:r>
          </a:p>
        </p:txBody>
      </p:sp>
      <p:pic>
        <p:nvPicPr>
          <p:cNvPr id="8" name="Picture 7" descr="A close up of a silver object&#10;&#10;Description automatically generated">
            <a:extLst>
              <a:ext uri="{FF2B5EF4-FFF2-40B4-BE49-F238E27FC236}">
                <a16:creationId xmlns:a16="http://schemas.microsoft.com/office/drawing/2014/main" id="{4ADEF29B-2CF0-44D3-BAD4-0AA7E7B58AFE}"/>
              </a:ext>
            </a:extLst>
          </p:cNvPr>
          <p:cNvPicPr>
            <a:picLocks noChangeAspect="1"/>
          </p:cNvPicPr>
          <p:nvPr/>
        </p:nvPicPr>
        <p:blipFill>
          <a:blip r:embed="rId4" cstate="email">
            <a:alphaModFix amt="35000"/>
            <a:extLst>
              <a:ext uri="{28A0092B-C50C-407E-A947-70E740481C1C}">
                <a14:useLocalDpi xmlns:a14="http://schemas.microsoft.com/office/drawing/2010/main"/>
              </a:ext>
            </a:extLst>
          </a:blip>
          <a:stretch>
            <a:fillRect/>
          </a:stretch>
        </p:blipFill>
        <p:spPr>
          <a:xfrm>
            <a:off x="1130104" y="3189791"/>
            <a:ext cx="7772400" cy="45719"/>
          </a:xfrm>
          <a:prstGeom prst="rect">
            <a:avLst/>
          </a:prstGeom>
        </p:spPr>
      </p:pic>
      <p:pic>
        <p:nvPicPr>
          <p:cNvPr id="9" name="Picture 8" descr="A close up of a silver object&#10;&#10;Description automatically generated">
            <a:extLst>
              <a:ext uri="{FF2B5EF4-FFF2-40B4-BE49-F238E27FC236}">
                <a16:creationId xmlns:a16="http://schemas.microsoft.com/office/drawing/2014/main" id="{3EB6B446-D51C-805F-6279-15443B86C851}"/>
              </a:ext>
            </a:extLst>
          </p:cNvPr>
          <p:cNvPicPr>
            <a:picLocks noChangeAspect="1"/>
          </p:cNvPicPr>
          <p:nvPr/>
        </p:nvPicPr>
        <p:blipFill>
          <a:blip r:embed="rId4" cstate="email">
            <a:alphaModFix amt="51000"/>
            <a:extLst>
              <a:ext uri="{28A0092B-C50C-407E-A947-70E740481C1C}">
                <a14:useLocalDpi xmlns:a14="http://schemas.microsoft.com/office/drawing/2010/main"/>
              </a:ext>
            </a:extLst>
          </a:blip>
          <a:stretch>
            <a:fillRect/>
          </a:stretch>
        </p:blipFill>
        <p:spPr>
          <a:xfrm>
            <a:off x="7528609" y="3622491"/>
            <a:ext cx="7772400" cy="45719"/>
          </a:xfrm>
          <a:prstGeom prst="rect">
            <a:avLst/>
          </a:prstGeom>
        </p:spPr>
      </p:pic>
      <p:pic>
        <p:nvPicPr>
          <p:cNvPr id="12" name="Picture 11" descr="A red sign with white text&#10;&#10;Description automatically generated">
            <a:extLst>
              <a:ext uri="{FF2B5EF4-FFF2-40B4-BE49-F238E27FC236}">
                <a16:creationId xmlns:a16="http://schemas.microsoft.com/office/drawing/2014/main" id="{B2F8F9E7-6C4D-64D0-B25A-8B04A965FF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3040337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par>
                                <p:cTn id="22" presetID="2" presetClass="entr" presetSubtype="8" decel="5000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0-#ppt_w/2"/>
                                          </p:val>
                                        </p:tav>
                                        <p:tav tm="100000">
                                          <p:val>
                                            <p:strVal val="#ppt_x"/>
                                          </p:val>
                                        </p:tav>
                                      </p:tavLst>
                                    </p:anim>
                                    <p:anim calcmode="lin" valueType="num">
                                      <p:cBhvr additive="base">
                                        <p:cTn id="2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C0F810E-6713-146C-281B-7D84F251858A}"/>
              </a:ext>
            </a:extLst>
          </p:cNvPr>
          <p:cNvSpPr txBox="1"/>
          <p:nvPr/>
        </p:nvSpPr>
        <p:spPr>
          <a:xfrm>
            <a:off x="2731137" y="294865"/>
            <a:ext cx="6729727" cy="1200329"/>
          </a:xfrm>
          <a:prstGeom prst="rect">
            <a:avLst/>
          </a:prstGeom>
          <a:noFill/>
        </p:spPr>
        <p:txBody>
          <a:bodyPr wrap="none" rtlCol="0">
            <a:spAutoFit/>
          </a:bodyPr>
          <a:lstStyle/>
          <a:p>
            <a:pPr algn="ctr"/>
            <a:r>
              <a:rPr lang="en-US" sz="3600" b="1" dirty="0">
                <a:latin typeface="Roboto" panose="02000000000000000000" pitchFamily="2" charset="0"/>
                <a:ea typeface="Roboto" panose="02000000000000000000" pitchFamily="2" charset="0"/>
              </a:rPr>
              <a:t>The Combined Strengths </a:t>
            </a:r>
          </a:p>
          <a:p>
            <a:pPr algn="ctr"/>
            <a:r>
              <a:rPr lang="en-US" sz="3600" dirty="0">
                <a:latin typeface="Roboto" panose="02000000000000000000" pitchFamily="2" charset="0"/>
                <a:ea typeface="Roboto" panose="02000000000000000000" pitchFamily="2" charset="0"/>
              </a:rPr>
              <a:t>that move you across the world!</a:t>
            </a:r>
          </a:p>
        </p:txBody>
      </p:sp>
      <p:grpSp>
        <p:nvGrpSpPr>
          <p:cNvPr id="32" name="Group 31">
            <a:extLst>
              <a:ext uri="{FF2B5EF4-FFF2-40B4-BE49-F238E27FC236}">
                <a16:creationId xmlns:a16="http://schemas.microsoft.com/office/drawing/2014/main" id="{FC6A36FA-A715-F2D1-FEA6-C55890A8C482}"/>
              </a:ext>
            </a:extLst>
          </p:cNvPr>
          <p:cNvGrpSpPr/>
          <p:nvPr/>
        </p:nvGrpSpPr>
        <p:grpSpPr>
          <a:xfrm>
            <a:off x="-5475" y="5420352"/>
            <a:ext cx="12197475" cy="1014921"/>
            <a:chOff x="-5475" y="5420352"/>
            <a:chExt cx="12197475" cy="1014921"/>
          </a:xfrm>
        </p:grpSpPr>
        <p:sp>
          <p:nvSpPr>
            <p:cNvPr id="11" name="Rounded Rectangle 10">
              <a:extLst>
                <a:ext uri="{FF2B5EF4-FFF2-40B4-BE49-F238E27FC236}">
                  <a16:creationId xmlns:a16="http://schemas.microsoft.com/office/drawing/2014/main" id="{B80BAC79-27FA-4AC1-D5FB-431C855C481D}"/>
                </a:ext>
              </a:extLst>
            </p:cNvPr>
            <p:cNvSpPr/>
            <p:nvPr/>
          </p:nvSpPr>
          <p:spPr>
            <a:xfrm>
              <a:off x="-5475" y="5420352"/>
              <a:ext cx="12197475" cy="1014921"/>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2872046-7D69-47CC-6561-C97A2F094E62}"/>
                </a:ext>
              </a:extLst>
            </p:cNvPr>
            <p:cNvSpPr txBox="1"/>
            <p:nvPr/>
          </p:nvSpPr>
          <p:spPr>
            <a:xfrm>
              <a:off x="918850" y="5527833"/>
              <a:ext cx="2333567"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rPr>
                <a:t>Global logistics conglomerate, headquartered in India</a:t>
              </a:r>
            </a:p>
          </p:txBody>
        </p:sp>
        <p:sp>
          <p:nvSpPr>
            <p:cNvPr id="13" name="TextBox 12">
              <a:extLst>
                <a:ext uri="{FF2B5EF4-FFF2-40B4-BE49-F238E27FC236}">
                  <a16:creationId xmlns:a16="http://schemas.microsoft.com/office/drawing/2014/main" id="{61DD1D7D-5FDC-08A7-B550-8398422D8E9E}"/>
                </a:ext>
              </a:extLst>
            </p:cNvPr>
            <p:cNvSpPr txBox="1"/>
            <p:nvPr/>
          </p:nvSpPr>
          <p:spPr>
            <a:xfrm>
              <a:off x="3234423" y="5527833"/>
              <a:ext cx="4259716"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rPr>
                <a:t>Established market leadership across diverse logistics verticals through well-timed capacity building, mergers and acquisitions, and strategic partnerships</a:t>
              </a:r>
            </a:p>
          </p:txBody>
        </p:sp>
        <p:sp>
          <p:nvSpPr>
            <p:cNvPr id="14" name="TextBox 13">
              <a:extLst>
                <a:ext uri="{FF2B5EF4-FFF2-40B4-BE49-F238E27FC236}">
                  <a16:creationId xmlns:a16="http://schemas.microsoft.com/office/drawing/2014/main" id="{120C1EB7-D5C9-B908-4155-7F86B09C4134}"/>
                </a:ext>
              </a:extLst>
            </p:cNvPr>
            <p:cNvSpPr txBox="1"/>
            <p:nvPr/>
          </p:nvSpPr>
          <p:spPr>
            <a:xfrm>
              <a:off x="7556861" y="5512313"/>
              <a:ext cx="3925097" cy="646331"/>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rPr>
                <a:t>Experience and expertise in NVOCC (LCL &amp; FCL), Ground Express, CFS, Contract Logistics, Logistics and Industrial Parks</a:t>
              </a:r>
            </a:p>
          </p:txBody>
        </p:sp>
      </p:grpSp>
      <p:sp>
        <p:nvSpPr>
          <p:cNvPr id="15" name="TextBox 14">
            <a:extLst>
              <a:ext uri="{FF2B5EF4-FFF2-40B4-BE49-F238E27FC236}">
                <a16:creationId xmlns:a16="http://schemas.microsoft.com/office/drawing/2014/main" id="{B9958859-5D92-84EB-D727-42722D03B54A}"/>
              </a:ext>
            </a:extLst>
          </p:cNvPr>
          <p:cNvSpPr txBox="1"/>
          <p:nvPr/>
        </p:nvSpPr>
        <p:spPr>
          <a:xfrm>
            <a:off x="1804267" y="6510744"/>
            <a:ext cx="8577989" cy="246221"/>
          </a:xfrm>
          <a:prstGeom prst="rect">
            <a:avLst/>
          </a:prstGeom>
          <a:noFill/>
        </p:spPr>
        <p:txBody>
          <a:bodyPr wrap="none" rtlCol="0">
            <a:spAutoFit/>
          </a:bodyPr>
          <a:lstStyle/>
          <a:p>
            <a:pPr algn="ctr"/>
            <a:r>
              <a:rPr lang="en-US" sz="1000" dirty="0">
                <a:latin typeface="Roboto" panose="02000000000000000000" pitchFamily="2" charset="0"/>
                <a:ea typeface="Roboto" panose="02000000000000000000" pitchFamily="2" charset="0"/>
              </a:rPr>
              <a:t>(NVOCC) Non-Vessel Operating Common Carriers | (LCL) Less than Container Load | (FCL) Full Container Load  | (CFS) Container Freight Stations </a:t>
            </a:r>
          </a:p>
        </p:txBody>
      </p:sp>
      <p:sp>
        <p:nvSpPr>
          <p:cNvPr id="25" name="Rounded Rectangle 24">
            <a:extLst>
              <a:ext uri="{FF2B5EF4-FFF2-40B4-BE49-F238E27FC236}">
                <a16:creationId xmlns:a16="http://schemas.microsoft.com/office/drawing/2014/main" id="{82C34781-016C-6C2C-16E5-265C9F4A2C6A}"/>
              </a:ext>
            </a:extLst>
          </p:cNvPr>
          <p:cNvSpPr/>
          <p:nvPr/>
        </p:nvSpPr>
        <p:spPr>
          <a:xfrm rot="2700000">
            <a:off x="128945" y="312102"/>
            <a:ext cx="980105" cy="980105"/>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FEDE840E-5FAB-22CD-9FF3-17F9F03E8DDF}"/>
              </a:ext>
            </a:extLst>
          </p:cNvPr>
          <p:cNvSpPr/>
          <p:nvPr/>
        </p:nvSpPr>
        <p:spPr>
          <a:xfrm rot="2700000">
            <a:off x="809290" y="919070"/>
            <a:ext cx="416489" cy="416489"/>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C5D6E6D9-7991-2B3E-5368-59D690CDCD28}"/>
              </a:ext>
            </a:extLst>
          </p:cNvPr>
          <p:cNvSpPr/>
          <p:nvPr/>
        </p:nvSpPr>
        <p:spPr>
          <a:xfrm rot="2700000">
            <a:off x="11313239" y="2666610"/>
            <a:ext cx="980105" cy="980105"/>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97E762E4-3046-5ED6-A443-E93AF502FB6C}"/>
              </a:ext>
            </a:extLst>
          </p:cNvPr>
          <p:cNvSpPr/>
          <p:nvPr/>
        </p:nvSpPr>
        <p:spPr>
          <a:xfrm rot="2700000">
            <a:off x="6829876" y="5917095"/>
            <a:ext cx="550293" cy="550293"/>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7F389663-20D9-7E87-F8AE-F525A271211D}"/>
              </a:ext>
            </a:extLst>
          </p:cNvPr>
          <p:cNvSpPr/>
          <p:nvPr/>
        </p:nvSpPr>
        <p:spPr>
          <a:xfrm rot="2700000">
            <a:off x="-207576" y="4949916"/>
            <a:ext cx="550293" cy="550293"/>
          </a:xfrm>
          <a:prstGeom prst="roundRect">
            <a:avLst/>
          </a:prstGeom>
          <a:solidFill>
            <a:schemeClr val="tx2">
              <a:lumMod val="75000"/>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close up of a silver object&#10;&#10;Description automatically generated">
            <a:extLst>
              <a:ext uri="{FF2B5EF4-FFF2-40B4-BE49-F238E27FC236}">
                <a16:creationId xmlns:a16="http://schemas.microsoft.com/office/drawing/2014/main" id="{93EDFC82-BCC2-1CA2-E780-7F613FBE10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4052" y="865186"/>
            <a:ext cx="7772400" cy="45719"/>
          </a:xfrm>
          <a:prstGeom prst="rect">
            <a:avLst/>
          </a:prstGeom>
        </p:spPr>
      </p:pic>
      <p:pic>
        <p:nvPicPr>
          <p:cNvPr id="31" name="Picture 30" descr="A close up of a silver object&#10;&#10;Description automatically generated">
            <a:extLst>
              <a:ext uri="{FF2B5EF4-FFF2-40B4-BE49-F238E27FC236}">
                <a16:creationId xmlns:a16="http://schemas.microsoft.com/office/drawing/2014/main" id="{1717C2DF-8001-9C26-3C44-299F4DBC97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47010" y="1466222"/>
            <a:ext cx="7772400" cy="45719"/>
          </a:xfrm>
          <a:prstGeom prst="rect">
            <a:avLst/>
          </a:prstGeom>
        </p:spPr>
      </p:pic>
      <p:pic>
        <p:nvPicPr>
          <p:cNvPr id="6" name="Picture 5" descr="A red and black sign with white text&#10;&#10;Description automatically generated">
            <a:extLst>
              <a:ext uri="{FF2B5EF4-FFF2-40B4-BE49-F238E27FC236}">
                <a16:creationId xmlns:a16="http://schemas.microsoft.com/office/drawing/2014/main" id="{0441E94B-3B53-0771-6873-45B02DB0FE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1391" y="2613273"/>
            <a:ext cx="1469714" cy="769849"/>
          </a:xfrm>
          <a:prstGeom prst="rect">
            <a:avLst/>
          </a:prstGeom>
        </p:spPr>
      </p:pic>
      <p:pic>
        <p:nvPicPr>
          <p:cNvPr id="8" name="Picture 7" descr="A blue and yellow logo&#10;&#10;Description automatically generated">
            <a:extLst>
              <a:ext uri="{FF2B5EF4-FFF2-40B4-BE49-F238E27FC236}">
                <a16:creationId xmlns:a16="http://schemas.microsoft.com/office/drawing/2014/main" id="{7F645E5C-CCD9-9090-BA32-8E18538BB1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81408" y="3814627"/>
            <a:ext cx="1649678" cy="644875"/>
          </a:xfrm>
          <a:prstGeom prst="rect">
            <a:avLst/>
          </a:prstGeom>
        </p:spPr>
      </p:pic>
      <p:pic>
        <p:nvPicPr>
          <p:cNvPr id="16" name="Picture 15">
            <a:extLst>
              <a:ext uri="{FF2B5EF4-FFF2-40B4-BE49-F238E27FC236}">
                <a16:creationId xmlns:a16="http://schemas.microsoft.com/office/drawing/2014/main" id="{5734500D-7E56-06D0-B783-D3412E18B0C7}"/>
              </a:ext>
            </a:extLst>
          </p:cNvPr>
          <p:cNvPicPr>
            <a:picLocks noChangeAspect="1"/>
          </p:cNvPicPr>
          <p:nvPr/>
        </p:nvPicPr>
        <p:blipFill>
          <a:blip r:embed="rId6"/>
          <a:srcRect/>
          <a:stretch/>
        </p:blipFill>
        <p:spPr>
          <a:xfrm>
            <a:off x="5063121" y="3828041"/>
            <a:ext cx="1995402" cy="584653"/>
          </a:xfrm>
          <a:prstGeom prst="rect">
            <a:avLst/>
          </a:prstGeom>
        </p:spPr>
      </p:pic>
      <p:pic>
        <p:nvPicPr>
          <p:cNvPr id="18" name="Picture 17" descr="A red and black logo&#10;&#10;Description automatically generated">
            <a:extLst>
              <a:ext uri="{FF2B5EF4-FFF2-40B4-BE49-F238E27FC236}">
                <a16:creationId xmlns:a16="http://schemas.microsoft.com/office/drawing/2014/main" id="{31B81146-EC21-194B-30D5-A7C0C55649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64281" y="2581340"/>
            <a:ext cx="1469714" cy="763419"/>
          </a:xfrm>
          <a:prstGeom prst="rect">
            <a:avLst/>
          </a:prstGeom>
        </p:spPr>
      </p:pic>
      <p:pic>
        <p:nvPicPr>
          <p:cNvPr id="20" name="Picture 19" descr="A red and black sign with white text&#10;&#10;Description automatically generated">
            <a:extLst>
              <a:ext uri="{FF2B5EF4-FFF2-40B4-BE49-F238E27FC236}">
                <a16:creationId xmlns:a16="http://schemas.microsoft.com/office/drawing/2014/main" id="{F21FFC6F-C763-5EDF-7940-DB7D1FA60DE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49695" y="2613273"/>
            <a:ext cx="1469715" cy="742647"/>
          </a:xfrm>
          <a:prstGeom prst="rect">
            <a:avLst/>
          </a:prstGeom>
        </p:spPr>
      </p:pic>
      <p:pic>
        <p:nvPicPr>
          <p:cNvPr id="22" name="Picture 21" descr="A black background with grey text&#10;&#10;Description automatically generated">
            <a:extLst>
              <a:ext uri="{FF2B5EF4-FFF2-40B4-BE49-F238E27FC236}">
                <a16:creationId xmlns:a16="http://schemas.microsoft.com/office/drawing/2014/main" id="{C218DA94-9A2F-33FB-6E22-F55342FBA21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20504" y="3899617"/>
            <a:ext cx="1728092" cy="474896"/>
          </a:xfrm>
          <a:prstGeom prst="rect">
            <a:avLst/>
          </a:prstGeom>
        </p:spPr>
      </p:pic>
    </p:spTree>
    <p:extLst>
      <p:ext uri="{BB962C8B-B14F-4D97-AF65-F5344CB8AC3E}">
        <p14:creationId xmlns:p14="http://schemas.microsoft.com/office/powerpoint/2010/main" val="2806195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1+#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0-#ppt_w/2"/>
                                          </p:val>
                                        </p:tav>
                                        <p:tav tm="100000">
                                          <p:val>
                                            <p:strVal val="#ppt_x"/>
                                          </p:val>
                                        </p:tav>
                                      </p:tavLst>
                                    </p:anim>
                                    <p:anim calcmode="lin" valueType="num">
                                      <p:cBhvr additive="base">
                                        <p:cTn id="12" dur="10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anim calcmode="lin" valueType="num">
                                      <p:cBhvr>
                                        <p:cTn id="41" dur="500" fill="hold"/>
                                        <p:tgtEl>
                                          <p:spTgt spid="16"/>
                                        </p:tgtEl>
                                        <p:attrNameLst>
                                          <p:attrName>ppt_x</p:attrName>
                                        </p:attrNameLst>
                                      </p:cBhvr>
                                      <p:tavLst>
                                        <p:tav tm="0">
                                          <p:val>
                                            <p:strVal val="#ppt_x"/>
                                          </p:val>
                                        </p:tav>
                                        <p:tav tm="100000">
                                          <p:val>
                                            <p:strVal val="#ppt_x"/>
                                          </p:val>
                                        </p:tav>
                                      </p:tavLst>
                                    </p:anim>
                                    <p:anim calcmode="lin" valueType="num">
                                      <p:cBhvr>
                                        <p:cTn id="42" dur="500" fill="hold"/>
                                        <p:tgtEl>
                                          <p:spTgt spid="16"/>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anim calcmode="lin" valueType="num">
                                      <p:cBhvr>
                                        <p:cTn id="47" dur="500" fill="hold"/>
                                        <p:tgtEl>
                                          <p:spTgt spid="22"/>
                                        </p:tgtEl>
                                        <p:attrNameLst>
                                          <p:attrName>ppt_x</p:attrName>
                                        </p:attrNameLst>
                                      </p:cBhvr>
                                      <p:tavLst>
                                        <p:tav tm="0">
                                          <p:val>
                                            <p:strVal val="#ppt_x"/>
                                          </p:val>
                                        </p:tav>
                                        <p:tav tm="100000">
                                          <p:val>
                                            <p:strVal val="#ppt_x"/>
                                          </p:val>
                                        </p:tav>
                                      </p:tavLst>
                                    </p:anim>
                                    <p:anim calcmode="lin" valueType="num">
                                      <p:cBhvr>
                                        <p:cTn id="48" dur="500" fill="hold"/>
                                        <p:tgtEl>
                                          <p:spTgt spid="22"/>
                                        </p:tgtEl>
                                        <p:attrNameLst>
                                          <p:attrName>ppt_y</p:attrName>
                                        </p:attrNameLst>
                                      </p:cBhvr>
                                      <p:tavLst>
                                        <p:tav tm="0">
                                          <p:val>
                                            <p:strVal val="#ppt_y+.1"/>
                                          </p:val>
                                        </p:tav>
                                        <p:tav tm="100000">
                                          <p:val>
                                            <p:strVal val="#ppt_y"/>
                                          </p:val>
                                        </p:tav>
                                      </p:tavLst>
                                    </p:anim>
                                  </p:childTnLst>
                                </p:cTn>
                              </p:par>
                            </p:childTnLst>
                          </p:cTn>
                        </p:par>
                        <p:par>
                          <p:cTn id="49" fill="hold">
                            <p:stCondLst>
                              <p:cond delay="4000"/>
                            </p:stCondLst>
                            <p:childTnLst>
                              <p:par>
                                <p:cTn id="50" presetID="42" presetClass="entr" presetSubtype="0"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anim calcmode="lin" valueType="num">
                                      <p:cBhvr>
                                        <p:cTn id="53" dur="500" fill="hold"/>
                                        <p:tgtEl>
                                          <p:spTgt spid="32"/>
                                        </p:tgtEl>
                                        <p:attrNameLst>
                                          <p:attrName>ppt_x</p:attrName>
                                        </p:attrNameLst>
                                      </p:cBhvr>
                                      <p:tavLst>
                                        <p:tav tm="0">
                                          <p:val>
                                            <p:strVal val="#ppt_x"/>
                                          </p:val>
                                        </p:tav>
                                        <p:tav tm="100000">
                                          <p:val>
                                            <p:strVal val="#ppt_x"/>
                                          </p:val>
                                        </p:tav>
                                      </p:tavLst>
                                    </p:anim>
                                    <p:anim calcmode="lin" valueType="num">
                                      <p:cBhvr>
                                        <p:cTn id="54" dur="500" fill="hold"/>
                                        <p:tgtEl>
                                          <p:spTgt spid="32"/>
                                        </p:tgtEl>
                                        <p:attrNameLst>
                                          <p:attrName>ppt_y</p:attrName>
                                        </p:attrNameLst>
                                      </p:cBhvr>
                                      <p:tavLst>
                                        <p:tav tm="0">
                                          <p:val>
                                            <p:strVal val="#ppt_y+.1"/>
                                          </p:val>
                                        </p:tav>
                                        <p:tav tm="100000">
                                          <p:val>
                                            <p:strVal val="#ppt_y"/>
                                          </p:val>
                                        </p:tav>
                                      </p:tavLst>
                                    </p:anim>
                                  </p:childTnLst>
                                </p:cTn>
                              </p:par>
                            </p:childTnLst>
                          </p:cTn>
                        </p:par>
                        <p:par>
                          <p:cTn id="55" fill="hold">
                            <p:stCondLst>
                              <p:cond delay="4500"/>
                            </p:stCondLst>
                            <p:childTnLst>
                              <p:par>
                                <p:cTn id="56" presetID="42"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rectangular object with black edges&#10;&#10;Description automatically generated">
            <a:extLst>
              <a:ext uri="{FF2B5EF4-FFF2-40B4-BE49-F238E27FC236}">
                <a16:creationId xmlns:a16="http://schemas.microsoft.com/office/drawing/2014/main" id="{FC956473-E33A-F933-E598-B5461521E2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47" y="3861615"/>
            <a:ext cx="12223610" cy="3017703"/>
          </a:xfrm>
          <a:prstGeom prst="rect">
            <a:avLst/>
          </a:prstGeom>
        </p:spPr>
      </p:pic>
      <p:pic>
        <p:nvPicPr>
          <p:cNvPr id="16" name="Picture 15" descr="A finger touching a glowing light&#10;&#10;Description automatically generated">
            <a:extLst>
              <a:ext uri="{FF2B5EF4-FFF2-40B4-BE49-F238E27FC236}">
                <a16:creationId xmlns:a16="http://schemas.microsoft.com/office/drawing/2014/main" id="{73BC1867-6619-307E-6723-25C0306D47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477" y="1498543"/>
            <a:ext cx="11023565" cy="4434168"/>
          </a:xfrm>
          <a:prstGeom prst="rect">
            <a:avLst/>
          </a:prstGeom>
        </p:spPr>
      </p:pic>
      <p:pic>
        <p:nvPicPr>
          <p:cNvPr id="13" name="Picture 12" descr="A close-up of a person typing on a computer&#10;&#10;Description automatically generated">
            <a:extLst>
              <a:ext uri="{FF2B5EF4-FFF2-40B4-BE49-F238E27FC236}">
                <a16:creationId xmlns:a16="http://schemas.microsoft.com/office/drawing/2014/main" id="{A7720EB4-2F0D-5821-BAFD-0373E961B1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1201" y="1513422"/>
            <a:ext cx="10498146" cy="5210094"/>
          </a:xfrm>
          <a:prstGeom prst="rect">
            <a:avLst/>
          </a:prstGeom>
        </p:spPr>
      </p:pic>
      <p:pic>
        <p:nvPicPr>
          <p:cNvPr id="18" name="Picture 17" descr="A red square on a black background&#10;&#10;Description automatically generated">
            <a:extLst>
              <a:ext uri="{FF2B5EF4-FFF2-40B4-BE49-F238E27FC236}">
                <a16:creationId xmlns:a16="http://schemas.microsoft.com/office/drawing/2014/main" id="{EE5B3E3C-426A-8A96-C7F9-0BD4B319AEE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79999" y="3866922"/>
            <a:ext cx="6261769" cy="2453936"/>
          </a:xfrm>
          <a:prstGeom prst="rect">
            <a:avLst/>
          </a:prstGeom>
        </p:spPr>
      </p:pic>
      <p:sp>
        <p:nvSpPr>
          <p:cNvPr id="5" name="TextBox 4">
            <a:extLst>
              <a:ext uri="{FF2B5EF4-FFF2-40B4-BE49-F238E27FC236}">
                <a16:creationId xmlns:a16="http://schemas.microsoft.com/office/drawing/2014/main" id="{3F434F63-C72C-8B5D-2FB6-0026729F5698}"/>
              </a:ext>
            </a:extLst>
          </p:cNvPr>
          <p:cNvSpPr txBox="1"/>
          <p:nvPr/>
        </p:nvSpPr>
        <p:spPr>
          <a:xfrm>
            <a:off x="2969589" y="333405"/>
            <a:ext cx="7045518"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Four Pillars of Digital Transformation</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768" y="900036"/>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14337" y="326379"/>
            <a:ext cx="7772400" cy="45719"/>
          </a:xfrm>
          <a:prstGeom prst="rect">
            <a:avLst/>
          </a:prstGeom>
        </p:spPr>
      </p:pic>
      <p:sp>
        <p:nvSpPr>
          <p:cNvPr id="8" name="TextBox 7">
            <a:extLst>
              <a:ext uri="{FF2B5EF4-FFF2-40B4-BE49-F238E27FC236}">
                <a16:creationId xmlns:a16="http://schemas.microsoft.com/office/drawing/2014/main" id="{860FEFC4-7EAB-BDD7-1652-F7CD4DEA9A0D}"/>
              </a:ext>
            </a:extLst>
          </p:cNvPr>
          <p:cNvSpPr txBox="1"/>
          <p:nvPr/>
        </p:nvSpPr>
        <p:spPr>
          <a:xfrm>
            <a:off x="1335473" y="1981118"/>
            <a:ext cx="2498590" cy="1354217"/>
          </a:xfrm>
          <a:prstGeom prst="rect">
            <a:avLst/>
          </a:prstGeom>
          <a:noFill/>
        </p:spPr>
        <p:txBody>
          <a:bodyPr wrap="square" rtlCol="0">
            <a:spAutoFit/>
          </a:bodyPr>
          <a:lstStyle/>
          <a:p>
            <a:pPr>
              <a:spcBef>
                <a:spcPts val="600"/>
              </a:spcBef>
            </a:pPr>
            <a:r>
              <a:rPr lang="en-US" sz="1200" b="1" dirty="0">
                <a:latin typeface="Roboto" panose="02000000000000000000" pitchFamily="2" charset="0"/>
                <a:ea typeface="Roboto" panose="02000000000000000000" pitchFamily="2" charset="0"/>
              </a:rPr>
              <a:t>CUSTOMER EXPERIENCE</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ECU360 to help customers conduct business 24x7 with just a click</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Customer service and assistance accessible across digital presences like website, apps, WhatsApp chatbot, customer portal, social media, etc.  </a:t>
            </a:r>
          </a:p>
        </p:txBody>
      </p:sp>
      <p:sp>
        <p:nvSpPr>
          <p:cNvPr id="9" name="TextBox 8">
            <a:extLst>
              <a:ext uri="{FF2B5EF4-FFF2-40B4-BE49-F238E27FC236}">
                <a16:creationId xmlns:a16="http://schemas.microsoft.com/office/drawing/2014/main" id="{5D8D12A6-4442-8A71-A3F7-11EA324B142E}"/>
              </a:ext>
            </a:extLst>
          </p:cNvPr>
          <p:cNvSpPr txBox="1"/>
          <p:nvPr/>
        </p:nvSpPr>
        <p:spPr>
          <a:xfrm>
            <a:off x="8796402" y="4384155"/>
            <a:ext cx="2247690" cy="1456809"/>
          </a:xfrm>
          <a:prstGeom prst="rect">
            <a:avLst/>
          </a:prstGeom>
          <a:noFill/>
        </p:spPr>
        <p:txBody>
          <a:bodyPr wrap="square" rtlCol="0">
            <a:spAutoFit/>
          </a:bodyPr>
          <a:lstStyle/>
          <a:p>
            <a:pPr>
              <a:spcBef>
                <a:spcPts val="600"/>
              </a:spcBef>
            </a:pPr>
            <a:r>
              <a:rPr lang="en-US" sz="1200" b="1" dirty="0">
                <a:solidFill>
                  <a:schemeClr val="bg1"/>
                </a:solidFill>
                <a:latin typeface="Roboto" panose="02000000000000000000" pitchFamily="2" charset="0"/>
                <a:ea typeface="Roboto" panose="02000000000000000000" pitchFamily="2" charset="0"/>
              </a:rPr>
              <a:t>PARTNERSHIP</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White-label technology products along with API/EDI integration that cascade digitalization and its benefits to SMEs, freight forwarders and key accounts  </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Online training for vendors and partners to enhance skills</a:t>
            </a:r>
          </a:p>
        </p:txBody>
      </p:sp>
      <p:sp>
        <p:nvSpPr>
          <p:cNvPr id="10" name="TextBox 9">
            <a:extLst>
              <a:ext uri="{FF2B5EF4-FFF2-40B4-BE49-F238E27FC236}">
                <a16:creationId xmlns:a16="http://schemas.microsoft.com/office/drawing/2014/main" id="{0CA8D56E-1453-F6EC-C7ED-F6B00AC2A99B}"/>
              </a:ext>
            </a:extLst>
          </p:cNvPr>
          <p:cNvSpPr txBox="1"/>
          <p:nvPr/>
        </p:nvSpPr>
        <p:spPr>
          <a:xfrm>
            <a:off x="8634630" y="1673341"/>
            <a:ext cx="2974507" cy="1815882"/>
          </a:xfrm>
          <a:prstGeom prst="rect">
            <a:avLst/>
          </a:prstGeom>
          <a:noFill/>
        </p:spPr>
        <p:txBody>
          <a:bodyPr wrap="square" rtlCol="0">
            <a:spAutoFit/>
          </a:bodyPr>
          <a:lstStyle/>
          <a:p>
            <a:pPr>
              <a:spcBef>
                <a:spcPts val="600"/>
              </a:spcBef>
            </a:pPr>
            <a:r>
              <a:rPr lang="en-US" sz="1200" b="1" dirty="0">
                <a:latin typeface="Roboto" panose="02000000000000000000" pitchFamily="2" charset="0"/>
                <a:ea typeface="Roboto" panose="02000000000000000000" pitchFamily="2" charset="0"/>
              </a:rPr>
              <a:t>INFRASTRUCTURE</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Setting up tech-enabled facilities, warehouses, Surface </a:t>
            </a:r>
            <a:r>
              <a:rPr lang="en-US" sz="1000" dirty="0" err="1">
                <a:latin typeface="Roboto" panose="02000000000000000000" pitchFamily="2" charset="0"/>
                <a:ea typeface="Roboto" panose="02000000000000000000" pitchFamily="2" charset="0"/>
              </a:rPr>
              <a:t>Transhipment</a:t>
            </a:r>
            <a:r>
              <a:rPr lang="en-US" sz="1000" dirty="0">
                <a:latin typeface="Roboto" panose="02000000000000000000" pitchFamily="2" charset="0"/>
                <a:ea typeface="Roboto" panose="02000000000000000000" pitchFamily="2" charset="0"/>
              </a:rPr>
              <a:t> </a:t>
            </a:r>
            <a:r>
              <a:rPr lang="en-US" sz="1000" dirty="0" err="1">
                <a:latin typeface="Roboto" panose="02000000000000000000" pitchFamily="2" charset="0"/>
                <a:ea typeface="Roboto" panose="02000000000000000000" pitchFamily="2" charset="0"/>
              </a:rPr>
              <a:t>Centres</a:t>
            </a:r>
            <a:r>
              <a:rPr lang="en-US" sz="1000" dirty="0">
                <a:latin typeface="Roboto" panose="02000000000000000000" pitchFamily="2" charset="0"/>
                <a:ea typeface="Roboto" panose="02000000000000000000" pitchFamily="2" charset="0"/>
              </a:rPr>
              <a:t>, etc. with sophisticated Warehouse Management Systems and automation that empowers human capital   </a:t>
            </a:r>
          </a:p>
          <a:p>
            <a:pPr marL="171450" indent="-171450">
              <a:spcBef>
                <a:spcPts val="600"/>
              </a:spcBef>
              <a:buFont typeface="Arial" panose="020B0604020202020204" pitchFamily="34" charset="0"/>
              <a:buChar char="•"/>
            </a:pPr>
            <a:r>
              <a:rPr lang="en-US" sz="1000" dirty="0">
                <a:latin typeface="Roboto" panose="02000000000000000000" pitchFamily="2" charset="0"/>
                <a:ea typeface="Roboto" panose="02000000000000000000" pitchFamily="2" charset="0"/>
              </a:rPr>
              <a:t>Leveraging technology to reduce energy consumption, minimize environmental impact and adhere to global Environmental, Social and Corporate Governance (ESG) standards</a:t>
            </a:r>
          </a:p>
        </p:txBody>
      </p:sp>
      <p:sp>
        <p:nvSpPr>
          <p:cNvPr id="11" name="TextBox 10">
            <a:extLst>
              <a:ext uri="{FF2B5EF4-FFF2-40B4-BE49-F238E27FC236}">
                <a16:creationId xmlns:a16="http://schemas.microsoft.com/office/drawing/2014/main" id="{71D19820-3244-5813-3461-3FF0EBBA3A47}"/>
              </a:ext>
            </a:extLst>
          </p:cNvPr>
          <p:cNvSpPr txBox="1"/>
          <p:nvPr/>
        </p:nvSpPr>
        <p:spPr>
          <a:xfrm>
            <a:off x="1298040" y="4025836"/>
            <a:ext cx="2536023" cy="1661993"/>
          </a:xfrm>
          <a:prstGeom prst="rect">
            <a:avLst/>
          </a:prstGeom>
          <a:noFill/>
        </p:spPr>
        <p:txBody>
          <a:bodyPr wrap="square" rtlCol="0">
            <a:spAutoFit/>
          </a:bodyPr>
          <a:lstStyle/>
          <a:p>
            <a:pPr>
              <a:spcBef>
                <a:spcPts val="600"/>
              </a:spcBef>
            </a:pPr>
            <a:r>
              <a:rPr lang="en-US" sz="1200" b="1" dirty="0">
                <a:solidFill>
                  <a:schemeClr val="bg1"/>
                </a:solidFill>
                <a:latin typeface="Roboto" panose="02000000000000000000" pitchFamily="2" charset="0"/>
                <a:ea typeface="Roboto" panose="02000000000000000000" pitchFamily="2" charset="0"/>
              </a:rPr>
              <a:t>TEAMS</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Enterprise-wide connected digital systems and tools like CRM, Business Intelligence frameworks, HR portals, etc. to make internal operations optimal and efficient  </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Bolstering teams with safe, secure access to online sites and networks for maintaining productivity  </a:t>
            </a:r>
          </a:p>
        </p:txBody>
      </p:sp>
      <p:sp>
        <p:nvSpPr>
          <p:cNvPr id="19" name="Rounded Rectangle 18">
            <a:extLst>
              <a:ext uri="{FF2B5EF4-FFF2-40B4-BE49-F238E27FC236}">
                <a16:creationId xmlns:a16="http://schemas.microsoft.com/office/drawing/2014/main" id="{FC5B2665-DE6A-C139-E24E-5119067D3340}"/>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A27A85B3-9840-A8C2-EAD7-3BF2CC7715D4}"/>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7794AA05-637C-AA37-9EE2-930B4D285629}"/>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red sign with white text&#10;&#10;Description automatically generated">
            <a:extLst>
              <a:ext uri="{FF2B5EF4-FFF2-40B4-BE49-F238E27FC236}">
                <a16:creationId xmlns:a16="http://schemas.microsoft.com/office/drawing/2014/main" id="{346272E4-A571-5298-6E38-EFD5E87C94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1788372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1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9"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anim calcmode="lin" valueType="num">
                                      <p:cBhvr>
                                        <p:cTn id="30" dur="500" fill="hold"/>
                                        <p:tgtEl>
                                          <p:spTgt spid="8"/>
                                        </p:tgtEl>
                                        <p:attrNameLst>
                                          <p:attrName>ppt_x</p:attrName>
                                        </p:attrNameLst>
                                      </p:cBhvr>
                                      <p:tavLst>
                                        <p:tav tm="0">
                                          <p:val>
                                            <p:strVal val="#ppt_x"/>
                                          </p:val>
                                        </p:tav>
                                        <p:tav tm="100000">
                                          <p:val>
                                            <p:strVal val="#ppt_x"/>
                                          </p:val>
                                        </p:tav>
                                      </p:tavLst>
                                    </p:anim>
                                    <p:anim calcmode="lin" valueType="num">
                                      <p:cBhvr>
                                        <p:cTn id="31" dur="5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anim calcmode="lin" valueType="num">
                                      <p:cBhvr>
                                        <p:cTn id="48" dur="500" fill="hold"/>
                                        <p:tgtEl>
                                          <p:spTgt spid="11"/>
                                        </p:tgtEl>
                                        <p:attrNameLst>
                                          <p:attrName>ppt_x</p:attrName>
                                        </p:attrNameLst>
                                      </p:cBhvr>
                                      <p:tavLst>
                                        <p:tav tm="0">
                                          <p:val>
                                            <p:strVal val="#ppt_x"/>
                                          </p:val>
                                        </p:tav>
                                        <p:tav tm="100000">
                                          <p:val>
                                            <p:strVal val="#ppt_x"/>
                                          </p:val>
                                        </p:tav>
                                      </p:tavLst>
                                    </p:anim>
                                    <p:anim calcmode="lin" valueType="num">
                                      <p:cBhvr>
                                        <p:cTn id="4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393D46-A307-C3F3-9426-B6865A6CB9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497094"/>
            <a:ext cx="12195902" cy="1372039"/>
          </a:xfrm>
          <a:prstGeom prst="rect">
            <a:avLst/>
          </a:prstGeom>
        </p:spPr>
      </p:pic>
      <p:pic>
        <p:nvPicPr>
          <p:cNvPr id="36" name="Picture 35" descr="A computer with a graph on the screen&#10;&#10;Description automatically generated">
            <a:extLst>
              <a:ext uri="{FF2B5EF4-FFF2-40B4-BE49-F238E27FC236}">
                <a16:creationId xmlns:a16="http://schemas.microsoft.com/office/drawing/2014/main" id="{636473DE-3993-F2FE-261E-47A84273C7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4131" y="2034669"/>
            <a:ext cx="8196806" cy="3853890"/>
          </a:xfrm>
          <a:prstGeom prst="rect">
            <a:avLst/>
          </a:prstGeom>
        </p:spPr>
      </p:pic>
      <p:pic>
        <p:nvPicPr>
          <p:cNvPr id="38" name="Picture 37" descr="A screenshot of a computer&#10;&#10;Description automatically generated">
            <a:extLst>
              <a:ext uri="{FF2B5EF4-FFF2-40B4-BE49-F238E27FC236}">
                <a16:creationId xmlns:a16="http://schemas.microsoft.com/office/drawing/2014/main" id="{EE35A589-89FE-2EAB-5665-9898AC7B4D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7436" y="4221158"/>
            <a:ext cx="3443897" cy="2286595"/>
          </a:xfrm>
          <a:prstGeom prst="rect">
            <a:avLst/>
          </a:prstGeom>
        </p:spPr>
      </p:pic>
      <p:pic>
        <p:nvPicPr>
          <p:cNvPr id="40" name="Picture 39" descr="A screen shot of a computer&#10;&#10;Description automatically generated">
            <a:extLst>
              <a:ext uri="{FF2B5EF4-FFF2-40B4-BE49-F238E27FC236}">
                <a16:creationId xmlns:a16="http://schemas.microsoft.com/office/drawing/2014/main" id="{70B4FA24-3D53-1205-4B23-4246B4DB6C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14969" y="2628018"/>
            <a:ext cx="4280612" cy="4279946"/>
          </a:xfrm>
          <a:prstGeom prst="rect">
            <a:avLst/>
          </a:prstGeom>
        </p:spPr>
      </p:pic>
      <p:pic>
        <p:nvPicPr>
          <p:cNvPr id="34" name="Picture 33" descr="A screenshot of a computer&#10;&#10;Description automatically generated">
            <a:extLst>
              <a:ext uri="{FF2B5EF4-FFF2-40B4-BE49-F238E27FC236}">
                <a16:creationId xmlns:a16="http://schemas.microsoft.com/office/drawing/2014/main" id="{B4E7AF36-D46E-7D28-C855-5BB2014CBEA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677" y="1844841"/>
            <a:ext cx="4925182" cy="3656405"/>
          </a:xfrm>
          <a:prstGeom prst="rect">
            <a:avLst/>
          </a:prstGeom>
        </p:spPr>
      </p:pic>
      <p:sp>
        <p:nvSpPr>
          <p:cNvPr id="5" name="TextBox 4">
            <a:extLst>
              <a:ext uri="{FF2B5EF4-FFF2-40B4-BE49-F238E27FC236}">
                <a16:creationId xmlns:a16="http://schemas.microsoft.com/office/drawing/2014/main" id="{3F434F63-C72C-8B5D-2FB6-0026729F5698}"/>
              </a:ext>
            </a:extLst>
          </p:cNvPr>
          <p:cNvSpPr txBox="1"/>
          <p:nvPr/>
        </p:nvSpPr>
        <p:spPr>
          <a:xfrm>
            <a:off x="3422597" y="419245"/>
            <a:ext cx="5184433"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An Integrated Platform</a:t>
            </a:r>
          </a:p>
          <a:p>
            <a:pPr algn="ctr"/>
            <a:r>
              <a:rPr lang="en-US" sz="3200" b="1" dirty="0">
                <a:latin typeface="Roboto" panose="02000000000000000000" pitchFamily="2" charset="0"/>
                <a:ea typeface="Roboto" panose="02000000000000000000" pitchFamily="2" charset="0"/>
              </a:rPr>
              <a:t>for all your Shipping Needs</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32653" y="93499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3243" y="1450744"/>
            <a:ext cx="7772400" cy="45719"/>
          </a:xfrm>
          <a:prstGeom prst="rect">
            <a:avLst/>
          </a:prstGeom>
        </p:spPr>
      </p:pic>
      <p:grpSp>
        <p:nvGrpSpPr>
          <p:cNvPr id="17" name="Group 16">
            <a:extLst>
              <a:ext uri="{FF2B5EF4-FFF2-40B4-BE49-F238E27FC236}">
                <a16:creationId xmlns:a16="http://schemas.microsoft.com/office/drawing/2014/main" id="{93FCF08F-ACAF-67A0-D79D-02E89C80F6C4}"/>
              </a:ext>
            </a:extLst>
          </p:cNvPr>
          <p:cNvGrpSpPr/>
          <p:nvPr/>
        </p:nvGrpSpPr>
        <p:grpSpPr>
          <a:xfrm>
            <a:off x="1170577" y="3961614"/>
            <a:ext cx="2517318" cy="1198962"/>
            <a:chOff x="1170577" y="3961614"/>
            <a:chExt cx="2517318" cy="1198962"/>
          </a:xfrm>
        </p:grpSpPr>
        <p:grpSp>
          <p:nvGrpSpPr>
            <p:cNvPr id="61" name="Group 60">
              <a:extLst>
                <a:ext uri="{FF2B5EF4-FFF2-40B4-BE49-F238E27FC236}">
                  <a16:creationId xmlns:a16="http://schemas.microsoft.com/office/drawing/2014/main" id="{F137FDCE-76BB-12C8-E635-757022C874B7}"/>
                </a:ext>
              </a:extLst>
            </p:cNvPr>
            <p:cNvGrpSpPr/>
            <p:nvPr/>
          </p:nvGrpSpPr>
          <p:grpSpPr>
            <a:xfrm>
              <a:off x="1170577" y="4710435"/>
              <a:ext cx="2267249" cy="450141"/>
              <a:chOff x="1170577" y="4710435"/>
              <a:chExt cx="2267249" cy="450141"/>
            </a:xfrm>
          </p:grpSpPr>
          <p:sp>
            <p:nvSpPr>
              <p:cNvPr id="12" name="TextBox 11">
                <a:extLst>
                  <a:ext uri="{FF2B5EF4-FFF2-40B4-BE49-F238E27FC236}">
                    <a16:creationId xmlns:a16="http://schemas.microsoft.com/office/drawing/2014/main" id="{064C0A41-B89A-81B9-A1F9-20F534E7BF51}"/>
                  </a:ext>
                </a:extLst>
              </p:cNvPr>
              <p:cNvSpPr txBox="1"/>
              <p:nvPr/>
            </p:nvSpPr>
            <p:spPr>
              <a:xfrm>
                <a:off x="1594052" y="4788580"/>
                <a:ext cx="1843774"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Enhanced Track &amp; Trace</a:t>
                </a:r>
              </a:p>
            </p:txBody>
          </p:sp>
          <p:pic>
            <p:nvPicPr>
              <p:cNvPr id="46" name="Picture 45" descr="A white circle with a black background and a magnifying glass&#10;&#10;Description automatically generated">
                <a:extLst>
                  <a:ext uri="{FF2B5EF4-FFF2-40B4-BE49-F238E27FC236}">
                    <a16:creationId xmlns:a16="http://schemas.microsoft.com/office/drawing/2014/main" id="{8E799D14-8415-4088-E05A-FA7C013527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70577" y="4710435"/>
                <a:ext cx="456142" cy="450141"/>
              </a:xfrm>
              <a:prstGeom prst="rect">
                <a:avLst/>
              </a:prstGeom>
            </p:spPr>
          </p:pic>
        </p:grpSp>
        <p:grpSp>
          <p:nvGrpSpPr>
            <p:cNvPr id="59" name="Group 58">
              <a:extLst>
                <a:ext uri="{FF2B5EF4-FFF2-40B4-BE49-F238E27FC236}">
                  <a16:creationId xmlns:a16="http://schemas.microsoft.com/office/drawing/2014/main" id="{EA2A6F65-E40E-D62F-4C93-33F0B8C6B4F0}"/>
                </a:ext>
              </a:extLst>
            </p:cNvPr>
            <p:cNvGrpSpPr/>
            <p:nvPr/>
          </p:nvGrpSpPr>
          <p:grpSpPr>
            <a:xfrm>
              <a:off x="1173578" y="3961614"/>
              <a:ext cx="2514317" cy="450141"/>
              <a:chOff x="1173578" y="3961614"/>
              <a:chExt cx="2514317" cy="450141"/>
            </a:xfrm>
          </p:grpSpPr>
          <p:sp>
            <p:nvSpPr>
              <p:cNvPr id="10" name="TextBox 9">
                <a:extLst>
                  <a:ext uri="{FF2B5EF4-FFF2-40B4-BE49-F238E27FC236}">
                    <a16:creationId xmlns:a16="http://schemas.microsoft.com/office/drawing/2014/main" id="{384AEA2B-34B4-096C-953F-D2E39646CD14}"/>
                  </a:ext>
                </a:extLst>
              </p:cNvPr>
              <p:cNvSpPr txBox="1"/>
              <p:nvPr/>
            </p:nvSpPr>
            <p:spPr>
              <a:xfrm>
                <a:off x="1594052" y="4029142"/>
                <a:ext cx="2093843"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Instant Door-to-Door quotes</a:t>
                </a:r>
              </a:p>
            </p:txBody>
          </p:sp>
          <p:pic>
            <p:nvPicPr>
              <p:cNvPr id="48" name="Picture 47" descr="A hand touching a phone&#10;&#10;Description automatically generated">
                <a:extLst>
                  <a:ext uri="{FF2B5EF4-FFF2-40B4-BE49-F238E27FC236}">
                    <a16:creationId xmlns:a16="http://schemas.microsoft.com/office/drawing/2014/main" id="{57029FE3-FDCB-D79F-C7FB-CD0BC3CCBC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73578" y="3961614"/>
                <a:ext cx="450141" cy="450141"/>
              </a:xfrm>
              <a:prstGeom prst="rect">
                <a:avLst/>
              </a:prstGeom>
            </p:spPr>
          </p:pic>
        </p:grpSp>
        <p:grpSp>
          <p:nvGrpSpPr>
            <p:cNvPr id="60" name="Group 59">
              <a:extLst>
                <a:ext uri="{FF2B5EF4-FFF2-40B4-BE49-F238E27FC236}">
                  <a16:creationId xmlns:a16="http://schemas.microsoft.com/office/drawing/2014/main" id="{169F3005-0945-A904-C94F-53D4C3436AFB}"/>
                </a:ext>
              </a:extLst>
            </p:cNvPr>
            <p:cNvGrpSpPr/>
            <p:nvPr/>
          </p:nvGrpSpPr>
          <p:grpSpPr>
            <a:xfrm>
              <a:off x="1173578" y="4330408"/>
              <a:ext cx="1589384" cy="450141"/>
              <a:chOff x="1173578" y="4330408"/>
              <a:chExt cx="1589384" cy="450141"/>
            </a:xfrm>
          </p:grpSpPr>
          <p:sp>
            <p:nvSpPr>
              <p:cNvPr id="11" name="TextBox 10">
                <a:extLst>
                  <a:ext uri="{FF2B5EF4-FFF2-40B4-BE49-F238E27FC236}">
                    <a16:creationId xmlns:a16="http://schemas.microsoft.com/office/drawing/2014/main" id="{AAA768F7-AD34-4590-E832-203A4348133A}"/>
                  </a:ext>
                </a:extLst>
              </p:cNvPr>
              <p:cNvSpPr txBox="1"/>
              <p:nvPr/>
            </p:nvSpPr>
            <p:spPr>
              <a:xfrm>
                <a:off x="1594052" y="4417375"/>
                <a:ext cx="1168910"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Quick Booking</a:t>
                </a:r>
              </a:p>
            </p:txBody>
          </p:sp>
          <p:pic>
            <p:nvPicPr>
              <p:cNvPr id="50" name="Picture 49" descr="A black and white circle with a clipboard with check marks&#10;&#10;Description automatically generated">
                <a:extLst>
                  <a:ext uri="{FF2B5EF4-FFF2-40B4-BE49-F238E27FC236}">
                    <a16:creationId xmlns:a16="http://schemas.microsoft.com/office/drawing/2014/main" id="{57D4EAAA-1AB7-6BD8-AD6D-FD4E0902B4F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73578" y="4330408"/>
                <a:ext cx="450141" cy="450141"/>
              </a:xfrm>
              <a:prstGeom prst="rect">
                <a:avLst/>
              </a:prstGeom>
            </p:spPr>
          </p:pic>
        </p:grpSp>
      </p:grpSp>
      <p:grpSp>
        <p:nvGrpSpPr>
          <p:cNvPr id="8" name="Group 7">
            <a:extLst>
              <a:ext uri="{FF2B5EF4-FFF2-40B4-BE49-F238E27FC236}">
                <a16:creationId xmlns:a16="http://schemas.microsoft.com/office/drawing/2014/main" id="{3DFF02E8-09E4-BF79-A060-AC85FCEB52BD}"/>
              </a:ext>
            </a:extLst>
          </p:cNvPr>
          <p:cNvGrpSpPr/>
          <p:nvPr/>
        </p:nvGrpSpPr>
        <p:grpSpPr>
          <a:xfrm>
            <a:off x="8944641" y="2504394"/>
            <a:ext cx="2357225" cy="1654133"/>
            <a:chOff x="8944641" y="2504394"/>
            <a:chExt cx="2357225" cy="1654133"/>
          </a:xfrm>
        </p:grpSpPr>
        <p:grpSp>
          <p:nvGrpSpPr>
            <p:cNvPr id="62" name="Group 61">
              <a:extLst>
                <a:ext uri="{FF2B5EF4-FFF2-40B4-BE49-F238E27FC236}">
                  <a16:creationId xmlns:a16="http://schemas.microsoft.com/office/drawing/2014/main" id="{F5AAEB73-83EE-00A1-2A4F-B486D0D77CF8}"/>
                </a:ext>
              </a:extLst>
            </p:cNvPr>
            <p:cNvGrpSpPr/>
            <p:nvPr/>
          </p:nvGrpSpPr>
          <p:grpSpPr>
            <a:xfrm>
              <a:off x="8949845" y="2504394"/>
              <a:ext cx="1810206" cy="450141"/>
              <a:chOff x="8949845" y="2504394"/>
              <a:chExt cx="1810206" cy="450141"/>
            </a:xfrm>
          </p:grpSpPr>
          <p:sp>
            <p:nvSpPr>
              <p:cNvPr id="13" name="TextBox 12">
                <a:extLst>
                  <a:ext uri="{FF2B5EF4-FFF2-40B4-BE49-F238E27FC236}">
                    <a16:creationId xmlns:a16="http://schemas.microsoft.com/office/drawing/2014/main" id="{43EDC7DD-A99B-7DFE-0853-4D15796A57C0}"/>
                  </a:ext>
                </a:extLst>
              </p:cNvPr>
              <p:cNvSpPr txBox="1"/>
              <p:nvPr/>
            </p:nvSpPr>
            <p:spPr>
              <a:xfrm>
                <a:off x="9366721" y="2566898"/>
                <a:ext cx="1393330"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Business Insights</a:t>
                </a:r>
              </a:p>
            </p:txBody>
          </p:sp>
          <p:pic>
            <p:nvPicPr>
              <p:cNvPr id="52" name="Picture 51" descr="A black and white logo&#10;&#10;Description automatically generated">
                <a:extLst>
                  <a:ext uri="{FF2B5EF4-FFF2-40B4-BE49-F238E27FC236}">
                    <a16:creationId xmlns:a16="http://schemas.microsoft.com/office/drawing/2014/main" id="{C7C0C9CF-7644-3F50-8C7B-26A59ACFE8C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949845" y="2504394"/>
                <a:ext cx="450141" cy="450141"/>
              </a:xfrm>
              <a:prstGeom prst="rect">
                <a:avLst/>
              </a:prstGeom>
            </p:spPr>
          </p:pic>
        </p:grpSp>
        <p:grpSp>
          <p:nvGrpSpPr>
            <p:cNvPr id="63" name="Group 62">
              <a:extLst>
                <a:ext uri="{FF2B5EF4-FFF2-40B4-BE49-F238E27FC236}">
                  <a16:creationId xmlns:a16="http://schemas.microsoft.com/office/drawing/2014/main" id="{E19032E3-1B5D-B800-DF03-344A21755740}"/>
                </a:ext>
              </a:extLst>
            </p:cNvPr>
            <p:cNvGrpSpPr/>
            <p:nvPr/>
          </p:nvGrpSpPr>
          <p:grpSpPr>
            <a:xfrm>
              <a:off x="8949845" y="2909940"/>
              <a:ext cx="1996154" cy="450141"/>
              <a:chOff x="8949845" y="2909940"/>
              <a:chExt cx="1996154" cy="450141"/>
            </a:xfrm>
          </p:grpSpPr>
          <p:sp>
            <p:nvSpPr>
              <p:cNvPr id="14" name="TextBox 13">
                <a:extLst>
                  <a:ext uri="{FF2B5EF4-FFF2-40B4-BE49-F238E27FC236}">
                    <a16:creationId xmlns:a16="http://schemas.microsoft.com/office/drawing/2014/main" id="{E3442684-4081-B05C-6DB5-D5879FF0D4DE}"/>
                  </a:ext>
                </a:extLst>
              </p:cNvPr>
              <p:cNvSpPr txBox="1"/>
              <p:nvPr/>
            </p:nvSpPr>
            <p:spPr>
              <a:xfrm>
                <a:off x="9366721" y="2973118"/>
                <a:ext cx="1579278"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Reusable Templates</a:t>
                </a:r>
              </a:p>
            </p:txBody>
          </p:sp>
          <p:pic>
            <p:nvPicPr>
              <p:cNvPr id="54" name="Picture 53" descr="A black and white logo&#10;&#10;Description automatically generated">
                <a:extLst>
                  <a:ext uri="{FF2B5EF4-FFF2-40B4-BE49-F238E27FC236}">
                    <a16:creationId xmlns:a16="http://schemas.microsoft.com/office/drawing/2014/main" id="{32763519-D7C9-9B68-87EB-B8CC694E444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949845" y="2909940"/>
                <a:ext cx="450141" cy="450141"/>
              </a:xfrm>
              <a:prstGeom prst="rect">
                <a:avLst/>
              </a:prstGeom>
            </p:spPr>
          </p:pic>
        </p:grpSp>
        <p:grpSp>
          <p:nvGrpSpPr>
            <p:cNvPr id="64" name="Group 63">
              <a:extLst>
                <a:ext uri="{FF2B5EF4-FFF2-40B4-BE49-F238E27FC236}">
                  <a16:creationId xmlns:a16="http://schemas.microsoft.com/office/drawing/2014/main" id="{4D71ED34-7EB1-08E2-1AAB-6A2027716C8E}"/>
                </a:ext>
              </a:extLst>
            </p:cNvPr>
            <p:cNvGrpSpPr/>
            <p:nvPr/>
          </p:nvGrpSpPr>
          <p:grpSpPr>
            <a:xfrm>
              <a:off x="8949845" y="3307649"/>
              <a:ext cx="2318359" cy="450141"/>
              <a:chOff x="8949845" y="3307649"/>
              <a:chExt cx="2318359" cy="450141"/>
            </a:xfrm>
          </p:grpSpPr>
          <p:sp>
            <p:nvSpPr>
              <p:cNvPr id="15" name="TextBox 14">
                <a:extLst>
                  <a:ext uri="{FF2B5EF4-FFF2-40B4-BE49-F238E27FC236}">
                    <a16:creationId xmlns:a16="http://schemas.microsoft.com/office/drawing/2014/main" id="{21CCB1A4-6ACF-77DE-A1BE-C57CC01EE45E}"/>
                  </a:ext>
                </a:extLst>
              </p:cNvPr>
              <p:cNvSpPr txBox="1"/>
              <p:nvPr/>
            </p:nvSpPr>
            <p:spPr>
              <a:xfrm>
                <a:off x="9366721" y="3379338"/>
                <a:ext cx="1901483"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Automated Push Reports</a:t>
                </a:r>
              </a:p>
            </p:txBody>
          </p:sp>
          <p:pic>
            <p:nvPicPr>
              <p:cNvPr id="56" name="Picture 55" descr="A black and white circle with a computer and gears&#10;&#10;Description automatically generated">
                <a:extLst>
                  <a:ext uri="{FF2B5EF4-FFF2-40B4-BE49-F238E27FC236}">
                    <a16:creationId xmlns:a16="http://schemas.microsoft.com/office/drawing/2014/main" id="{60DE1CD8-F749-4417-E924-39D7EB59699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49845" y="3307649"/>
                <a:ext cx="450141" cy="450141"/>
              </a:xfrm>
              <a:prstGeom prst="rect">
                <a:avLst/>
              </a:prstGeom>
            </p:spPr>
          </p:pic>
        </p:grpSp>
        <p:grpSp>
          <p:nvGrpSpPr>
            <p:cNvPr id="65" name="Group 64">
              <a:extLst>
                <a:ext uri="{FF2B5EF4-FFF2-40B4-BE49-F238E27FC236}">
                  <a16:creationId xmlns:a16="http://schemas.microsoft.com/office/drawing/2014/main" id="{9D163FE8-3618-C7B7-E6DC-BCEB665C0164}"/>
                </a:ext>
              </a:extLst>
            </p:cNvPr>
            <p:cNvGrpSpPr/>
            <p:nvPr/>
          </p:nvGrpSpPr>
          <p:grpSpPr>
            <a:xfrm>
              <a:off x="8944641" y="3708386"/>
              <a:ext cx="2357225" cy="450141"/>
              <a:chOff x="8944641" y="3708386"/>
              <a:chExt cx="2357225" cy="450141"/>
            </a:xfrm>
          </p:grpSpPr>
          <p:sp>
            <p:nvSpPr>
              <p:cNvPr id="16" name="TextBox 15">
                <a:extLst>
                  <a:ext uri="{FF2B5EF4-FFF2-40B4-BE49-F238E27FC236}">
                    <a16:creationId xmlns:a16="http://schemas.microsoft.com/office/drawing/2014/main" id="{5BC503C2-A561-337E-6EE0-D3B3FE5D715D}"/>
                  </a:ext>
                </a:extLst>
              </p:cNvPr>
              <p:cNvSpPr txBox="1"/>
              <p:nvPr/>
            </p:nvSpPr>
            <p:spPr>
              <a:xfrm>
                <a:off x="9366721" y="3785557"/>
                <a:ext cx="1935145" cy="276999"/>
              </a:xfrm>
              <a:prstGeom prst="rect">
                <a:avLst/>
              </a:prstGeom>
              <a:noFill/>
            </p:spPr>
            <p:txBody>
              <a:bodyPr wrap="none" rtlCol="0">
                <a:spAutoFit/>
              </a:bodyPr>
              <a:lstStyle/>
              <a:p>
                <a:r>
                  <a:rPr lang="en-US" sz="1200" dirty="0">
                    <a:latin typeface="Roboto" panose="02000000000000000000" pitchFamily="2" charset="0"/>
                    <a:ea typeface="Roboto" panose="02000000000000000000" pitchFamily="2" charset="0"/>
                  </a:rPr>
                  <a:t>Personalized Dashboards</a:t>
                </a:r>
              </a:p>
            </p:txBody>
          </p:sp>
          <p:pic>
            <p:nvPicPr>
              <p:cNvPr id="58" name="Picture 57" descr="A white circle with a black and white circle with a black and white circle with a black and white circle with a black and white circle with a black and white circle with a black circle with a&#10;&#10;Description automatically generated">
                <a:extLst>
                  <a:ext uri="{FF2B5EF4-FFF2-40B4-BE49-F238E27FC236}">
                    <a16:creationId xmlns:a16="http://schemas.microsoft.com/office/drawing/2014/main" id="{D8AC1E6D-B0C1-C133-FAA6-6A4CDA16A7C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44641" y="3708386"/>
                <a:ext cx="456142" cy="450141"/>
              </a:xfrm>
              <a:prstGeom prst="rect">
                <a:avLst/>
              </a:prstGeom>
            </p:spPr>
          </p:pic>
        </p:grpSp>
      </p:grpSp>
      <p:sp>
        <p:nvSpPr>
          <p:cNvPr id="66" name="Rounded Rectangle 65">
            <a:extLst>
              <a:ext uri="{FF2B5EF4-FFF2-40B4-BE49-F238E27FC236}">
                <a16:creationId xmlns:a16="http://schemas.microsoft.com/office/drawing/2014/main" id="{583C48C0-3EC4-6F3A-BF3D-BFFE16BC3FC1}"/>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a:extLst>
              <a:ext uri="{FF2B5EF4-FFF2-40B4-BE49-F238E27FC236}">
                <a16:creationId xmlns:a16="http://schemas.microsoft.com/office/drawing/2014/main" id="{C3F72920-E7A9-1854-1B14-D895A9200E58}"/>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a:extLst>
              <a:ext uri="{FF2B5EF4-FFF2-40B4-BE49-F238E27FC236}">
                <a16:creationId xmlns:a16="http://schemas.microsoft.com/office/drawing/2014/main" id="{E6835254-56BF-9CC6-B67B-3D835DC3411A}"/>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38EF57E-E9DB-50DD-88C9-89A37443C4E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54310" y="1888665"/>
            <a:ext cx="2083878" cy="592013"/>
          </a:xfrm>
          <a:prstGeom prst="rect">
            <a:avLst/>
          </a:prstGeom>
        </p:spPr>
      </p:pic>
      <p:pic>
        <p:nvPicPr>
          <p:cNvPr id="20" name="Picture 19" descr="A red sign with white text&#10;&#10;Description automatically generated">
            <a:extLst>
              <a:ext uri="{FF2B5EF4-FFF2-40B4-BE49-F238E27FC236}">
                <a16:creationId xmlns:a16="http://schemas.microsoft.com/office/drawing/2014/main" id="{27FA175B-E8A6-4B4B-11CA-2C655CDAEA0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1701946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2" presetClass="entr" presetSubtype="2" decel="50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decel="5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fill="hold"/>
                                        <p:tgtEl>
                                          <p:spTgt spid="36"/>
                                        </p:tgtEl>
                                        <p:attrNameLst>
                                          <p:attrName>ppt_x</p:attrName>
                                        </p:attrNameLst>
                                      </p:cBhvr>
                                      <p:tavLst>
                                        <p:tav tm="0">
                                          <p:val>
                                            <p:strVal val="#ppt_x"/>
                                          </p:val>
                                        </p:tav>
                                        <p:tav tm="100000">
                                          <p:val>
                                            <p:strVal val="#ppt_x"/>
                                          </p:val>
                                        </p:tav>
                                      </p:tavLst>
                                    </p:anim>
                                    <p:anim calcmode="lin" valueType="num">
                                      <p:cBhvr additive="base">
                                        <p:cTn id="21" dur="500" fill="hold"/>
                                        <p:tgtEl>
                                          <p:spTgt spid="36"/>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500" fill="hold"/>
                                        <p:tgtEl>
                                          <p:spTgt spid="38"/>
                                        </p:tgtEl>
                                        <p:attrNameLst>
                                          <p:attrName>ppt_x</p:attrName>
                                        </p:attrNameLst>
                                      </p:cBhvr>
                                      <p:tavLst>
                                        <p:tav tm="0">
                                          <p:val>
                                            <p:strVal val="0-#ppt_w/2"/>
                                          </p:val>
                                        </p:tav>
                                        <p:tav tm="100000">
                                          <p:val>
                                            <p:strVal val="#ppt_x"/>
                                          </p:val>
                                        </p:tav>
                                      </p:tavLst>
                                    </p:anim>
                                    <p:anim calcmode="lin" valueType="num">
                                      <p:cBhvr additive="base">
                                        <p:cTn id="25" dur="500" fill="hold"/>
                                        <p:tgtEl>
                                          <p:spTgt spid="38"/>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1+#ppt_w/2"/>
                                          </p:val>
                                        </p:tav>
                                        <p:tav tm="100000">
                                          <p:val>
                                            <p:strVal val="#ppt_x"/>
                                          </p:val>
                                        </p:tav>
                                      </p:tavLst>
                                    </p:anim>
                                    <p:anim calcmode="lin" valueType="num">
                                      <p:cBhvr additive="base">
                                        <p:cTn id="29" dur="500" fill="hold"/>
                                        <p:tgtEl>
                                          <p:spTgt spid="34"/>
                                        </p:tgtEl>
                                        <p:attrNameLst>
                                          <p:attrName>ppt_y</p:attrName>
                                        </p:attrNameLst>
                                      </p:cBhvr>
                                      <p:tavLst>
                                        <p:tav tm="0">
                                          <p:val>
                                            <p:strVal val="#ppt_y"/>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42"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anim calcmode="lin" valueType="num">
                                      <p:cBhvr>
                                        <p:cTn id="38" dur="500" fill="hold"/>
                                        <p:tgtEl>
                                          <p:spTgt spid="17"/>
                                        </p:tgtEl>
                                        <p:attrNameLst>
                                          <p:attrName>ppt_x</p:attrName>
                                        </p:attrNameLst>
                                      </p:cBhvr>
                                      <p:tavLst>
                                        <p:tav tm="0">
                                          <p:val>
                                            <p:strVal val="#ppt_x"/>
                                          </p:val>
                                        </p:tav>
                                        <p:tav tm="100000">
                                          <p:val>
                                            <p:strVal val="#ppt_x"/>
                                          </p:val>
                                        </p:tav>
                                      </p:tavLst>
                                    </p:anim>
                                    <p:anim calcmode="lin" valueType="num">
                                      <p:cBhvr>
                                        <p:cTn id="39" dur="500" fill="hold"/>
                                        <p:tgtEl>
                                          <p:spTgt spid="17"/>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anim calcmode="lin" valueType="num">
                                      <p:cBhvr>
                                        <p:cTn id="44" dur="500" fill="hold"/>
                                        <p:tgtEl>
                                          <p:spTgt spid="8"/>
                                        </p:tgtEl>
                                        <p:attrNameLst>
                                          <p:attrName>ppt_x</p:attrName>
                                        </p:attrNameLst>
                                      </p:cBhvr>
                                      <p:tavLst>
                                        <p:tav tm="0">
                                          <p:val>
                                            <p:strVal val="#ppt_x"/>
                                          </p:val>
                                        </p:tav>
                                        <p:tav tm="100000">
                                          <p:val>
                                            <p:strVal val="#ppt_x"/>
                                          </p:val>
                                        </p:tav>
                                      </p:tavLst>
                                    </p:anim>
                                    <p:anim calcmode="lin" valueType="num">
                                      <p:cBhvr>
                                        <p:cTn id="4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square with black border&#10;&#10;Description automatically generated">
            <a:extLst>
              <a:ext uri="{FF2B5EF4-FFF2-40B4-BE49-F238E27FC236}">
                <a16:creationId xmlns:a16="http://schemas.microsoft.com/office/drawing/2014/main" id="{50F28BF8-0F3E-7B0A-DA0C-26A9620EB8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63" y="3427167"/>
            <a:ext cx="12213208" cy="3443360"/>
          </a:xfrm>
          <a:prstGeom prst="rect">
            <a:avLst/>
          </a:prstGeom>
        </p:spPr>
      </p:pic>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sp>
        <p:nvSpPr>
          <p:cNvPr id="10" name="TextBox 9">
            <a:extLst>
              <a:ext uri="{FF2B5EF4-FFF2-40B4-BE49-F238E27FC236}">
                <a16:creationId xmlns:a16="http://schemas.microsoft.com/office/drawing/2014/main" id="{28C8D509-1DE1-9F01-F328-32797B87E1A8}"/>
              </a:ext>
            </a:extLst>
          </p:cNvPr>
          <p:cNvSpPr txBox="1"/>
          <p:nvPr/>
        </p:nvSpPr>
        <p:spPr>
          <a:xfrm>
            <a:off x="5013002" y="3969892"/>
            <a:ext cx="2962597" cy="2877711"/>
          </a:xfrm>
          <a:prstGeom prst="rect">
            <a:avLst/>
          </a:prstGeom>
          <a:noFill/>
        </p:spPr>
        <p:txBody>
          <a:bodyPr wrap="square" rtlCol="0">
            <a:spAutoFit/>
          </a:bodyPr>
          <a:lstStyle/>
          <a:p>
            <a:pPr>
              <a:spcBef>
                <a:spcPts val="600"/>
              </a:spcBef>
            </a:pPr>
            <a:r>
              <a:rPr lang="en-US" sz="1600" b="1" dirty="0">
                <a:solidFill>
                  <a:schemeClr val="bg1"/>
                </a:solidFill>
                <a:latin typeface="Roboto" panose="02000000000000000000" pitchFamily="2" charset="0"/>
                <a:ea typeface="Roboto" panose="02000000000000000000" pitchFamily="2" charset="0"/>
              </a:rPr>
              <a:t>Social:  </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Inclusive programs in Education, Environment, Health, Women Empowerment, Disaster Relief, and Sports</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 have made a difference to over 4,00,000 lives to date</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Employee volunteering encouraged through activities like clean-up drives, running marathons to support social causes, blood donation camps, etc.</a:t>
            </a:r>
          </a:p>
          <a:p>
            <a:pPr marL="171450" indent="-171450">
              <a:spcBef>
                <a:spcPts val="6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 encourage Diversity and Inclusion with team members from various cultures and nationalities, and more than 50% women in our global workforce</a:t>
            </a:r>
          </a:p>
          <a:p>
            <a:pPr marL="171450" indent="-171450">
              <a:spcBef>
                <a:spcPts val="600"/>
              </a:spcBef>
              <a:buFont typeface="Arial" panose="020B0604020202020204" pitchFamily="34" charset="0"/>
              <a:buChar char="•"/>
            </a:pPr>
            <a:endParaRPr lang="en-US" sz="1000" dirty="0">
              <a:solidFill>
                <a:schemeClr val="bg1"/>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62A4BB79-DE3F-7B20-9956-9C061937DBFE}"/>
              </a:ext>
            </a:extLst>
          </p:cNvPr>
          <p:cNvSpPr txBox="1"/>
          <p:nvPr/>
        </p:nvSpPr>
        <p:spPr>
          <a:xfrm>
            <a:off x="8264318" y="3969892"/>
            <a:ext cx="2485320" cy="2082621"/>
          </a:xfrm>
          <a:prstGeom prst="rect">
            <a:avLst/>
          </a:prstGeom>
          <a:noFill/>
        </p:spPr>
        <p:txBody>
          <a:bodyPr wrap="square" rtlCol="0">
            <a:spAutoFit/>
          </a:bodyPr>
          <a:lstStyle/>
          <a:p>
            <a:pPr>
              <a:spcBef>
                <a:spcPts val="400"/>
              </a:spcBef>
            </a:pPr>
            <a:r>
              <a:rPr lang="en-US" sz="1600" b="1" dirty="0">
                <a:solidFill>
                  <a:schemeClr val="bg1"/>
                </a:solidFill>
                <a:latin typeface="Roboto" panose="02000000000000000000" pitchFamily="2" charset="0"/>
                <a:ea typeface="Roboto" panose="02000000000000000000" pitchFamily="2" charset="0"/>
              </a:rPr>
              <a:t>Corporate Governance: </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 adhere to the highest standards of governance, creating an enabling ecosystem</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Certified ISO 31000 framework for risk management and ISO 27001 for information security</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Business conducted in a free, fair, and ethical manner</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Well-defined plan for business continuity and to build resilience </a:t>
            </a:r>
          </a:p>
        </p:txBody>
      </p:sp>
      <p:sp>
        <p:nvSpPr>
          <p:cNvPr id="12" name="TextBox 11">
            <a:extLst>
              <a:ext uri="{FF2B5EF4-FFF2-40B4-BE49-F238E27FC236}">
                <a16:creationId xmlns:a16="http://schemas.microsoft.com/office/drawing/2014/main" id="{7BC55DE3-1A54-1731-A52A-0B987B566A87}"/>
              </a:ext>
            </a:extLst>
          </p:cNvPr>
          <p:cNvSpPr txBox="1"/>
          <p:nvPr/>
        </p:nvSpPr>
        <p:spPr>
          <a:xfrm>
            <a:off x="1665993" y="3969892"/>
            <a:ext cx="3088907" cy="2082621"/>
          </a:xfrm>
          <a:prstGeom prst="rect">
            <a:avLst/>
          </a:prstGeom>
          <a:noFill/>
        </p:spPr>
        <p:txBody>
          <a:bodyPr wrap="square" rtlCol="0">
            <a:spAutoFit/>
          </a:bodyPr>
          <a:lstStyle/>
          <a:p>
            <a:pPr>
              <a:spcBef>
                <a:spcPts val="400"/>
              </a:spcBef>
            </a:pPr>
            <a:r>
              <a:rPr lang="en-US" sz="1600" b="1" dirty="0">
                <a:solidFill>
                  <a:schemeClr val="bg1"/>
                </a:solidFill>
                <a:latin typeface="Roboto" panose="02000000000000000000" pitchFamily="2" charset="0"/>
                <a:ea typeface="Roboto" panose="02000000000000000000" pitchFamily="2" charset="0"/>
              </a:rPr>
              <a:t>Environment: </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Committed to reducing our carbon footprint and </a:t>
            </a:r>
            <a:r>
              <a:rPr lang="en-US" sz="1000" dirty="0" err="1">
                <a:solidFill>
                  <a:schemeClr val="bg1"/>
                </a:solidFill>
                <a:latin typeface="Roboto" panose="02000000000000000000" pitchFamily="2" charset="0"/>
                <a:ea typeface="Roboto" panose="02000000000000000000" pitchFamily="2" charset="0"/>
              </a:rPr>
              <a:t>minimising</a:t>
            </a:r>
            <a:r>
              <a:rPr lang="en-US" sz="1000" dirty="0">
                <a:solidFill>
                  <a:schemeClr val="bg1"/>
                </a:solidFill>
                <a:latin typeface="Roboto" panose="02000000000000000000" pitchFamily="2" charset="0"/>
                <a:ea typeface="Roboto" panose="02000000000000000000" pitchFamily="2" charset="0"/>
              </a:rPr>
              <a:t> environmental impact.</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Our Founder and Chairman, Mr. Shashi Kiran Shetty is a signatory to the 'Statement of Support' of the Forum Supply Chain &amp; Transport Community to accelerate a zero-emission future</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Over 1 million trees planted to green the earth's cover</a:t>
            </a:r>
          </a:p>
          <a:p>
            <a:pPr marL="171450" indent="-171450">
              <a:spcBef>
                <a:spcPts val="400"/>
              </a:spcBef>
              <a:buFont typeface="Arial" panose="020B0604020202020204" pitchFamily="34" charset="0"/>
              <a:buChar char="•"/>
            </a:pPr>
            <a:r>
              <a:rPr lang="en-US" sz="1000" dirty="0">
                <a:solidFill>
                  <a:schemeClr val="bg1"/>
                </a:solidFill>
                <a:latin typeface="Roboto" panose="02000000000000000000" pitchFamily="2" charset="0"/>
                <a:ea typeface="Roboto" panose="02000000000000000000" pitchFamily="2" charset="0"/>
              </a:rPr>
              <a:t>Electricity generation using solar power to help reduce carbon emissions</a:t>
            </a:r>
          </a:p>
        </p:txBody>
      </p:sp>
      <p:sp>
        <p:nvSpPr>
          <p:cNvPr id="21" name="Rounded Rectangle 20">
            <a:extLst>
              <a:ext uri="{FF2B5EF4-FFF2-40B4-BE49-F238E27FC236}">
                <a16:creationId xmlns:a16="http://schemas.microsoft.com/office/drawing/2014/main" id="{0A073E15-A3EA-A582-67B8-EFBE0477EC63}"/>
              </a:ext>
            </a:extLst>
          </p:cNvPr>
          <p:cNvSpPr/>
          <p:nvPr/>
        </p:nvSpPr>
        <p:spPr>
          <a:xfrm rot="2700000">
            <a:off x="11256906" y="-759694"/>
            <a:ext cx="1678401" cy="1678401"/>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C76ABB0-419C-451D-C790-FCD7315DE978}"/>
              </a:ext>
            </a:extLst>
          </p:cNvPr>
          <p:cNvSpPr/>
          <p:nvPr/>
        </p:nvSpPr>
        <p:spPr>
          <a:xfrm rot="2700000">
            <a:off x="11071903" y="397383"/>
            <a:ext cx="785137" cy="785137"/>
          </a:xfrm>
          <a:prstGeom prst="roundRect">
            <a:avLst/>
          </a:prstGeom>
          <a:solidFill>
            <a:schemeClr val="tx1">
              <a:alpha val="893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B4E60D3-4120-377F-88AF-7BA63553E4CB}"/>
              </a:ext>
            </a:extLst>
          </p:cNvPr>
          <p:cNvSpPr/>
          <p:nvPr/>
        </p:nvSpPr>
        <p:spPr>
          <a:xfrm rot="2700000">
            <a:off x="-471198" y="4850136"/>
            <a:ext cx="1068490" cy="1068490"/>
          </a:xfrm>
          <a:prstGeom prst="roundRect">
            <a:avLst/>
          </a:prstGeom>
          <a:solidFill>
            <a:srgbClr val="740606">
              <a:alpha val="3614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21174BC4-065E-DA00-7A59-6CDD1B9D10DA}"/>
              </a:ext>
            </a:extLst>
          </p:cNvPr>
          <p:cNvGrpSpPr/>
          <p:nvPr/>
        </p:nvGrpSpPr>
        <p:grpSpPr>
          <a:xfrm>
            <a:off x="1482894" y="1535322"/>
            <a:ext cx="2806349" cy="2337433"/>
            <a:chOff x="753539" y="975420"/>
            <a:chExt cx="2806349" cy="2337433"/>
          </a:xfrm>
        </p:grpSpPr>
        <p:pic>
          <p:nvPicPr>
            <p:cNvPr id="13" name="Picture 12">
              <a:extLst>
                <a:ext uri="{FF2B5EF4-FFF2-40B4-BE49-F238E27FC236}">
                  <a16:creationId xmlns:a16="http://schemas.microsoft.com/office/drawing/2014/main" id="{F5F1D76A-25EF-0976-DBE3-1617B160F27C}"/>
                </a:ext>
              </a:extLst>
            </p:cNvPr>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753539" y="3069592"/>
              <a:ext cx="2806349" cy="243261"/>
            </a:xfrm>
            <a:prstGeom prst="rect">
              <a:avLst/>
            </a:prstGeom>
          </p:spPr>
        </p:pic>
        <p:grpSp>
          <p:nvGrpSpPr>
            <p:cNvPr id="15" name="Group 14">
              <a:extLst>
                <a:ext uri="{FF2B5EF4-FFF2-40B4-BE49-F238E27FC236}">
                  <a16:creationId xmlns:a16="http://schemas.microsoft.com/office/drawing/2014/main" id="{ABBFBE46-2FF0-4874-1694-DE61B322BFFA}"/>
                </a:ext>
              </a:extLst>
            </p:cNvPr>
            <p:cNvGrpSpPr/>
            <p:nvPr/>
          </p:nvGrpSpPr>
          <p:grpSpPr>
            <a:xfrm>
              <a:off x="972191" y="975420"/>
              <a:ext cx="1992567" cy="2175002"/>
              <a:chOff x="972191" y="1143460"/>
              <a:chExt cx="1992567" cy="2175002"/>
            </a:xfrm>
          </p:grpSpPr>
          <p:sp>
            <p:nvSpPr>
              <p:cNvPr id="17" name="Freeform: Shape 6">
                <a:extLst>
                  <a:ext uri="{FF2B5EF4-FFF2-40B4-BE49-F238E27FC236}">
                    <a16:creationId xmlns:a16="http://schemas.microsoft.com/office/drawing/2014/main" id="{A539F8B9-4FA1-F5B4-1ED9-1F7F652A6DA9}"/>
                  </a:ext>
                </a:extLst>
              </p:cNvPr>
              <p:cNvSpPr/>
              <p:nvPr/>
            </p:nvSpPr>
            <p:spPr>
              <a:xfrm>
                <a:off x="1310510" y="1143460"/>
                <a:ext cx="1654248" cy="2175002"/>
              </a:xfrm>
              <a:custGeom>
                <a:avLst/>
                <a:gdLst/>
                <a:ahLst/>
                <a:cxnLst/>
                <a:rect l="l" t="t" r="r" b="b"/>
                <a:pathLst>
                  <a:path w="1654248" h="2175002">
                    <a:moveTo>
                      <a:pt x="0" y="0"/>
                    </a:moveTo>
                    <a:lnTo>
                      <a:pt x="1612706" y="0"/>
                    </a:lnTo>
                    <a:lnTo>
                      <a:pt x="1612706" y="367940"/>
                    </a:lnTo>
                    <a:lnTo>
                      <a:pt x="439155" y="367940"/>
                    </a:lnTo>
                    <a:lnTo>
                      <a:pt x="439155" y="850120"/>
                    </a:lnTo>
                    <a:lnTo>
                      <a:pt x="1531107" y="850120"/>
                    </a:lnTo>
                    <a:lnTo>
                      <a:pt x="1531107" y="1216577"/>
                    </a:lnTo>
                    <a:lnTo>
                      <a:pt x="439155" y="1216577"/>
                    </a:lnTo>
                    <a:lnTo>
                      <a:pt x="439155" y="1808545"/>
                    </a:lnTo>
                    <a:lnTo>
                      <a:pt x="1654248" y="1808545"/>
                    </a:lnTo>
                    <a:lnTo>
                      <a:pt x="1654248" y="2175002"/>
                    </a:lnTo>
                    <a:lnTo>
                      <a:pt x="0" y="2175002"/>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grpSp>
            <p:nvGrpSpPr>
              <p:cNvPr id="19" name="Group 18">
                <a:extLst>
                  <a:ext uri="{FF2B5EF4-FFF2-40B4-BE49-F238E27FC236}">
                    <a16:creationId xmlns:a16="http://schemas.microsoft.com/office/drawing/2014/main" id="{EE050B71-546D-15BA-27A8-88CA652C9EEA}"/>
                  </a:ext>
                </a:extLst>
              </p:cNvPr>
              <p:cNvGrpSpPr/>
              <p:nvPr/>
            </p:nvGrpSpPr>
            <p:grpSpPr>
              <a:xfrm>
                <a:off x="972191" y="1237906"/>
                <a:ext cx="1606478" cy="2079592"/>
                <a:chOff x="1024401" y="1323399"/>
                <a:chExt cx="1460434" cy="1890538"/>
              </a:xfrm>
            </p:grpSpPr>
            <p:pic>
              <p:nvPicPr>
                <p:cNvPr id="24" name="Picture 23">
                  <a:extLst>
                    <a:ext uri="{FF2B5EF4-FFF2-40B4-BE49-F238E27FC236}">
                      <a16:creationId xmlns:a16="http://schemas.microsoft.com/office/drawing/2014/main" id="{02AAB991-125F-A037-6E00-0BA1CAEACDD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1332811" y="1323399"/>
                  <a:ext cx="1152024" cy="1890538"/>
                </a:xfrm>
                <a:prstGeom prst="rect">
                  <a:avLst/>
                </a:prstGeom>
              </p:spPr>
            </p:pic>
            <p:pic>
              <p:nvPicPr>
                <p:cNvPr id="25" name="Picture 24">
                  <a:extLst>
                    <a:ext uri="{FF2B5EF4-FFF2-40B4-BE49-F238E27FC236}">
                      <a16:creationId xmlns:a16="http://schemas.microsoft.com/office/drawing/2014/main" id="{D60FA979-C50D-277D-090F-7BF143D0BFB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flipH="1">
                  <a:off x="1024401" y="1323768"/>
                  <a:ext cx="1188719" cy="1433025"/>
                </a:xfrm>
                <a:prstGeom prst="rect">
                  <a:avLst/>
                </a:prstGeom>
              </p:spPr>
            </p:pic>
          </p:grpSp>
        </p:grpSp>
      </p:grpSp>
      <p:grpSp>
        <p:nvGrpSpPr>
          <p:cNvPr id="26" name="Group 25">
            <a:extLst>
              <a:ext uri="{FF2B5EF4-FFF2-40B4-BE49-F238E27FC236}">
                <a16:creationId xmlns:a16="http://schemas.microsoft.com/office/drawing/2014/main" id="{E7156F99-55B9-13DE-7242-7D52B143A700}"/>
              </a:ext>
            </a:extLst>
          </p:cNvPr>
          <p:cNvGrpSpPr/>
          <p:nvPr/>
        </p:nvGrpSpPr>
        <p:grpSpPr>
          <a:xfrm>
            <a:off x="4781046" y="1504263"/>
            <a:ext cx="2446616" cy="2368492"/>
            <a:chOff x="4731853" y="1032276"/>
            <a:chExt cx="2446616" cy="2368492"/>
          </a:xfrm>
        </p:grpSpPr>
        <p:pic>
          <p:nvPicPr>
            <p:cNvPr id="27" name="Picture 26">
              <a:extLst>
                <a:ext uri="{FF2B5EF4-FFF2-40B4-BE49-F238E27FC236}">
                  <a16:creationId xmlns:a16="http://schemas.microsoft.com/office/drawing/2014/main" id="{652CEBF2-B2C2-3255-6AF8-48DD173CE94B}"/>
                </a:ext>
              </a:extLst>
            </p:cNvPr>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4731853" y="3157507"/>
              <a:ext cx="2446616" cy="243261"/>
            </a:xfrm>
            <a:prstGeom prst="rect">
              <a:avLst/>
            </a:prstGeom>
          </p:spPr>
        </p:pic>
        <p:pic>
          <p:nvPicPr>
            <p:cNvPr id="28" name="Picture 27">
              <a:extLst>
                <a:ext uri="{FF2B5EF4-FFF2-40B4-BE49-F238E27FC236}">
                  <a16:creationId xmlns:a16="http://schemas.microsoft.com/office/drawing/2014/main" id="{DE1942E6-5EB9-8662-0DB8-E2FE52B580E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963810" y="1032276"/>
              <a:ext cx="2161046" cy="2222977"/>
            </a:xfrm>
            <a:prstGeom prst="rect">
              <a:avLst/>
            </a:prstGeom>
          </p:spPr>
        </p:pic>
      </p:grpSp>
      <p:grpSp>
        <p:nvGrpSpPr>
          <p:cNvPr id="29" name="Group 28">
            <a:extLst>
              <a:ext uri="{FF2B5EF4-FFF2-40B4-BE49-F238E27FC236}">
                <a16:creationId xmlns:a16="http://schemas.microsoft.com/office/drawing/2014/main" id="{CBF4735B-B174-BD2B-4B7D-AB108BD44C94}"/>
              </a:ext>
            </a:extLst>
          </p:cNvPr>
          <p:cNvGrpSpPr/>
          <p:nvPr/>
        </p:nvGrpSpPr>
        <p:grpSpPr>
          <a:xfrm>
            <a:off x="7782896" y="1468578"/>
            <a:ext cx="2798199" cy="2401972"/>
            <a:chOff x="8528778" y="1044516"/>
            <a:chExt cx="2798199" cy="2401972"/>
          </a:xfrm>
        </p:grpSpPr>
        <p:pic>
          <p:nvPicPr>
            <p:cNvPr id="30" name="Picture 29">
              <a:extLst>
                <a:ext uri="{FF2B5EF4-FFF2-40B4-BE49-F238E27FC236}">
                  <a16:creationId xmlns:a16="http://schemas.microsoft.com/office/drawing/2014/main" id="{B5989B23-6C5B-6965-6CEE-394B5755D840}"/>
                </a:ext>
              </a:extLst>
            </p:cNvPr>
            <p:cNvPicPr>
              <a:picLocks noChangeAspect="1"/>
            </p:cNvPicPr>
            <p:nvPr/>
          </p:nvPicPr>
          <p:blipFill>
            <a:blip r:embed="rId4">
              <a:alphaModFix amt="50000"/>
              <a:extLst>
                <a:ext uri="{28A0092B-C50C-407E-A947-70E740481C1C}">
                  <a14:useLocalDpi xmlns:a14="http://schemas.microsoft.com/office/drawing/2010/main"/>
                </a:ext>
              </a:extLst>
            </a:blip>
            <a:stretch>
              <a:fillRect/>
            </a:stretch>
          </p:blipFill>
          <p:spPr>
            <a:xfrm>
              <a:off x="8880361" y="3203227"/>
              <a:ext cx="2446616" cy="243261"/>
            </a:xfrm>
            <a:prstGeom prst="rect">
              <a:avLst/>
            </a:prstGeom>
          </p:spPr>
        </p:pic>
        <p:pic>
          <p:nvPicPr>
            <p:cNvPr id="31" name="Picture 30">
              <a:extLst>
                <a:ext uri="{FF2B5EF4-FFF2-40B4-BE49-F238E27FC236}">
                  <a16:creationId xmlns:a16="http://schemas.microsoft.com/office/drawing/2014/main" id="{5A34C7F2-87DB-70F7-1073-D6E58D5DA6D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28778" y="1044516"/>
              <a:ext cx="2438694" cy="2216995"/>
            </a:xfrm>
            <a:prstGeom prst="rect">
              <a:avLst/>
            </a:prstGeom>
          </p:spPr>
        </p:pic>
      </p:grpSp>
      <p:pic>
        <p:nvPicPr>
          <p:cNvPr id="16" name="Picture 15" descr="A red sign with white text&#10;&#10;Description automatically generated">
            <a:extLst>
              <a:ext uri="{FF2B5EF4-FFF2-40B4-BE49-F238E27FC236}">
                <a16:creationId xmlns:a16="http://schemas.microsoft.com/office/drawing/2014/main" id="{4CB02E86-89DE-F3C1-D241-71F8E7EAD0C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
        <p:nvSpPr>
          <p:cNvPr id="5" name="TextBox 4">
            <a:extLst>
              <a:ext uri="{FF2B5EF4-FFF2-40B4-BE49-F238E27FC236}">
                <a16:creationId xmlns:a16="http://schemas.microsoft.com/office/drawing/2014/main" id="{3F434F63-C72C-8B5D-2FB6-0026729F5698}"/>
              </a:ext>
            </a:extLst>
          </p:cNvPr>
          <p:cNvSpPr txBox="1"/>
          <p:nvPr/>
        </p:nvSpPr>
        <p:spPr>
          <a:xfrm>
            <a:off x="1799791" y="234775"/>
            <a:ext cx="8592417" cy="1077218"/>
          </a:xfrm>
          <a:prstGeom prst="rect">
            <a:avLst/>
          </a:prstGeom>
          <a:noFill/>
        </p:spPr>
        <p:txBody>
          <a:bodyPr wrap="none" rtlCol="0">
            <a:spAutoFit/>
          </a:bodyPr>
          <a:lstStyle/>
          <a:p>
            <a:pPr algn="ctr"/>
            <a:r>
              <a:rPr lang="en-US" sz="3200" b="1" dirty="0">
                <a:latin typeface="Roboto" panose="02000000000000000000" pitchFamily="2" charset="0"/>
                <a:ea typeface="Roboto" panose="02000000000000000000" pitchFamily="2" charset="0"/>
              </a:rPr>
              <a:t>Our Commitment to Environment, Social, and </a:t>
            </a:r>
          </a:p>
          <a:p>
            <a:pPr algn="ctr"/>
            <a:r>
              <a:rPr lang="en-US" sz="3200" b="1" dirty="0">
                <a:latin typeface="Roboto" panose="02000000000000000000" pitchFamily="2" charset="0"/>
                <a:ea typeface="Roboto" panose="02000000000000000000" pitchFamily="2" charset="0"/>
              </a:rPr>
              <a:t>Corporate Governance</a:t>
            </a:r>
          </a:p>
        </p:txBody>
      </p:sp>
    </p:spTree>
    <p:extLst>
      <p:ext uri="{BB962C8B-B14F-4D97-AF65-F5344CB8AC3E}">
        <p14:creationId xmlns:p14="http://schemas.microsoft.com/office/powerpoint/2010/main" val="167005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3" presetClass="entr" presetSubtype="16"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anim calcmode="lin" valueType="num">
                                      <p:cBhvr>
                                        <p:cTn id="30" dur="500" fill="hold"/>
                                        <p:tgtEl>
                                          <p:spTgt spid="12"/>
                                        </p:tgtEl>
                                        <p:attrNameLst>
                                          <p:attrName>ppt_x</p:attrName>
                                        </p:attrNameLst>
                                      </p:cBhvr>
                                      <p:tavLst>
                                        <p:tav tm="0">
                                          <p:val>
                                            <p:strVal val="#ppt_x"/>
                                          </p:val>
                                        </p:tav>
                                        <p:tav tm="100000">
                                          <p:val>
                                            <p:strVal val="#ppt_x"/>
                                          </p:val>
                                        </p:tav>
                                      </p:tavLst>
                                    </p:anim>
                                    <p:anim calcmode="lin" valueType="num">
                                      <p:cBhvr>
                                        <p:cTn id="31" dur="50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strVal val="#ppt_x"/>
                                          </p:val>
                                        </p:tav>
                                        <p:tav tm="100000">
                                          <p:val>
                                            <p:strVal val="#ppt_x"/>
                                          </p:val>
                                        </p:tav>
                                      </p:tavLst>
                                    </p:anim>
                                    <p:anim calcmode="lin" valueType="num">
                                      <p:cBhvr>
                                        <p:cTn id="4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white sky with a light shining through&#10;&#10;Description automatically generated">
            <a:extLst>
              <a:ext uri="{FF2B5EF4-FFF2-40B4-BE49-F238E27FC236}">
                <a16:creationId xmlns:a16="http://schemas.microsoft.com/office/drawing/2014/main" id="{41EF7C5A-3193-E3E5-7B39-6D263F6750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 hand placing a block on a stack of wooden blocks&#10;&#10;Description automatically generated">
            <a:extLst>
              <a:ext uri="{FF2B5EF4-FFF2-40B4-BE49-F238E27FC236}">
                <a16:creationId xmlns:a16="http://schemas.microsoft.com/office/drawing/2014/main" id="{2A0A7E13-83DD-CBCC-6043-B0D35B61F6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009" y="-46027"/>
            <a:ext cx="7268818" cy="6904027"/>
          </a:xfrm>
          <a:prstGeom prst="rect">
            <a:avLst/>
          </a:prstGeom>
        </p:spPr>
      </p:pic>
      <p:sp>
        <p:nvSpPr>
          <p:cNvPr id="5" name="TextBox 4">
            <a:extLst>
              <a:ext uri="{FF2B5EF4-FFF2-40B4-BE49-F238E27FC236}">
                <a16:creationId xmlns:a16="http://schemas.microsoft.com/office/drawing/2014/main" id="{3F434F63-C72C-8B5D-2FB6-0026729F5698}"/>
              </a:ext>
            </a:extLst>
          </p:cNvPr>
          <p:cNvSpPr txBox="1"/>
          <p:nvPr/>
        </p:nvSpPr>
        <p:spPr>
          <a:xfrm>
            <a:off x="7397022" y="1497513"/>
            <a:ext cx="4613764"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The Allcargo Advantage</a:t>
            </a:r>
          </a:p>
        </p:txBody>
      </p:sp>
      <p:pic>
        <p:nvPicPr>
          <p:cNvPr id="6" name="Picture 5" descr="A close up of a silver object&#10;&#10;Description automatically generated">
            <a:extLst>
              <a:ext uri="{FF2B5EF4-FFF2-40B4-BE49-F238E27FC236}">
                <a16:creationId xmlns:a16="http://schemas.microsoft.com/office/drawing/2014/main" id="{BCB6D85E-C0EF-D76D-B128-A64B40BEDA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3078" y="1497513"/>
            <a:ext cx="7772400" cy="45719"/>
          </a:xfrm>
          <a:prstGeom prst="rect">
            <a:avLst/>
          </a:prstGeom>
        </p:spPr>
      </p:pic>
      <p:pic>
        <p:nvPicPr>
          <p:cNvPr id="7" name="Picture 6" descr="A close up of a silver object&#10;&#10;Description automatically generated">
            <a:extLst>
              <a:ext uri="{FF2B5EF4-FFF2-40B4-BE49-F238E27FC236}">
                <a16:creationId xmlns:a16="http://schemas.microsoft.com/office/drawing/2014/main" id="{D586DA10-A4B3-3130-8708-0E05FFB79A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9279" y="2082288"/>
            <a:ext cx="7772400" cy="45719"/>
          </a:xfrm>
          <a:prstGeom prst="rect">
            <a:avLst/>
          </a:prstGeom>
        </p:spPr>
      </p:pic>
      <p:sp>
        <p:nvSpPr>
          <p:cNvPr id="13" name="TextBox 12">
            <a:extLst>
              <a:ext uri="{FF2B5EF4-FFF2-40B4-BE49-F238E27FC236}">
                <a16:creationId xmlns:a16="http://schemas.microsoft.com/office/drawing/2014/main" id="{7C199AB9-8E8D-C2B8-579E-FC8EDA8A97D1}"/>
              </a:ext>
            </a:extLst>
          </p:cNvPr>
          <p:cNvSpPr txBox="1"/>
          <p:nvPr/>
        </p:nvSpPr>
        <p:spPr>
          <a:xfrm>
            <a:off x="7553738" y="2339009"/>
            <a:ext cx="3909391" cy="3375283"/>
          </a:xfrm>
          <a:prstGeom prst="rect">
            <a:avLst/>
          </a:prstGeom>
          <a:noFill/>
        </p:spPr>
        <p:txBody>
          <a:bodyPr wrap="square" rtlCol="0">
            <a:spAutoFit/>
          </a:bodyPr>
          <a:lstStyle/>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Reliability in our DNA that delivers peace of mind, every time.</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Expertise across almost all diverse logistics verticals to offer customized, end-to-end solutions for multiple sectors</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A future-ready approach led by innovation, ingenuity and adoption of digital tools and technology</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Unmatched synergies of a global network spanning 180 countries and domestic coverage spanning the whole of India</a:t>
            </a:r>
          </a:p>
          <a:p>
            <a:pPr marL="285750" indent="-285750">
              <a:spcBef>
                <a:spcPts val="800"/>
              </a:spcBef>
              <a:buFont typeface="Arial" panose="020B0604020202020204" pitchFamily="34" charset="0"/>
              <a:buChar char="•"/>
            </a:pPr>
            <a:r>
              <a:rPr lang="en-US" sz="1200" dirty="0">
                <a:latin typeface="Roboto" panose="02000000000000000000" pitchFamily="2" charset="0"/>
                <a:ea typeface="Roboto" panose="02000000000000000000" pitchFamily="2" charset="0"/>
              </a:rPr>
              <a:t>Commitment to grow sustainably and deliver excellence with value-driven action and highest levels of corporate governance</a:t>
            </a:r>
          </a:p>
          <a:p>
            <a:pPr marL="285750" indent="-285750">
              <a:spcBef>
                <a:spcPts val="800"/>
              </a:spcBef>
              <a:buFont typeface="Arial" panose="020B0604020202020204" pitchFamily="34" charset="0"/>
              <a:buChar char="•"/>
            </a:pPr>
            <a:endParaRPr lang="en-US" sz="1200" dirty="0">
              <a:latin typeface="Roboto" panose="02000000000000000000" pitchFamily="2" charset="0"/>
              <a:ea typeface="Roboto" panose="02000000000000000000" pitchFamily="2" charset="0"/>
            </a:endParaRPr>
          </a:p>
        </p:txBody>
      </p:sp>
      <p:pic>
        <p:nvPicPr>
          <p:cNvPr id="10" name="Picture 9" descr="A red sign with white text&#10;&#10;Description automatically generated">
            <a:extLst>
              <a:ext uri="{FF2B5EF4-FFF2-40B4-BE49-F238E27FC236}">
                <a16:creationId xmlns:a16="http://schemas.microsoft.com/office/drawing/2014/main" id="{DF8B0D02-EE4F-A31C-0829-BF0F2D2F35B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2477717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ed and grey background&#10;&#10;Description automatically generated">
            <a:extLst>
              <a:ext uri="{FF2B5EF4-FFF2-40B4-BE49-F238E27FC236}">
                <a16:creationId xmlns:a16="http://schemas.microsoft.com/office/drawing/2014/main" id="{C030AD2F-B7F1-AD7F-8682-79A59C275A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ounded Rectangle 8">
            <a:extLst>
              <a:ext uri="{FF2B5EF4-FFF2-40B4-BE49-F238E27FC236}">
                <a16:creationId xmlns:a16="http://schemas.microsoft.com/office/drawing/2014/main" id="{BFC51A12-DB00-E8C3-1181-EAEFE7F6E001}"/>
              </a:ext>
            </a:extLst>
          </p:cNvPr>
          <p:cNvSpPr/>
          <p:nvPr/>
        </p:nvSpPr>
        <p:spPr>
          <a:xfrm rot="2700000">
            <a:off x="2261543" y="1808430"/>
            <a:ext cx="3241137" cy="32411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BDAEF0-8E23-F937-1DDD-71DE6E2D8139}"/>
              </a:ext>
            </a:extLst>
          </p:cNvPr>
          <p:cNvSpPr txBox="1"/>
          <p:nvPr/>
        </p:nvSpPr>
        <p:spPr>
          <a:xfrm>
            <a:off x="2847235" y="2818560"/>
            <a:ext cx="2698175" cy="1676293"/>
          </a:xfrm>
          <a:prstGeom prst="rect">
            <a:avLst/>
          </a:prstGeom>
          <a:noFill/>
        </p:spPr>
        <p:txBody>
          <a:bodyPr wrap="none" rtlCol="0">
            <a:spAutoFit/>
          </a:bodyPr>
          <a:lstStyle/>
          <a:p>
            <a:pPr>
              <a:lnSpc>
                <a:spcPct val="80000"/>
              </a:lnSpc>
            </a:pPr>
            <a:r>
              <a:rPr lang="en-US" sz="6400" b="1" dirty="0">
                <a:solidFill>
                  <a:schemeClr val="bg1"/>
                </a:solidFill>
                <a:latin typeface="Roboto" panose="02000000000000000000" pitchFamily="2" charset="0"/>
                <a:ea typeface="Roboto" panose="02000000000000000000" pitchFamily="2" charset="0"/>
              </a:rPr>
              <a:t>Thank </a:t>
            </a:r>
            <a:br>
              <a:rPr lang="en-US" sz="6400" b="1" dirty="0">
                <a:solidFill>
                  <a:schemeClr val="bg1"/>
                </a:solidFill>
                <a:latin typeface="Roboto" panose="02000000000000000000" pitchFamily="2" charset="0"/>
                <a:ea typeface="Roboto" panose="02000000000000000000" pitchFamily="2" charset="0"/>
              </a:rPr>
            </a:br>
            <a:r>
              <a:rPr lang="en-US" sz="6400" b="1" dirty="0">
                <a:solidFill>
                  <a:schemeClr val="bg1"/>
                </a:solidFill>
                <a:latin typeface="Roboto" panose="02000000000000000000" pitchFamily="2" charset="0"/>
                <a:ea typeface="Roboto" panose="02000000000000000000" pitchFamily="2" charset="0"/>
              </a:rPr>
              <a:t>You</a:t>
            </a:r>
          </a:p>
        </p:txBody>
      </p:sp>
      <p:pic>
        <p:nvPicPr>
          <p:cNvPr id="7" name="Picture 6" descr="A close up of a silver object&#10;&#10;Description automatically generated">
            <a:extLst>
              <a:ext uri="{FF2B5EF4-FFF2-40B4-BE49-F238E27FC236}">
                <a16:creationId xmlns:a16="http://schemas.microsoft.com/office/drawing/2014/main" id="{12ADD0BF-B4D3-CE2C-7EAF-56D0C046A3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91" y="4458972"/>
            <a:ext cx="7772400" cy="45719"/>
          </a:xfrm>
          <a:prstGeom prst="rect">
            <a:avLst/>
          </a:prstGeom>
        </p:spPr>
      </p:pic>
      <p:pic>
        <p:nvPicPr>
          <p:cNvPr id="6" name="Picture 5" descr="A close up of a silver object&#10;&#10;Description automatically generated">
            <a:extLst>
              <a:ext uri="{FF2B5EF4-FFF2-40B4-BE49-F238E27FC236}">
                <a16:creationId xmlns:a16="http://schemas.microsoft.com/office/drawing/2014/main" id="{57F5CF6B-7E65-A4AF-FF50-37DDAAC647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66316" y="2569840"/>
            <a:ext cx="7772400" cy="45719"/>
          </a:xfrm>
          <a:prstGeom prst="rect">
            <a:avLst/>
          </a:prstGeom>
        </p:spPr>
      </p:pic>
      <p:grpSp>
        <p:nvGrpSpPr>
          <p:cNvPr id="18" name="Group 17">
            <a:extLst>
              <a:ext uri="{FF2B5EF4-FFF2-40B4-BE49-F238E27FC236}">
                <a16:creationId xmlns:a16="http://schemas.microsoft.com/office/drawing/2014/main" id="{41A791B7-A5DE-6692-AB4C-73348BB35EE4}"/>
              </a:ext>
            </a:extLst>
          </p:cNvPr>
          <p:cNvGrpSpPr/>
          <p:nvPr/>
        </p:nvGrpSpPr>
        <p:grpSpPr>
          <a:xfrm>
            <a:off x="7941240" y="2930736"/>
            <a:ext cx="3709183" cy="2420134"/>
            <a:chOff x="7941240" y="2930736"/>
            <a:chExt cx="3709183" cy="2420134"/>
          </a:xfrm>
        </p:grpSpPr>
        <p:pic>
          <p:nvPicPr>
            <p:cNvPr id="11" name="Picture 10" descr="A blue circle with white letters on it&#10;&#10;Description automatically generated">
              <a:extLst>
                <a:ext uri="{FF2B5EF4-FFF2-40B4-BE49-F238E27FC236}">
                  <a16:creationId xmlns:a16="http://schemas.microsoft.com/office/drawing/2014/main" id="{4852E6F8-4913-29CB-BC6D-8DA2B2A270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59853" y="5065888"/>
              <a:ext cx="1732997" cy="284982"/>
            </a:xfrm>
            <a:prstGeom prst="rect">
              <a:avLst/>
            </a:prstGeom>
          </p:spPr>
        </p:pic>
        <p:pic>
          <p:nvPicPr>
            <p:cNvPr id="13" name="Picture 12" descr="A red circle with black outline on it&#10;&#10;Description automatically generated">
              <a:extLst>
                <a:ext uri="{FF2B5EF4-FFF2-40B4-BE49-F238E27FC236}">
                  <a16:creationId xmlns:a16="http://schemas.microsoft.com/office/drawing/2014/main" id="{DA053361-E4AB-252E-FD6C-11D3D34D33BB}"/>
                </a:ext>
              </a:extLst>
            </p:cNvPr>
            <p:cNvPicPr>
              <a:picLocks noChangeAspect="1"/>
            </p:cNvPicPr>
            <p:nvPr/>
          </p:nvPicPr>
          <p:blipFill>
            <a:blip r:embed="rId6" cstate="email">
              <a:extLst>
                <a:ext uri="{28A0092B-C50C-407E-A947-70E740481C1C}">
                  <a14:useLocalDpi xmlns:a14="http://schemas.microsoft.com/office/drawing/2010/main"/>
                </a:ext>
              </a:extLst>
            </a:blip>
            <a:srcRect t="51268"/>
            <a:stretch/>
          </p:blipFill>
          <p:spPr>
            <a:xfrm>
              <a:off x="7941240" y="4458972"/>
              <a:ext cx="252917" cy="286380"/>
            </a:xfrm>
            <a:prstGeom prst="rect">
              <a:avLst/>
            </a:prstGeom>
          </p:spPr>
        </p:pic>
        <p:pic>
          <p:nvPicPr>
            <p:cNvPr id="15" name="Picture 14" descr="A red and black sign with white text&#10;&#10;Description automatically generated">
              <a:extLst>
                <a:ext uri="{FF2B5EF4-FFF2-40B4-BE49-F238E27FC236}">
                  <a16:creationId xmlns:a16="http://schemas.microsoft.com/office/drawing/2014/main" id="{6B532FDF-CA75-51C9-231F-6BC4BF6737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41240" y="2930736"/>
              <a:ext cx="1970270" cy="996524"/>
            </a:xfrm>
            <a:prstGeom prst="rect">
              <a:avLst/>
            </a:prstGeom>
          </p:spPr>
        </p:pic>
        <p:sp>
          <p:nvSpPr>
            <p:cNvPr id="17" name="TextBox 16">
              <a:extLst>
                <a:ext uri="{FF2B5EF4-FFF2-40B4-BE49-F238E27FC236}">
                  <a16:creationId xmlns:a16="http://schemas.microsoft.com/office/drawing/2014/main" id="{83E75E5A-EE95-09C6-8F3F-66908FCAF269}"/>
                </a:ext>
              </a:extLst>
            </p:cNvPr>
            <p:cNvSpPr txBox="1"/>
            <p:nvPr/>
          </p:nvSpPr>
          <p:spPr>
            <a:xfrm>
              <a:off x="8239991" y="4454772"/>
              <a:ext cx="3410432" cy="307777"/>
            </a:xfrm>
            <a:prstGeom prst="rect">
              <a:avLst/>
            </a:prstGeom>
            <a:noFill/>
          </p:spPr>
          <p:txBody>
            <a:bodyPr wrap="square">
              <a:spAutoFit/>
            </a:bodyPr>
            <a:lstStyle/>
            <a:p>
              <a:pPr>
                <a:spcBef>
                  <a:spcPts val="600"/>
                </a:spcBef>
              </a:pPr>
              <a:r>
                <a:rPr lang="en-US" sz="1400" dirty="0">
                  <a:latin typeface="Roboto" panose="02000000000000000000" pitchFamily="2" charset="0"/>
                  <a:ea typeface="Roboto" panose="02000000000000000000" pitchFamily="2" charset="0"/>
                </a:rPr>
                <a:t>www.allcargologistics.com</a:t>
              </a:r>
            </a:p>
          </p:txBody>
        </p:sp>
      </p:grpSp>
      <p:pic>
        <p:nvPicPr>
          <p:cNvPr id="12" name="Picture 11" descr="A red sign with white text&#10;&#10;Description automatically generated">
            <a:extLst>
              <a:ext uri="{FF2B5EF4-FFF2-40B4-BE49-F238E27FC236}">
                <a16:creationId xmlns:a16="http://schemas.microsoft.com/office/drawing/2014/main" id="{E27893E2-7A61-AB5B-E7D0-4038F49D75E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349895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8F24409-60EC-8D5C-B847-52B7A8FECBF5}"/>
              </a:ext>
            </a:extLst>
          </p:cNvPr>
          <p:cNvGrpSpPr/>
          <p:nvPr/>
        </p:nvGrpSpPr>
        <p:grpSpPr>
          <a:xfrm>
            <a:off x="5723408" y="4124568"/>
            <a:ext cx="3391683" cy="1547421"/>
            <a:chOff x="2491329" y="4043115"/>
            <a:chExt cx="3502675" cy="1780024"/>
          </a:xfrm>
        </p:grpSpPr>
        <p:sp>
          <p:nvSpPr>
            <p:cNvPr id="8" name="Rounded Rectangle 7">
              <a:extLst>
                <a:ext uri="{FF2B5EF4-FFF2-40B4-BE49-F238E27FC236}">
                  <a16:creationId xmlns:a16="http://schemas.microsoft.com/office/drawing/2014/main" id="{DEAD7616-1191-67BB-D950-2F14F0BA7929}"/>
                </a:ext>
              </a:extLst>
            </p:cNvPr>
            <p:cNvSpPr/>
            <p:nvPr/>
          </p:nvSpPr>
          <p:spPr>
            <a:xfrm>
              <a:off x="2491329" y="4043115"/>
              <a:ext cx="3502675"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56F339B4-ABED-3AF7-0AD3-1FAE25493529}"/>
                </a:ext>
              </a:extLst>
            </p:cNvPr>
            <p:cNvSpPr txBox="1"/>
            <p:nvPr/>
          </p:nvSpPr>
          <p:spPr>
            <a:xfrm>
              <a:off x="3757828" y="4563535"/>
              <a:ext cx="2020191" cy="708081"/>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Headquartered in </a:t>
              </a:r>
              <a:br>
                <a:rPr lang="en-US" sz="1600" dirty="0">
                  <a:solidFill>
                    <a:schemeClr val="bg1"/>
                  </a:solidFill>
                  <a:latin typeface="Roboto" panose="02000000000000000000" pitchFamily="2" charset="0"/>
                  <a:ea typeface="Roboto" panose="02000000000000000000" pitchFamily="2" charset="0"/>
                </a:rPr>
              </a:br>
              <a:r>
                <a:rPr lang="en-US" b="1" dirty="0">
                  <a:solidFill>
                    <a:schemeClr val="bg1"/>
                  </a:solidFill>
                  <a:latin typeface="Roboto" panose="02000000000000000000" pitchFamily="2" charset="0"/>
                  <a:ea typeface="Roboto" panose="02000000000000000000" pitchFamily="2" charset="0"/>
                </a:rPr>
                <a:t>India</a:t>
              </a:r>
              <a:r>
                <a:rPr lang="en-US" sz="1600" dirty="0">
                  <a:solidFill>
                    <a:schemeClr val="bg1"/>
                  </a:solidFill>
                  <a:latin typeface="Roboto" panose="02000000000000000000" pitchFamily="2" charset="0"/>
                  <a:ea typeface="Roboto" panose="02000000000000000000" pitchFamily="2" charset="0"/>
                </a:rPr>
                <a:t> (Mumbai)</a:t>
              </a:r>
            </a:p>
          </p:txBody>
        </p:sp>
        <p:pic>
          <p:nvPicPr>
            <p:cNvPr id="23" name="Picture 22" descr="A black background with a black square&#10;&#10;Description automatically generated">
              <a:extLst>
                <a:ext uri="{FF2B5EF4-FFF2-40B4-BE49-F238E27FC236}">
                  <a16:creationId xmlns:a16="http://schemas.microsoft.com/office/drawing/2014/main" id="{BBBD87AA-296D-AC5C-DF34-83216BF1D622}"/>
                </a:ext>
              </a:extLst>
            </p:cNvPr>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2829877" y="4464849"/>
              <a:ext cx="790093" cy="790093"/>
            </a:xfrm>
            <a:prstGeom prst="rect">
              <a:avLst/>
            </a:prstGeom>
          </p:spPr>
        </p:pic>
      </p:grpSp>
      <p:sp>
        <p:nvSpPr>
          <p:cNvPr id="2" name="TextBox 1">
            <a:extLst>
              <a:ext uri="{FF2B5EF4-FFF2-40B4-BE49-F238E27FC236}">
                <a16:creationId xmlns:a16="http://schemas.microsoft.com/office/drawing/2014/main" id="{FFD3C487-F78F-B62E-3709-FDDA4B12149E}"/>
              </a:ext>
            </a:extLst>
          </p:cNvPr>
          <p:cNvSpPr txBox="1"/>
          <p:nvPr/>
        </p:nvSpPr>
        <p:spPr>
          <a:xfrm>
            <a:off x="5013960" y="656668"/>
            <a:ext cx="4572000" cy="646331"/>
          </a:xfrm>
          <a:prstGeom prst="rect">
            <a:avLst/>
          </a:prstGeom>
          <a:noFill/>
        </p:spPr>
        <p:txBody>
          <a:bodyPr wrap="square" rtlCol="0">
            <a:spAutoFit/>
          </a:bodyPr>
          <a:lstStyle/>
          <a:p>
            <a:r>
              <a:rPr lang="en-US" sz="3600" b="1" dirty="0">
                <a:latin typeface="Roboto" panose="02000000000000000000" pitchFamily="2" charset="0"/>
                <a:ea typeface="Roboto" panose="02000000000000000000" pitchFamily="2" charset="0"/>
              </a:rPr>
              <a:t>Our Global Footprint </a:t>
            </a:r>
          </a:p>
        </p:txBody>
      </p:sp>
      <p:pic>
        <p:nvPicPr>
          <p:cNvPr id="4" name="Picture 3" descr="A map of the world&#10;&#10;Description automatically generated">
            <a:extLst>
              <a:ext uri="{FF2B5EF4-FFF2-40B4-BE49-F238E27FC236}">
                <a16:creationId xmlns:a16="http://schemas.microsoft.com/office/drawing/2014/main" id="{B8CBC668-FC74-4DE4-064C-6B20794107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959" y="2107859"/>
            <a:ext cx="4013049" cy="4013049"/>
          </a:xfrm>
          <a:prstGeom prst="rect">
            <a:avLst/>
          </a:prstGeom>
        </p:spPr>
      </p:pic>
      <p:pic>
        <p:nvPicPr>
          <p:cNvPr id="17" name="Picture 16" descr="A close up of a silver object&#10;&#10;Description automatically generated">
            <a:extLst>
              <a:ext uri="{FF2B5EF4-FFF2-40B4-BE49-F238E27FC236}">
                <a16:creationId xmlns:a16="http://schemas.microsoft.com/office/drawing/2014/main" id="{8B79A8EB-6393-81F7-69EB-0A8082FA42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602143"/>
            <a:ext cx="7772400" cy="45719"/>
          </a:xfrm>
          <a:prstGeom prst="rect">
            <a:avLst/>
          </a:prstGeom>
        </p:spPr>
      </p:pic>
      <p:pic>
        <p:nvPicPr>
          <p:cNvPr id="18" name="Picture 17" descr="A close up of a silver object&#10;&#10;Description automatically generated">
            <a:extLst>
              <a:ext uri="{FF2B5EF4-FFF2-40B4-BE49-F238E27FC236}">
                <a16:creationId xmlns:a16="http://schemas.microsoft.com/office/drawing/2014/main" id="{3630B448-474A-A34A-FCA3-FE1E0EDB6A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608" y="1326678"/>
            <a:ext cx="7772400" cy="45719"/>
          </a:xfrm>
          <a:prstGeom prst="rect">
            <a:avLst/>
          </a:prstGeom>
        </p:spPr>
      </p:pic>
      <p:grpSp>
        <p:nvGrpSpPr>
          <p:cNvPr id="15" name="Group 14">
            <a:extLst>
              <a:ext uri="{FF2B5EF4-FFF2-40B4-BE49-F238E27FC236}">
                <a16:creationId xmlns:a16="http://schemas.microsoft.com/office/drawing/2014/main" id="{9524D503-D86A-FFCA-791B-FC4CF5F50A24}"/>
              </a:ext>
            </a:extLst>
          </p:cNvPr>
          <p:cNvGrpSpPr/>
          <p:nvPr/>
        </p:nvGrpSpPr>
        <p:grpSpPr>
          <a:xfrm>
            <a:off x="3968990" y="1940073"/>
            <a:ext cx="3178569" cy="1547421"/>
            <a:chOff x="2847235" y="2047315"/>
            <a:chExt cx="3146769" cy="1547421"/>
          </a:xfrm>
        </p:grpSpPr>
        <p:grpSp>
          <p:nvGrpSpPr>
            <p:cNvPr id="28" name="Group 27">
              <a:extLst>
                <a:ext uri="{FF2B5EF4-FFF2-40B4-BE49-F238E27FC236}">
                  <a16:creationId xmlns:a16="http://schemas.microsoft.com/office/drawing/2014/main" id="{9F6B4DAC-F1AC-299C-CE99-6EA6F4D79B35}"/>
                </a:ext>
              </a:extLst>
            </p:cNvPr>
            <p:cNvGrpSpPr/>
            <p:nvPr/>
          </p:nvGrpSpPr>
          <p:grpSpPr>
            <a:xfrm>
              <a:off x="2847235" y="2047315"/>
              <a:ext cx="3146769" cy="1547421"/>
              <a:chOff x="2491329" y="2047315"/>
              <a:chExt cx="3502675" cy="1780024"/>
            </a:xfrm>
          </p:grpSpPr>
          <p:sp>
            <p:nvSpPr>
              <p:cNvPr id="6" name="Rounded Rectangle 5">
                <a:extLst>
                  <a:ext uri="{FF2B5EF4-FFF2-40B4-BE49-F238E27FC236}">
                    <a16:creationId xmlns:a16="http://schemas.microsoft.com/office/drawing/2014/main" id="{076E9565-CFF2-96F7-5656-3A41CF8B5100}"/>
                  </a:ext>
                </a:extLst>
              </p:cNvPr>
              <p:cNvSpPr/>
              <p:nvPr/>
            </p:nvSpPr>
            <p:spPr>
              <a:xfrm>
                <a:off x="2491329" y="2047315"/>
                <a:ext cx="3502675"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E9EBACC4-2E73-98C4-280E-50E0D5C37915}"/>
                  </a:ext>
                </a:extLst>
              </p:cNvPr>
              <p:cNvSpPr txBox="1"/>
              <p:nvPr/>
            </p:nvSpPr>
            <p:spPr>
              <a:xfrm>
                <a:off x="3804316" y="2630701"/>
                <a:ext cx="1955956" cy="672676"/>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World's </a:t>
                </a:r>
                <a:r>
                  <a:rPr lang="en-US" sz="1600" b="1" dirty="0">
                    <a:solidFill>
                      <a:schemeClr val="bg1"/>
                    </a:solidFill>
                    <a:latin typeface="Roboto" panose="02000000000000000000" pitchFamily="2" charset="0"/>
                    <a:ea typeface="Roboto" panose="02000000000000000000" pitchFamily="2" charset="0"/>
                  </a:rPr>
                  <a:t>#1 </a:t>
                </a:r>
              </a:p>
              <a:p>
                <a:r>
                  <a:rPr lang="en-US" sz="1600" dirty="0">
                    <a:solidFill>
                      <a:schemeClr val="bg1"/>
                    </a:solidFill>
                    <a:latin typeface="Roboto" panose="02000000000000000000" pitchFamily="2" charset="0"/>
                    <a:ea typeface="Roboto" panose="02000000000000000000" pitchFamily="2" charset="0"/>
                  </a:rPr>
                  <a:t>LCL Consolidator</a:t>
                </a:r>
              </a:p>
            </p:txBody>
          </p:sp>
        </p:grpSp>
        <p:pic>
          <p:nvPicPr>
            <p:cNvPr id="9" name="Picture 8" descr="A black background with a black square&#10;&#10;Description automatically generated">
              <a:extLst>
                <a:ext uri="{FF2B5EF4-FFF2-40B4-BE49-F238E27FC236}">
                  <a16:creationId xmlns:a16="http://schemas.microsoft.com/office/drawing/2014/main" id="{E325DCAC-AA15-44C0-9122-0CB9E0F50C84}"/>
                </a:ext>
              </a:extLst>
            </p:cNvPr>
            <p:cNvPicPr>
              <a:picLocks noChangeAspect="1"/>
            </p:cNvPicPr>
            <p:nvPr/>
          </p:nvPicPr>
          <p:blipFill>
            <a:blip r:embed="rId5" cstate="email">
              <a:alphaModFix amt="40000"/>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3085158" y="2448811"/>
              <a:ext cx="800005" cy="774123"/>
            </a:xfrm>
            <a:prstGeom prst="rect">
              <a:avLst/>
            </a:prstGeom>
          </p:spPr>
        </p:pic>
      </p:grpSp>
      <p:grpSp>
        <p:nvGrpSpPr>
          <p:cNvPr id="19" name="Group 18">
            <a:extLst>
              <a:ext uri="{FF2B5EF4-FFF2-40B4-BE49-F238E27FC236}">
                <a16:creationId xmlns:a16="http://schemas.microsoft.com/office/drawing/2014/main" id="{D6607A7A-02A0-F758-F629-93F33635242A}"/>
              </a:ext>
            </a:extLst>
          </p:cNvPr>
          <p:cNvGrpSpPr/>
          <p:nvPr/>
        </p:nvGrpSpPr>
        <p:grpSpPr>
          <a:xfrm>
            <a:off x="7916992" y="1940073"/>
            <a:ext cx="3165393" cy="1547421"/>
            <a:chOff x="6595226" y="2047315"/>
            <a:chExt cx="3283135" cy="1547421"/>
          </a:xfrm>
        </p:grpSpPr>
        <p:grpSp>
          <p:nvGrpSpPr>
            <p:cNvPr id="27" name="Group 26">
              <a:extLst>
                <a:ext uri="{FF2B5EF4-FFF2-40B4-BE49-F238E27FC236}">
                  <a16:creationId xmlns:a16="http://schemas.microsoft.com/office/drawing/2014/main" id="{59405AFA-5FE4-F2D9-5815-A6F7A93388BA}"/>
                </a:ext>
              </a:extLst>
            </p:cNvPr>
            <p:cNvGrpSpPr/>
            <p:nvPr/>
          </p:nvGrpSpPr>
          <p:grpSpPr>
            <a:xfrm>
              <a:off x="6595226" y="2047315"/>
              <a:ext cx="3283135" cy="1547421"/>
              <a:chOff x="6223972" y="2047315"/>
              <a:chExt cx="3654464" cy="1780024"/>
            </a:xfrm>
          </p:grpSpPr>
          <p:sp>
            <p:nvSpPr>
              <p:cNvPr id="7" name="Rounded Rectangle 6">
                <a:extLst>
                  <a:ext uri="{FF2B5EF4-FFF2-40B4-BE49-F238E27FC236}">
                    <a16:creationId xmlns:a16="http://schemas.microsoft.com/office/drawing/2014/main" id="{D281028F-6ED0-3AF2-CD06-349B0EA2E167}"/>
                  </a:ext>
                </a:extLst>
              </p:cNvPr>
              <p:cNvSpPr/>
              <p:nvPr/>
            </p:nvSpPr>
            <p:spPr>
              <a:xfrm>
                <a:off x="6223972" y="2047315"/>
                <a:ext cx="3653738"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 name="TextBox 9">
                <a:extLst>
                  <a:ext uri="{FF2B5EF4-FFF2-40B4-BE49-F238E27FC236}">
                    <a16:creationId xmlns:a16="http://schemas.microsoft.com/office/drawing/2014/main" id="{525F204C-BAE8-AA5D-AEEA-E5342892CD4D}"/>
                  </a:ext>
                </a:extLst>
              </p:cNvPr>
              <p:cNvSpPr txBox="1"/>
              <p:nvPr/>
            </p:nvSpPr>
            <p:spPr>
              <a:xfrm>
                <a:off x="7260504" y="2444884"/>
                <a:ext cx="2617932" cy="1026717"/>
              </a:xfrm>
              <a:prstGeom prst="rect">
                <a:avLst/>
              </a:prstGeom>
              <a:noFill/>
            </p:spPr>
            <p:txBody>
              <a:bodyPr wrap="none" rtlCol="0">
                <a:spAutoFit/>
              </a:bodyPr>
              <a:lstStyle/>
              <a:p>
                <a:r>
                  <a:rPr lang="en-US" sz="1600" dirty="0">
                    <a:solidFill>
                      <a:schemeClr val="bg1"/>
                    </a:solidFill>
                    <a:latin typeface="Roboto" panose="02000000000000000000" pitchFamily="2" charset="0"/>
                    <a:ea typeface="Roboto" panose="02000000000000000000" pitchFamily="2" charset="0"/>
                  </a:rPr>
                  <a:t>Presence in</a:t>
                </a:r>
                <a:br>
                  <a:rPr lang="en-US" sz="1600" dirty="0">
                    <a:solidFill>
                      <a:schemeClr val="bg1"/>
                    </a:solidFill>
                    <a:latin typeface="Roboto" panose="02000000000000000000" pitchFamily="2" charset="0"/>
                    <a:ea typeface="Roboto" panose="02000000000000000000" pitchFamily="2" charset="0"/>
                  </a:rPr>
                </a:br>
                <a:r>
                  <a:rPr lang="en-US" b="1" dirty="0">
                    <a:solidFill>
                      <a:schemeClr val="bg1"/>
                    </a:solidFill>
                    <a:latin typeface="Roboto" panose="02000000000000000000" pitchFamily="2" charset="0"/>
                    <a:ea typeface="Roboto" panose="02000000000000000000" pitchFamily="2" charset="0"/>
                  </a:rPr>
                  <a:t>180</a:t>
                </a:r>
                <a:r>
                  <a:rPr lang="en-US" sz="1600" dirty="0">
                    <a:solidFill>
                      <a:schemeClr val="bg1"/>
                    </a:solidFill>
                    <a:latin typeface="Roboto" panose="02000000000000000000" pitchFamily="2" charset="0"/>
                    <a:ea typeface="Roboto" panose="02000000000000000000" pitchFamily="2" charset="0"/>
                  </a:rPr>
                  <a:t> countries </a:t>
                </a:r>
                <a:br>
                  <a:rPr lang="en-US" sz="1600" dirty="0">
                    <a:solidFill>
                      <a:schemeClr val="bg1"/>
                    </a:solidFill>
                    <a:latin typeface="Roboto" panose="02000000000000000000" pitchFamily="2" charset="0"/>
                    <a:ea typeface="Roboto" panose="02000000000000000000" pitchFamily="2" charset="0"/>
                  </a:rPr>
                </a:br>
                <a:r>
                  <a:rPr lang="en-US" b="1" dirty="0">
                    <a:solidFill>
                      <a:schemeClr val="bg1"/>
                    </a:solidFill>
                    <a:latin typeface="Roboto" panose="02000000000000000000" pitchFamily="2" charset="0"/>
                    <a:ea typeface="Roboto" panose="02000000000000000000" pitchFamily="2" charset="0"/>
                  </a:rPr>
                  <a:t>2400</a:t>
                </a:r>
                <a:r>
                  <a:rPr lang="en-US" sz="1600" dirty="0">
                    <a:solidFill>
                      <a:schemeClr val="bg1"/>
                    </a:solidFill>
                    <a:latin typeface="Roboto" panose="02000000000000000000" pitchFamily="2" charset="0"/>
                    <a:ea typeface="Roboto" panose="02000000000000000000" pitchFamily="2" charset="0"/>
                  </a:rPr>
                  <a:t> direct trade lanes</a:t>
                </a:r>
              </a:p>
            </p:txBody>
          </p:sp>
        </p:grpSp>
        <p:pic>
          <p:nvPicPr>
            <p:cNvPr id="12" name="Picture 11" descr="A black background with a black square&#10;&#10;Description automatically generated">
              <a:extLst>
                <a:ext uri="{FF2B5EF4-FFF2-40B4-BE49-F238E27FC236}">
                  <a16:creationId xmlns:a16="http://schemas.microsoft.com/office/drawing/2014/main" id="{D7E79CE3-0FF0-85DD-59DB-9432333B5F0B}"/>
                </a:ext>
              </a:extLst>
            </p:cNvPr>
            <p:cNvPicPr>
              <a:picLocks noChangeAspect="1"/>
            </p:cNvPicPr>
            <p:nvPr/>
          </p:nvPicPr>
          <p:blipFill>
            <a:blip r:embed="rId7" cstate="email">
              <a:alphaModFix amt="41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818833" y="2506775"/>
              <a:ext cx="614088" cy="594222"/>
            </a:xfrm>
            <a:prstGeom prst="rect">
              <a:avLst/>
            </a:prstGeom>
          </p:spPr>
        </p:pic>
      </p:grpSp>
      <p:pic>
        <p:nvPicPr>
          <p:cNvPr id="21" name="Picture 20" descr="A red sign with white text&#10;&#10;Description automatically generated">
            <a:extLst>
              <a:ext uri="{FF2B5EF4-FFF2-40B4-BE49-F238E27FC236}">
                <a16:creationId xmlns:a16="http://schemas.microsoft.com/office/drawing/2014/main" id="{9FAB1112-17E8-FF7F-E3C1-C7490F49D30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2656809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par>
                                <p:cTn id="16" presetID="2" presetClass="entr" presetSubtype="2" decel="5000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1+#ppt_w/2"/>
                                          </p:val>
                                        </p:tav>
                                        <p:tav tm="100000">
                                          <p:val>
                                            <p:strVal val="#ppt_x"/>
                                          </p:val>
                                        </p:tav>
                                      </p:tavLst>
                                    </p:anim>
                                    <p:anim calcmode="lin" valueType="num">
                                      <p:cBhvr additive="base">
                                        <p:cTn id="19" dur="500" fill="hold"/>
                                        <p:tgtEl>
                                          <p:spTgt spid="17"/>
                                        </p:tgtEl>
                                        <p:attrNameLst>
                                          <p:attrName>ppt_y</p:attrName>
                                        </p:attrNameLst>
                                      </p:cBhvr>
                                      <p:tavLst>
                                        <p:tav tm="0">
                                          <p:val>
                                            <p:strVal val="#ppt_y"/>
                                          </p:val>
                                        </p:tav>
                                        <p:tav tm="100000">
                                          <p:val>
                                            <p:strVal val="#ppt_y"/>
                                          </p:val>
                                        </p:tav>
                                      </p:tavLst>
                                    </p:anim>
                                  </p:childTnLst>
                                </p:cTn>
                              </p:par>
                              <p:par>
                                <p:cTn id="20" presetID="2" presetClass="entr" presetSubtype="8" decel="5000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0-#ppt_w/2"/>
                                          </p:val>
                                        </p:tav>
                                        <p:tav tm="100000">
                                          <p:val>
                                            <p:strVal val="#ppt_x"/>
                                          </p:val>
                                        </p:tav>
                                      </p:tavLst>
                                    </p:anim>
                                    <p:anim calcmode="lin" valueType="num">
                                      <p:cBhvr additive="base">
                                        <p:cTn id="23" dur="500" fill="hold"/>
                                        <p:tgtEl>
                                          <p:spTgt spid="18"/>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anim calcmode="lin" valueType="num">
                                      <p:cBhvr>
                                        <p:cTn id="28" dur="500" fill="hold"/>
                                        <p:tgtEl>
                                          <p:spTgt spid="29"/>
                                        </p:tgtEl>
                                        <p:attrNameLst>
                                          <p:attrName>ppt_x</p:attrName>
                                        </p:attrNameLst>
                                      </p:cBhvr>
                                      <p:tavLst>
                                        <p:tav tm="0">
                                          <p:val>
                                            <p:strVal val="#ppt_x"/>
                                          </p:val>
                                        </p:tav>
                                        <p:tav tm="100000">
                                          <p:val>
                                            <p:strVal val="#ppt_x"/>
                                          </p:val>
                                        </p:tav>
                                      </p:tavLst>
                                    </p:anim>
                                    <p:anim calcmode="lin" valueType="num">
                                      <p:cBhvr>
                                        <p:cTn id="2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9CD5ED4F-757C-2C87-C48F-A15316AE102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821" y="1193799"/>
            <a:ext cx="11990358" cy="5590138"/>
          </a:xfrm>
          <a:prstGeom prst="rect">
            <a:avLst/>
          </a:prstGeom>
          <a:effectLst>
            <a:outerShdw blurRad="50800" dist="63500" dir="4800000" algn="l" rotWithShape="0">
              <a:schemeClr val="accent5">
                <a:lumMod val="50000"/>
                <a:alpha val="29000"/>
              </a:schemeClr>
            </a:outerShdw>
          </a:effectLst>
        </p:spPr>
      </p:pic>
      <p:sp>
        <p:nvSpPr>
          <p:cNvPr id="113" name="Rounded Rectangle 112">
            <a:extLst>
              <a:ext uri="{FF2B5EF4-FFF2-40B4-BE49-F238E27FC236}">
                <a16:creationId xmlns:a16="http://schemas.microsoft.com/office/drawing/2014/main" id="{14087056-58EF-CF0B-4705-85132904B48A}"/>
              </a:ext>
            </a:extLst>
          </p:cNvPr>
          <p:cNvSpPr/>
          <p:nvPr/>
        </p:nvSpPr>
        <p:spPr>
          <a:xfrm>
            <a:off x="603494" y="4167823"/>
            <a:ext cx="1300341" cy="1780024"/>
          </a:xfrm>
          <a:prstGeom prst="roundRect">
            <a:avLst>
              <a:gd name="adj" fmla="val 7203"/>
            </a:avLst>
          </a:prstGeom>
          <a:gradFill flip="none" rotWithShape="1">
            <a:gsLst>
              <a:gs pos="0">
                <a:srgbClr val="C00000"/>
              </a:gs>
              <a:gs pos="50000">
                <a:srgbClr val="FF0000"/>
              </a:gs>
              <a:gs pos="100000">
                <a:srgbClr val="FB392A"/>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D3C487-F78F-B62E-3709-FDDA4B12149E}"/>
              </a:ext>
            </a:extLst>
          </p:cNvPr>
          <p:cNvSpPr txBox="1"/>
          <p:nvPr/>
        </p:nvSpPr>
        <p:spPr>
          <a:xfrm>
            <a:off x="3847628" y="443965"/>
            <a:ext cx="4496744" cy="646331"/>
          </a:xfrm>
          <a:prstGeom prst="rect">
            <a:avLst/>
          </a:prstGeom>
          <a:noFill/>
        </p:spPr>
        <p:txBody>
          <a:bodyPr wrap="none" rtlCol="0">
            <a:spAutoFit/>
          </a:bodyPr>
          <a:lstStyle/>
          <a:p>
            <a:r>
              <a:rPr lang="en-US" sz="3600" b="1" dirty="0">
                <a:latin typeface="Roboto" panose="02000000000000000000" pitchFamily="2" charset="0"/>
                <a:ea typeface="Roboto" panose="02000000000000000000" pitchFamily="2" charset="0"/>
              </a:rPr>
              <a:t>Our Global Footprint </a:t>
            </a:r>
          </a:p>
        </p:txBody>
      </p:sp>
      <p:pic>
        <p:nvPicPr>
          <p:cNvPr id="17" name="Picture 16" descr="A close up of a silver object&#10;&#10;Description automatically generated">
            <a:extLst>
              <a:ext uri="{FF2B5EF4-FFF2-40B4-BE49-F238E27FC236}">
                <a16:creationId xmlns:a16="http://schemas.microsoft.com/office/drawing/2014/main" id="{8B79A8EB-6393-81F7-69EB-0A8082FA42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446590"/>
            <a:ext cx="7772400" cy="45719"/>
          </a:xfrm>
          <a:prstGeom prst="rect">
            <a:avLst/>
          </a:prstGeom>
        </p:spPr>
      </p:pic>
      <p:pic>
        <p:nvPicPr>
          <p:cNvPr id="18" name="Picture 17" descr="A close up of a silver object&#10;&#10;Description automatically generated">
            <a:extLst>
              <a:ext uri="{FF2B5EF4-FFF2-40B4-BE49-F238E27FC236}">
                <a16:creationId xmlns:a16="http://schemas.microsoft.com/office/drawing/2014/main" id="{3630B448-474A-A34A-FCA3-FE1E0EDB6A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243" y="1054761"/>
            <a:ext cx="7772400" cy="45719"/>
          </a:xfrm>
          <a:prstGeom prst="rect">
            <a:avLst/>
          </a:prstGeom>
        </p:spPr>
      </p:pic>
      <p:grpSp>
        <p:nvGrpSpPr>
          <p:cNvPr id="31" name="Group 30">
            <a:extLst>
              <a:ext uri="{FF2B5EF4-FFF2-40B4-BE49-F238E27FC236}">
                <a16:creationId xmlns:a16="http://schemas.microsoft.com/office/drawing/2014/main" id="{E1921C27-3F21-C60D-F5D8-0C694C3330FF}"/>
              </a:ext>
            </a:extLst>
          </p:cNvPr>
          <p:cNvGrpSpPr/>
          <p:nvPr/>
        </p:nvGrpSpPr>
        <p:grpSpPr>
          <a:xfrm>
            <a:off x="1725142" y="2856666"/>
            <a:ext cx="1315152" cy="628252"/>
            <a:chOff x="1725142" y="2673786"/>
            <a:chExt cx="1315152" cy="628252"/>
          </a:xfrm>
        </p:grpSpPr>
        <p:grpSp>
          <p:nvGrpSpPr>
            <p:cNvPr id="32" name="Group 31">
              <a:extLst>
                <a:ext uri="{FF2B5EF4-FFF2-40B4-BE49-F238E27FC236}">
                  <a16:creationId xmlns:a16="http://schemas.microsoft.com/office/drawing/2014/main" id="{CC19A99B-0081-DCC3-D2ED-1F8AD52AD0B2}"/>
                </a:ext>
              </a:extLst>
            </p:cNvPr>
            <p:cNvGrpSpPr/>
            <p:nvPr/>
          </p:nvGrpSpPr>
          <p:grpSpPr>
            <a:xfrm>
              <a:off x="1725142" y="2673786"/>
              <a:ext cx="1315152" cy="628252"/>
              <a:chOff x="1675612" y="2673786"/>
              <a:chExt cx="1315152" cy="628252"/>
            </a:xfrm>
          </p:grpSpPr>
          <p:sp>
            <p:nvSpPr>
              <p:cNvPr id="34" name="object 12">
                <a:extLst>
                  <a:ext uri="{FF2B5EF4-FFF2-40B4-BE49-F238E27FC236}">
                    <a16:creationId xmlns:a16="http://schemas.microsoft.com/office/drawing/2014/main" id="{41B1E89D-2C0F-26E1-AC23-1C0FF402A6BA}"/>
                  </a:ext>
                </a:extLst>
              </p:cNvPr>
              <p:cNvSpPr txBox="1"/>
              <p:nvPr/>
            </p:nvSpPr>
            <p:spPr>
              <a:xfrm>
                <a:off x="1787436" y="2673786"/>
                <a:ext cx="1170409" cy="209994"/>
              </a:xfrm>
              <a:prstGeom prst="rect">
                <a:avLst/>
              </a:prstGeom>
              <a:noFill/>
            </p:spPr>
            <p:txBody>
              <a:bodyPr vert="horz" wrap="square" lIns="0" tIns="13335" rIns="0" bIns="0" rtlCol="0" anchor="ctr">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Americas</a:t>
                </a:r>
                <a:endParaRPr kumimoji="0" lang="en-IN"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35" name="Group 34">
                <a:extLst>
                  <a:ext uri="{FF2B5EF4-FFF2-40B4-BE49-F238E27FC236}">
                    <a16:creationId xmlns:a16="http://schemas.microsoft.com/office/drawing/2014/main" id="{EE98EDFF-A3CC-F32A-26F5-124CACE2BFE7}"/>
                  </a:ext>
                </a:extLst>
              </p:cNvPr>
              <p:cNvGrpSpPr/>
              <p:nvPr/>
            </p:nvGrpSpPr>
            <p:grpSpPr>
              <a:xfrm>
                <a:off x="1675612" y="2895600"/>
                <a:ext cx="1315152" cy="406438"/>
                <a:chOff x="1640175" y="2482663"/>
                <a:chExt cx="1315152" cy="406438"/>
              </a:xfrm>
            </p:grpSpPr>
            <p:grpSp>
              <p:nvGrpSpPr>
                <p:cNvPr id="39" name="Group 38">
                  <a:extLst>
                    <a:ext uri="{FF2B5EF4-FFF2-40B4-BE49-F238E27FC236}">
                      <a16:creationId xmlns:a16="http://schemas.microsoft.com/office/drawing/2014/main" id="{3D65A723-520A-FEF1-489F-5FD2AD60FFB1}"/>
                    </a:ext>
                  </a:extLst>
                </p:cNvPr>
                <p:cNvGrpSpPr/>
                <p:nvPr/>
              </p:nvGrpSpPr>
              <p:grpSpPr>
                <a:xfrm>
                  <a:off x="1640175" y="2485127"/>
                  <a:ext cx="773158" cy="403974"/>
                  <a:chOff x="1955399" y="2485127"/>
                  <a:chExt cx="773158" cy="403974"/>
                </a:xfrm>
              </p:grpSpPr>
              <p:sp>
                <p:nvSpPr>
                  <p:cNvPr id="44" name="TextBox 43">
                    <a:extLst>
                      <a:ext uri="{FF2B5EF4-FFF2-40B4-BE49-F238E27FC236}">
                        <a16:creationId xmlns:a16="http://schemas.microsoft.com/office/drawing/2014/main" id="{3650F553-F3E3-5213-3610-B4B49B6819E8}"/>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45" name="TextBox 44">
                    <a:extLst>
                      <a:ext uri="{FF2B5EF4-FFF2-40B4-BE49-F238E27FC236}">
                        <a16:creationId xmlns:a16="http://schemas.microsoft.com/office/drawing/2014/main" id="{2379FA72-C3BE-922F-8845-19E9C5677069}"/>
                      </a:ext>
                    </a:extLst>
                  </p:cNvPr>
                  <p:cNvSpPr txBox="1"/>
                  <p:nvPr/>
                </p:nvSpPr>
                <p:spPr>
                  <a:xfrm>
                    <a:off x="1955399" y="2485127"/>
                    <a:ext cx="773158" cy="294696"/>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50</a:t>
                    </a:r>
                  </a:p>
                </p:txBody>
              </p:sp>
            </p:grpSp>
            <p:grpSp>
              <p:nvGrpSpPr>
                <p:cNvPr id="40" name="Group 39">
                  <a:extLst>
                    <a:ext uri="{FF2B5EF4-FFF2-40B4-BE49-F238E27FC236}">
                      <a16:creationId xmlns:a16="http://schemas.microsoft.com/office/drawing/2014/main" id="{736F9855-79AA-B934-804C-A490B2BF4B43}"/>
                    </a:ext>
                  </a:extLst>
                </p:cNvPr>
                <p:cNvGrpSpPr/>
                <p:nvPr/>
              </p:nvGrpSpPr>
              <p:grpSpPr>
                <a:xfrm>
                  <a:off x="2366059" y="2485127"/>
                  <a:ext cx="589268" cy="403974"/>
                  <a:chOff x="1855291" y="2485127"/>
                  <a:chExt cx="740793" cy="403974"/>
                </a:xfrm>
              </p:grpSpPr>
              <p:sp>
                <p:nvSpPr>
                  <p:cNvPr id="42" name="TextBox 41">
                    <a:extLst>
                      <a:ext uri="{FF2B5EF4-FFF2-40B4-BE49-F238E27FC236}">
                        <a16:creationId xmlns:a16="http://schemas.microsoft.com/office/drawing/2014/main" id="{9564BEBE-7DB0-D352-3FAB-A7D8A1BD53FD}"/>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43" name="TextBox 42">
                    <a:extLst>
                      <a:ext uri="{FF2B5EF4-FFF2-40B4-BE49-F238E27FC236}">
                        <a16:creationId xmlns:a16="http://schemas.microsoft.com/office/drawing/2014/main" id="{0FDC2E18-25C6-73C3-D621-EA52F9AAEAFF}"/>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134</a:t>
                    </a:r>
                  </a:p>
                </p:txBody>
              </p:sp>
            </p:grpSp>
            <p:cxnSp>
              <p:nvCxnSpPr>
                <p:cNvPr id="41" name="Straight Connector 40">
                  <a:extLst>
                    <a:ext uri="{FF2B5EF4-FFF2-40B4-BE49-F238E27FC236}">
                      <a16:creationId xmlns:a16="http://schemas.microsoft.com/office/drawing/2014/main" id="{29B5FB0D-2915-D889-7004-51EF5292B910}"/>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33" name="Straight Connector 32">
              <a:extLst>
                <a:ext uri="{FF2B5EF4-FFF2-40B4-BE49-F238E27FC236}">
                  <a16:creationId xmlns:a16="http://schemas.microsoft.com/office/drawing/2014/main" id="{960CF0FF-107D-B8C7-84FE-C71466D84DE3}"/>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E1CAE65-166C-54EB-6A14-BD24A577F5FD}"/>
              </a:ext>
            </a:extLst>
          </p:cNvPr>
          <p:cNvGrpSpPr/>
          <p:nvPr/>
        </p:nvGrpSpPr>
        <p:grpSpPr>
          <a:xfrm>
            <a:off x="5785269" y="4334537"/>
            <a:ext cx="1984024" cy="666789"/>
            <a:chOff x="5785269" y="4636136"/>
            <a:chExt cx="1984024" cy="666789"/>
          </a:xfrm>
        </p:grpSpPr>
        <p:sp>
          <p:nvSpPr>
            <p:cNvPr id="58" name="object 13">
              <a:extLst>
                <a:ext uri="{FF2B5EF4-FFF2-40B4-BE49-F238E27FC236}">
                  <a16:creationId xmlns:a16="http://schemas.microsoft.com/office/drawing/2014/main" id="{B0D4E1A2-229F-73D2-3389-D2F3893B7EF9}"/>
                </a:ext>
              </a:extLst>
            </p:cNvPr>
            <p:cNvSpPr txBox="1"/>
            <p:nvPr/>
          </p:nvSpPr>
          <p:spPr>
            <a:xfrm>
              <a:off x="5785269" y="4636136"/>
              <a:ext cx="1984024" cy="209994"/>
            </a:xfrm>
            <a:prstGeom prst="rect">
              <a:avLst/>
            </a:prstGeom>
          </p:spPr>
          <p:txBody>
            <a:bodyPr vert="horz" wrap="square" lIns="0" tIns="13335" rIns="0" bIns="0" rtlCol="0">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ISC, ME &amp; Africa</a:t>
              </a:r>
            </a:p>
          </p:txBody>
        </p:sp>
        <p:grpSp>
          <p:nvGrpSpPr>
            <p:cNvPr id="48" name="Group 47">
              <a:extLst>
                <a:ext uri="{FF2B5EF4-FFF2-40B4-BE49-F238E27FC236}">
                  <a16:creationId xmlns:a16="http://schemas.microsoft.com/office/drawing/2014/main" id="{1FDE4EF0-C19D-5741-90B0-BF6DE6685A0A}"/>
                </a:ext>
              </a:extLst>
            </p:cNvPr>
            <p:cNvGrpSpPr/>
            <p:nvPr/>
          </p:nvGrpSpPr>
          <p:grpSpPr>
            <a:xfrm>
              <a:off x="6121299" y="4896487"/>
              <a:ext cx="1315152" cy="406438"/>
              <a:chOff x="1725142" y="2895600"/>
              <a:chExt cx="1315152" cy="406438"/>
            </a:xfrm>
          </p:grpSpPr>
          <p:grpSp>
            <p:nvGrpSpPr>
              <p:cNvPr id="49" name="Group 48">
                <a:extLst>
                  <a:ext uri="{FF2B5EF4-FFF2-40B4-BE49-F238E27FC236}">
                    <a16:creationId xmlns:a16="http://schemas.microsoft.com/office/drawing/2014/main" id="{45AEE329-42BA-288E-E1B5-7E1FDE600C9D}"/>
                  </a:ext>
                </a:extLst>
              </p:cNvPr>
              <p:cNvGrpSpPr/>
              <p:nvPr/>
            </p:nvGrpSpPr>
            <p:grpSpPr>
              <a:xfrm>
                <a:off x="1725142" y="2895600"/>
                <a:ext cx="1315152" cy="406438"/>
                <a:chOff x="1640175" y="2482663"/>
                <a:chExt cx="1315152" cy="406438"/>
              </a:xfrm>
            </p:grpSpPr>
            <p:grpSp>
              <p:nvGrpSpPr>
                <p:cNvPr id="51" name="Group 50">
                  <a:extLst>
                    <a:ext uri="{FF2B5EF4-FFF2-40B4-BE49-F238E27FC236}">
                      <a16:creationId xmlns:a16="http://schemas.microsoft.com/office/drawing/2014/main" id="{9AAB148A-59DB-FECA-5BD2-7A2C3E2595FF}"/>
                    </a:ext>
                  </a:extLst>
                </p:cNvPr>
                <p:cNvGrpSpPr/>
                <p:nvPr/>
              </p:nvGrpSpPr>
              <p:grpSpPr>
                <a:xfrm>
                  <a:off x="1640175" y="2485127"/>
                  <a:ext cx="773158" cy="403974"/>
                  <a:chOff x="1955399" y="2485127"/>
                  <a:chExt cx="773158" cy="403974"/>
                </a:xfrm>
              </p:grpSpPr>
              <p:sp>
                <p:nvSpPr>
                  <p:cNvPr id="56" name="TextBox 55">
                    <a:extLst>
                      <a:ext uri="{FF2B5EF4-FFF2-40B4-BE49-F238E27FC236}">
                        <a16:creationId xmlns:a16="http://schemas.microsoft.com/office/drawing/2014/main" id="{176A24B9-BE0E-9298-CCF1-64A9D8178D8A}"/>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57" name="TextBox 56">
                    <a:extLst>
                      <a:ext uri="{FF2B5EF4-FFF2-40B4-BE49-F238E27FC236}">
                        <a16:creationId xmlns:a16="http://schemas.microsoft.com/office/drawing/2014/main" id="{00C060E4-D12C-FFF2-3F8A-8DE93C7F832C}"/>
                      </a:ext>
                    </a:extLst>
                  </p:cNvPr>
                  <p:cNvSpPr txBox="1"/>
                  <p:nvPr/>
                </p:nvSpPr>
                <p:spPr>
                  <a:xfrm>
                    <a:off x="1955399" y="2485127"/>
                    <a:ext cx="773158" cy="294696"/>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68</a:t>
                    </a:r>
                  </a:p>
                </p:txBody>
              </p:sp>
            </p:grpSp>
            <p:grpSp>
              <p:nvGrpSpPr>
                <p:cNvPr id="52" name="Group 51">
                  <a:extLst>
                    <a:ext uri="{FF2B5EF4-FFF2-40B4-BE49-F238E27FC236}">
                      <a16:creationId xmlns:a16="http://schemas.microsoft.com/office/drawing/2014/main" id="{4D3E09AB-485B-FAC3-230C-E9B49CDF1906}"/>
                    </a:ext>
                  </a:extLst>
                </p:cNvPr>
                <p:cNvGrpSpPr/>
                <p:nvPr/>
              </p:nvGrpSpPr>
              <p:grpSpPr>
                <a:xfrm>
                  <a:off x="2366059" y="2485127"/>
                  <a:ext cx="589268" cy="403974"/>
                  <a:chOff x="1855291" y="2485127"/>
                  <a:chExt cx="740793" cy="403974"/>
                </a:xfrm>
              </p:grpSpPr>
              <p:sp>
                <p:nvSpPr>
                  <p:cNvPr id="54" name="TextBox 53">
                    <a:extLst>
                      <a:ext uri="{FF2B5EF4-FFF2-40B4-BE49-F238E27FC236}">
                        <a16:creationId xmlns:a16="http://schemas.microsoft.com/office/drawing/2014/main" id="{17FF6893-E5D3-187A-DF7F-8C3C7FF09EAC}"/>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55" name="TextBox 54">
                    <a:extLst>
                      <a:ext uri="{FF2B5EF4-FFF2-40B4-BE49-F238E27FC236}">
                        <a16:creationId xmlns:a16="http://schemas.microsoft.com/office/drawing/2014/main" id="{47230D21-6F59-EF84-4C96-5C60B7E26176}"/>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122</a:t>
                    </a:r>
                  </a:p>
                </p:txBody>
              </p:sp>
            </p:grpSp>
            <p:cxnSp>
              <p:nvCxnSpPr>
                <p:cNvPr id="53" name="Straight Connector 52">
                  <a:extLst>
                    <a:ext uri="{FF2B5EF4-FFF2-40B4-BE49-F238E27FC236}">
                      <a16:creationId xmlns:a16="http://schemas.microsoft.com/office/drawing/2014/main" id="{154BDAF5-6911-F09B-5EDC-300CBDBB9502}"/>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EFA2C6EB-8404-FF3B-BDDB-0DC7CE61D7B9}"/>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1" name="Group 60">
            <a:extLst>
              <a:ext uri="{FF2B5EF4-FFF2-40B4-BE49-F238E27FC236}">
                <a16:creationId xmlns:a16="http://schemas.microsoft.com/office/drawing/2014/main" id="{0DAC03C8-9C2C-7E69-B988-B6E720768C31}"/>
              </a:ext>
            </a:extLst>
          </p:cNvPr>
          <p:cNvGrpSpPr/>
          <p:nvPr/>
        </p:nvGrpSpPr>
        <p:grpSpPr>
          <a:xfrm>
            <a:off x="8387045" y="2770035"/>
            <a:ext cx="1557814" cy="679626"/>
            <a:chOff x="8217264" y="2333615"/>
            <a:chExt cx="1557814" cy="679626"/>
          </a:xfrm>
        </p:grpSpPr>
        <p:sp>
          <p:nvSpPr>
            <p:cNvPr id="73" name="object 10">
              <a:extLst>
                <a:ext uri="{FF2B5EF4-FFF2-40B4-BE49-F238E27FC236}">
                  <a16:creationId xmlns:a16="http://schemas.microsoft.com/office/drawing/2014/main" id="{310C9633-C19B-FFAA-4050-401771A83EB4}"/>
                </a:ext>
              </a:extLst>
            </p:cNvPr>
            <p:cNvSpPr txBox="1"/>
            <p:nvPr/>
          </p:nvSpPr>
          <p:spPr>
            <a:xfrm>
              <a:off x="8217264" y="2333615"/>
              <a:ext cx="1557814" cy="209994"/>
            </a:xfrm>
            <a:prstGeom prst="rect">
              <a:avLst/>
            </a:prstGeom>
          </p:spPr>
          <p:txBody>
            <a:bodyPr vert="horz" wrap="square" lIns="0" tIns="13335" rIns="0" bIns="0" rtlCol="0">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Asia Pacific</a:t>
              </a:r>
              <a:endParaRPr kumimoji="0" lang="en-US"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nvGrpSpPr>
            <p:cNvPr id="63" name="Group 62">
              <a:extLst>
                <a:ext uri="{FF2B5EF4-FFF2-40B4-BE49-F238E27FC236}">
                  <a16:creationId xmlns:a16="http://schemas.microsoft.com/office/drawing/2014/main" id="{D643C6CA-7EB8-A0E8-CB4A-38BDA8FED90C}"/>
                </a:ext>
              </a:extLst>
            </p:cNvPr>
            <p:cNvGrpSpPr/>
            <p:nvPr/>
          </p:nvGrpSpPr>
          <p:grpSpPr>
            <a:xfrm>
              <a:off x="8348680" y="2606803"/>
              <a:ext cx="1315152" cy="406438"/>
              <a:chOff x="1725142" y="2895600"/>
              <a:chExt cx="1315152" cy="406438"/>
            </a:xfrm>
          </p:grpSpPr>
          <p:grpSp>
            <p:nvGrpSpPr>
              <p:cNvPr id="64" name="Group 63">
                <a:extLst>
                  <a:ext uri="{FF2B5EF4-FFF2-40B4-BE49-F238E27FC236}">
                    <a16:creationId xmlns:a16="http://schemas.microsoft.com/office/drawing/2014/main" id="{6A1EA9A5-F789-E384-0DDC-C4BA130DADB1}"/>
                  </a:ext>
                </a:extLst>
              </p:cNvPr>
              <p:cNvGrpSpPr/>
              <p:nvPr/>
            </p:nvGrpSpPr>
            <p:grpSpPr>
              <a:xfrm>
                <a:off x="1725142" y="2895600"/>
                <a:ext cx="1315152" cy="406438"/>
                <a:chOff x="1640175" y="2482663"/>
                <a:chExt cx="1315152" cy="406438"/>
              </a:xfrm>
            </p:grpSpPr>
            <p:grpSp>
              <p:nvGrpSpPr>
                <p:cNvPr id="66" name="Group 65">
                  <a:extLst>
                    <a:ext uri="{FF2B5EF4-FFF2-40B4-BE49-F238E27FC236}">
                      <a16:creationId xmlns:a16="http://schemas.microsoft.com/office/drawing/2014/main" id="{18ADE8F4-03F5-18BB-A5E7-3C5F18CEB6E1}"/>
                    </a:ext>
                  </a:extLst>
                </p:cNvPr>
                <p:cNvGrpSpPr/>
                <p:nvPr/>
              </p:nvGrpSpPr>
              <p:grpSpPr>
                <a:xfrm>
                  <a:off x="1640175" y="2485127"/>
                  <a:ext cx="773158" cy="403974"/>
                  <a:chOff x="1955399" y="2485127"/>
                  <a:chExt cx="773158" cy="403974"/>
                </a:xfrm>
              </p:grpSpPr>
              <p:sp>
                <p:nvSpPr>
                  <p:cNvPr id="71" name="TextBox 70">
                    <a:extLst>
                      <a:ext uri="{FF2B5EF4-FFF2-40B4-BE49-F238E27FC236}">
                        <a16:creationId xmlns:a16="http://schemas.microsoft.com/office/drawing/2014/main" id="{4EC81C2C-916A-FBF3-56B8-8212316D7D4E}"/>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72" name="TextBox 71">
                    <a:extLst>
                      <a:ext uri="{FF2B5EF4-FFF2-40B4-BE49-F238E27FC236}">
                        <a16:creationId xmlns:a16="http://schemas.microsoft.com/office/drawing/2014/main" id="{E812777C-5DC0-964E-FD36-9301B3C49001}"/>
                      </a:ext>
                    </a:extLst>
                  </p:cNvPr>
                  <p:cNvSpPr txBox="1"/>
                  <p:nvPr/>
                </p:nvSpPr>
                <p:spPr>
                  <a:xfrm>
                    <a:off x="1955399" y="2485127"/>
                    <a:ext cx="773158"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25</a:t>
                    </a:r>
                  </a:p>
                </p:txBody>
              </p:sp>
            </p:grpSp>
            <p:grpSp>
              <p:nvGrpSpPr>
                <p:cNvPr id="67" name="Group 66">
                  <a:extLst>
                    <a:ext uri="{FF2B5EF4-FFF2-40B4-BE49-F238E27FC236}">
                      <a16:creationId xmlns:a16="http://schemas.microsoft.com/office/drawing/2014/main" id="{55617E4E-F75D-7675-7218-7A22E914E0C6}"/>
                    </a:ext>
                  </a:extLst>
                </p:cNvPr>
                <p:cNvGrpSpPr/>
                <p:nvPr/>
              </p:nvGrpSpPr>
              <p:grpSpPr>
                <a:xfrm>
                  <a:off x="2366059" y="2485127"/>
                  <a:ext cx="589268" cy="403974"/>
                  <a:chOff x="1855291" y="2485127"/>
                  <a:chExt cx="740793" cy="403974"/>
                </a:xfrm>
              </p:grpSpPr>
              <p:sp>
                <p:nvSpPr>
                  <p:cNvPr id="69" name="TextBox 68">
                    <a:extLst>
                      <a:ext uri="{FF2B5EF4-FFF2-40B4-BE49-F238E27FC236}">
                        <a16:creationId xmlns:a16="http://schemas.microsoft.com/office/drawing/2014/main" id="{F88CECC1-263B-8702-836B-B14D45DCC8AF}"/>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70" name="TextBox 69">
                    <a:extLst>
                      <a:ext uri="{FF2B5EF4-FFF2-40B4-BE49-F238E27FC236}">
                        <a16:creationId xmlns:a16="http://schemas.microsoft.com/office/drawing/2014/main" id="{F47598A1-F09A-D31A-02C4-CCC1F19F5671}"/>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67</a:t>
                    </a:r>
                  </a:p>
                </p:txBody>
              </p:sp>
            </p:grpSp>
            <p:cxnSp>
              <p:nvCxnSpPr>
                <p:cNvPr id="68" name="Straight Connector 67">
                  <a:extLst>
                    <a:ext uri="{FF2B5EF4-FFF2-40B4-BE49-F238E27FC236}">
                      <a16:creationId xmlns:a16="http://schemas.microsoft.com/office/drawing/2014/main" id="{62AC905A-F579-E229-F7F4-5EF02C6743B7}"/>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5" name="Straight Connector 64">
                <a:extLst>
                  <a:ext uri="{FF2B5EF4-FFF2-40B4-BE49-F238E27FC236}">
                    <a16:creationId xmlns:a16="http://schemas.microsoft.com/office/drawing/2014/main" id="{78342536-35EE-848A-0C79-E7E757B9A925}"/>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6" name="Group 75">
            <a:extLst>
              <a:ext uri="{FF2B5EF4-FFF2-40B4-BE49-F238E27FC236}">
                <a16:creationId xmlns:a16="http://schemas.microsoft.com/office/drawing/2014/main" id="{2BE37079-ED44-632C-F594-E241A59C6227}"/>
              </a:ext>
            </a:extLst>
          </p:cNvPr>
          <p:cNvGrpSpPr/>
          <p:nvPr/>
        </p:nvGrpSpPr>
        <p:grpSpPr>
          <a:xfrm>
            <a:off x="5850302" y="2113526"/>
            <a:ext cx="1315152" cy="656509"/>
            <a:chOff x="1725142" y="2645529"/>
            <a:chExt cx="1315152" cy="656509"/>
          </a:xfrm>
        </p:grpSpPr>
        <p:grpSp>
          <p:nvGrpSpPr>
            <p:cNvPr id="77" name="Group 76">
              <a:extLst>
                <a:ext uri="{FF2B5EF4-FFF2-40B4-BE49-F238E27FC236}">
                  <a16:creationId xmlns:a16="http://schemas.microsoft.com/office/drawing/2014/main" id="{79C9F99A-EE03-42AB-EB20-91466E615013}"/>
                </a:ext>
              </a:extLst>
            </p:cNvPr>
            <p:cNvGrpSpPr/>
            <p:nvPr/>
          </p:nvGrpSpPr>
          <p:grpSpPr>
            <a:xfrm>
              <a:off x="1725142" y="2645529"/>
              <a:ext cx="1315152" cy="656509"/>
              <a:chOff x="1675612" y="2645529"/>
              <a:chExt cx="1315152" cy="656509"/>
            </a:xfrm>
          </p:grpSpPr>
          <p:sp>
            <p:nvSpPr>
              <p:cNvPr id="79" name="object 12">
                <a:extLst>
                  <a:ext uri="{FF2B5EF4-FFF2-40B4-BE49-F238E27FC236}">
                    <a16:creationId xmlns:a16="http://schemas.microsoft.com/office/drawing/2014/main" id="{F255010A-60EB-ACD0-94F5-3A17021C5926}"/>
                  </a:ext>
                </a:extLst>
              </p:cNvPr>
              <p:cNvSpPr txBox="1"/>
              <p:nvPr/>
            </p:nvSpPr>
            <p:spPr>
              <a:xfrm>
                <a:off x="1734428" y="2645529"/>
                <a:ext cx="1170409" cy="209994"/>
              </a:xfrm>
              <a:prstGeom prst="rect">
                <a:avLst/>
              </a:prstGeom>
              <a:noFill/>
            </p:spPr>
            <p:txBody>
              <a:bodyPr vert="horz" wrap="square" lIns="0" tIns="13335" rIns="0" bIns="0" rtlCol="0" anchor="ctr">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Europe</a:t>
                </a:r>
              </a:p>
            </p:txBody>
          </p:sp>
          <p:grpSp>
            <p:nvGrpSpPr>
              <p:cNvPr id="80" name="Group 79">
                <a:extLst>
                  <a:ext uri="{FF2B5EF4-FFF2-40B4-BE49-F238E27FC236}">
                    <a16:creationId xmlns:a16="http://schemas.microsoft.com/office/drawing/2014/main" id="{CC54787B-8777-4E03-EE9B-AB1C97E4FB90}"/>
                  </a:ext>
                </a:extLst>
              </p:cNvPr>
              <p:cNvGrpSpPr/>
              <p:nvPr/>
            </p:nvGrpSpPr>
            <p:grpSpPr>
              <a:xfrm>
                <a:off x="1675612" y="2895600"/>
                <a:ext cx="1315152" cy="406438"/>
                <a:chOff x="1640175" y="2482663"/>
                <a:chExt cx="1315152" cy="406438"/>
              </a:xfrm>
            </p:grpSpPr>
            <p:grpSp>
              <p:nvGrpSpPr>
                <p:cNvPr id="84" name="Group 83">
                  <a:extLst>
                    <a:ext uri="{FF2B5EF4-FFF2-40B4-BE49-F238E27FC236}">
                      <a16:creationId xmlns:a16="http://schemas.microsoft.com/office/drawing/2014/main" id="{0C875432-D89B-2C17-775F-665B2CEA5DEC}"/>
                    </a:ext>
                  </a:extLst>
                </p:cNvPr>
                <p:cNvGrpSpPr/>
                <p:nvPr/>
              </p:nvGrpSpPr>
              <p:grpSpPr>
                <a:xfrm>
                  <a:off x="1640175" y="2485127"/>
                  <a:ext cx="773158" cy="403974"/>
                  <a:chOff x="1955399" y="2485127"/>
                  <a:chExt cx="773158" cy="403974"/>
                </a:xfrm>
              </p:grpSpPr>
              <p:sp>
                <p:nvSpPr>
                  <p:cNvPr id="89" name="TextBox 88">
                    <a:extLst>
                      <a:ext uri="{FF2B5EF4-FFF2-40B4-BE49-F238E27FC236}">
                        <a16:creationId xmlns:a16="http://schemas.microsoft.com/office/drawing/2014/main" id="{D6996579-04DF-35FB-06E4-3FCC2122850D}"/>
                      </a:ext>
                    </a:extLst>
                  </p:cNvPr>
                  <p:cNvSpPr txBox="1"/>
                  <p:nvPr/>
                </p:nvSpPr>
                <p:spPr>
                  <a:xfrm>
                    <a:off x="2002677" y="2655191"/>
                    <a:ext cx="678602"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Countries</a:t>
                    </a:r>
                  </a:p>
                </p:txBody>
              </p:sp>
              <p:sp>
                <p:nvSpPr>
                  <p:cNvPr id="90" name="TextBox 89">
                    <a:extLst>
                      <a:ext uri="{FF2B5EF4-FFF2-40B4-BE49-F238E27FC236}">
                        <a16:creationId xmlns:a16="http://schemas.microsoft.com/office/drawing/2014/main" id="{987DCC45-530A-6755-BA07-2EB9A645967A}"/>
                      </a:ext>
                    </a:extLst>
                  </p:cNvPr>
                  <p:cNvSpPr txBox="1"/>
                  <p:nvPr/>
                </p:nvSpPr>
                <p:spPr>
                  <a:xfrm>
                    <a:off x="1955399" y="2485127"/>
                    <a:ext cx="773158" cy="294696"/>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37</a:t>
                    </a:r>
                  </a:p>
                </p:txBody>
              </p:sp>
            </p:grpSp>
            <p:grpSp>
              <p:nvGrpSpPr>
                <p:cNvPr id="85" name="Group 84">
                  <a:extLst>
                    <a:ext uri="{FF2B5EF4-FFF2-40B4-BE49-F238E27FC236}">
                      <a16:creationId xmlns:a16="http://schemas.microsoft.com/office/drawing/2014/main" id="{FA65AC5E-2E30-039B-BBDD-65112A712567}"/>
                    </a:ext>
                  </a:extLst>
                </p:cNvPr>
                <p:cNvGrpSpPr/>
                <p:nvPr/>
              </p:nvGrpSpPr>
              <p:grpSpPr>
                <a:xfrm>
                  <a:off x="2366059" y="2485127"/>
                  <a:ext cx="589268" cy="403974"/>
                  <a:chOff x="1855291" y="2485127"/>
                  <a:chExt cx="740793" cy="403974"/>
                </a:xfrm>
              </p:grpSpPr>
              <p:sp>
                <p:nvSpPr>
                  <p:cNvPr id="87" name="TextBox 86">
                    <a:extLst>
                      <a:ext uri="{FF2B5EF4-FFF2-40B4-BE49-F238E27FC236}">
                        <a16:creationId xmlns:a16="http://schemas.microsoft.com/office/drawing/2014/main" id="{82BD2450-710F-FD85-EB94-F4026F08F0C2}"/>
                      </a:ext>
                    </a:extLst>
                  </p:cNvPr>
                  <p:cNvSpPr txBox="1"/>
                  <p:nvPr/>
                </p:nvSpPr>
                <p:spPr>
                  <a:xfrm>
                    <a:off x="1889372" y="2655191"/>
                    <a:ext cx="672628" cy="233910"/>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9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Offices</a:t>
                    </a:r>
                  </a:p>
                </p:txBody>
              </p:sp>
              <p:sp>
                <p:nvSpPr>
                  <p:cNvPr id="88" name="TextBox 87">
                    <a:extLst>
                      <a:ext uri="{FF2B5EF4-FFF2-40B4-BE49-F238E27FC236}">
                        <a16:creationId xmlns:a16="http://schemas.microsoft.com/office/drawing/2014/main" id="{1F42E513-9F3A-7FC9-7C7F-35F68D9D1A63}"/>
                      </a:ext>
                    </a:extLst>
                  </p:cNvPr>
                  <p:cNvSpPr txBox="1"/>
                  <p:nvPr/>
                </p:nvSpPr>
                <p:spPr>
                  <a:xfrm>
                    <a:off x="1855291" y="2485127"/>
                    <a:ext cx="740793" cy="284693"/>
                  </a:xfrm>
                  <a:prstGeom prst="rect">
                    <a:avLst/>
                  </a:prstGeom>
                  <a:noFill/>
                </p:spPr>
                <p:txBody>
                  <a:bodyPr wrap="square">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FF0000"/>
                        </a:solidFill>
                        <a:effectLst/>
                        <a:uLnTx/>
                        <a:uFillTx/>
                        <a:latin typeface="Segoe UI" panose="020B0502040204020203" pitchFamily="34" charset="0"/>
                        <a:ea typeface="+mn-ea"/>
                        <a:cs typeface="Segoe UI" panose="020B0502040204020203" pitchFamily="34" charset="0"/>
                      </a:rPr>
                      <a:t>52</a:t>
                    </a:r>
                  </a:p>
                </p:txBody>
              </p:sp>
            </p:grpSp>
            <p:cxnSp>
              <p:nvCxnSpPr>
                <p:cNvPr id="86" name="Straight Connector 85">
                  <a:extLst>
                    <a:ext uri="{FF2B5EF4-FFF2-40B4-BE49-F238E27FC236}">
                      <a16:creationId xmlns:a16="http://schemas.microsoft.com/office/drawing/2014/main" id="{41CEA324-8DEC-5F66-524D-41041FA47500}"/>
                    </a:ext>
                  </a:extLst>
                </p:cNvPr>
                <p:cNvCxnSpPr>
                  <a:cxnSpLocks/>
                </p:cNvCxnSpPr>
                <p:nvPr/>
              </p:nvCxnSpPr>
              <p:spPr>
                <a:xfrm>
                  <a:off x="2366055" y="2482663"/>
                  <a:ext cx="0" cy="3405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 name="Straight Connector 77">
              <a:extLst>
                <a:ext uri="{FF2B5EF4-FFF2-40B4-BE49-F238E27FC236}">
                  <a16:creationId xmlns:a16="http://schemas.microsoft.com/office/drawing/2014/main" id="{D33482E6-82D5-44DF-0154-1AA059846ADA}"/>
                </a:ext>
              </a:extLst>
            </p:cNvPr>
            <p:cNvCxnSpPr/>
            <p:nvPr/>
          </p:nvCxnSpPr>
          <p:spPr>
            <a:xfrm>
              <a:off x="1826872" y="2895600"/>
              <a:ext cx="108458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026CB81A-4ED2-2768-8BBA-FABE554A7891}"/>
              </a:ext>
            </a:extLst>
          </p:cNvPr>
          <p:cNvGrpSpPr/>
          <p:nvPr/>
        </p:nvGrpSpPr>
        <p:grpSpPr>
          <a:xfrm>
            <a:off x="526534" y="4455213"/>
            <a:ext cx="1343852" cy="1269446"/>
            <a:chOff x="-1405282" y="1740762"/>
            <a:chExt cx="1343852" cy="1269446"/>
          </a:xfrm>
        </p:grpSpPr>
        <p:sp>
          <p:nvSpPr>
            <p:cNvPr id="101" name="object 12">
              <a:extLst>
                <a:ext uri="{FF2B5EF4-FFF2-40B4-BE49-F238E27FC236}">
                  <a16:creationId xmlns:a16="http://schemas.microsoft.com/office/drawing/2014/main" id="{BC146886-8302-3098-B5F9-FE22CD253500}"/>
                </a:ext>
              </a:extLst>
            </p:cNvPr>
            <p:cNvSpPr txBox="1"/>
            <p:nvPr/>
          </p:nvSpPr>
          <p:spPr>
            <a:xfrm>
              <a:off x="-1318560" y="1740762"/>
              <a:ext cx="1170409" cy="215444"/>
            </a:xfrm>
            <a:prstGeom prst="rect">
              <a:avLst/>
            </a:prstGeom>
            <a:noFill/>
          </p:spPr>
          <p:txBody>
            <a:bodyPr vert="horz" wrap="square" lIns="0" tIns="13335" rIns="0" bIns="0" rtlCol="0" anchor="ctr">
              <a:spAutoFit/>
            </a:bodyPr>
            <a:lstStyle/>
            <a:p>
              <a:pPr marL="0" marR="5080" lvl="0" indent="-4763" algn="ctr" defTabSz="914400" rtl="0" eaLnBrk="1" fontAlgn="auto" latinLnBrk="0" hangingPunct="1">
                <a:lnSpc>
                  <a:spcPts val="1500"/>
                </a:lnSpc>
                <a:spcBef>
                  <a:spcPts val="105"/>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Over</a:t>
              </a:r>
              <a:endParaRPr kumimoji="0" lang="en-IN" sz="18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endParaRPr>
            </a:p>
          </p:txBody>
        </p:sp>
        <p:grpSp>
          <p:nvGrpSpPr>
            <p:cNvPr id="102" name="Group 101">
              <a:extLst>
                <a:ext uri="{FF2B5EF4-FFF2-40B4-BE49-F238E27FC236}">
                  <a16:creationId xmlns:a16="http://schemas.microsoft.com/office/drawing/2014/main" id="{E2AAE0BE-1AF9-E253-ED71-8ADE2B49AE8B}"/>
                </a:ext>
              </a:extLst>
            </p:cNvPr>
            <p:cNvGrpSpPr/>
            <p:nvPr/>
          </p:nvGrpSpPr>
          <p:grpSpPr>
            <a:xfrm>
              <a:off x="-1405282" y="1996877"/>
              <a:ext cx="1343852" cy="441050"/>
              <a:chOff x="1647706" y="2475602"/>
              <a:chExt cx="1343852" cy="441050"/>
            </a:xfrm>
          </p:grpSpPr>
          <p:sp>
            <p:nvSpPr>
              <p:cNvPr id="107" name="TextBox 106">
                <a:extLst>
                  <a:ext uri="{FF2B5EF4-FFF2-40B4-BE49-F238E27FC236}">
                    <a16:creationId xmlns:a16="http://schemas.microsoft.com/office/drawing/2014/main" id="{AB45ECA4-75D7-AAF4-68BB-C4193A4AB3E3}"/>
                  </a:ext>
                </a:extLst>
              </p:cNvPr>
              <p:cNvSpPr txBox="1"/>
              <p:nvPr/>
            </p:nvSpPr>
            <p:spPr>
              <a:xfrm>
                <a:off x="1647706" y="2670431"/>
                <a:ext cx="1343852" cy="246221"/>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10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Offices in</a:t>
                </a:r>
              </a:p>
            </p:txBody>
          </p:sp>
          <p:sp>
            <p:nvSpPr>
              <p:cNvPr id="108" name="TextBox 107">
                <a:extLst>
                  <a:ext uri="{FF2B5EF4-FFF2-40B4-BE49-F238E27FC236}">
                    <a16:creationId xmlns:a16="http://schemas.microsoft.com/office/drawing/2014/main" id="{617F4D02-92FF-8394-3B9F-F2CA164B04A4}"/>
                  </a:ext>
                </a:extLst>
              </p:cNvPr>
              <p:cNvSpPr txBox="1"/>
              <p:nvPr/>
            </p:nvSpPr>
            <p:spPr>
              <a:xfrm>
                <a:off x="1965967" y="2475602"/>
                <a:ext cx="773158" cy="313547"/>
              </a:xfrm>
              <a:prstGeom prst="rect">
                <a:avLst/>
              </a:prstGeom>
              <a:noFill/>
            </p:spPr>
            <p:txBody>
              <a:bodyPr wrap="square">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I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300</a:t>
                </a:r>
              </a:p>
            </p:txBody>
          </p:sp>
        </p:grpSp>
        <p:cxnSp>
          <p:nvCxnSpPr>
            <p:cNvPr id="103" name="Straight Connector 102">
              <a:extLst>
                <a:ext uri="{FF2B5EF4-FFF2-40B4-BE49-F238E27FC236}">
                  <a16:creationId xmlns:a16="http://schemas.microsoft.com/office/drawing/2014/main" id="{83A10559-C0D9-E403-4079-846DCD6BA50D}"/>
                </a:ext>
              </a:extLst>
            </p:cNvPr>
            <p:cNvCxnSpPr>
              <a:cxnSpLocks/>
            </p:cNvCxnSpPr>
            <p:nvPr/>
          </p:nvCxnSpPr>
          <p:spPr>
            <a:xfrm>
              <a:off x="-1039464" y="2437927"/>
              <a:ext cx="61221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B0883512-6A82-967F-70B9-FBC1DC95AEEF}"/>
                </a:ext>
              </a:extLst>
            </p:cNvPr>
            <p:cNvGrpSpPr/>
            <p:nvPr/>
          </p:nvGrpSpPr>
          <p:grpSpPr>
            <a:xfrm>
              <a:off x="-1405282" y="2569158"/>
              <a:ext cx="1343852" cy="441050"/>
              <a:chOff x="1647706" y="2475602"/>
              <a:chExt cx="1343852" cy="441050"/>
            </a:xfrm>
          </p:grpSpPr>
          <p:sp>
            <p:nvSpPr>
              <p:cNvPr id="105" name="TextBox 104">
                <a:extLst>
                  <a:ext uri="{FF2B5EF4-FFF2-40B4-BE49-F238E27FC236}">
                    <a16:creationId xmlns:a16="http://schemas.microsoft.com/office/drawing/2014/main" id="{69D1A7A4-686D-EE7A-9F73-221F424A2F2D}"/>
                  </a:ext>
                </a:extLst>
              </p:cNvPr>
              <p:cNvSpPr txBox="1"/>
              <p:nvPr/>
            </p:nvSpPr>
            <p:spPr>
              <a:xfrm>
                <a:off x="1647706" y="2670431"/>
                <a:ext cx="1343852" cy="246221"/>
              </a:xfrm>
              <a:prstGeom prst="rect">
                <a:avLst/>
              </a:prstGeom>
              <a:noFill/>
            </p:spPr>
            <p:txBody>
              <a:bodyPr wrap="square">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0" lang="en-IN" sz="10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Countries</a:t>
                </a:r>
              </a:p>
            </p:txBody>
          </p:sp>
          <p:sp>
            <p:nvSpPr>
              <p:cNvPr id="106" name="TextBox 105">
                <a:extLst>
                  <a:ext uri="{FF2B5EF4-FFF2-40B4-BE49-F238E27FC236}">
                    <a16:creationId xmlns:a16="http://schemas.microsoft.com/office/drawing/2014/main" id="{AAFCCFC5-E540-1000-AE1E-92714A39DDF6}"/>
                  </a:ext>
                </a:extLst>
              </p:cNvPr>
              <p:cNvSpPr txBox="1"/>
              <p:nvPr/>
            </p:nvSpPr>
            <p:spPr>
              <a:xfrm>
                <a:off x="1965967" y="2475602"/>
                <a:ext cx="773158" cy="313547"/>
              </a:xfrm>
              <a:prstGeom prst="rect">
                <a:avLst/>
              </a:prstGeom>
              <a:noFill/>
            </p:spPr>
            <p:txBody>
              <a:bodyPr wrap="square">
                <a:spAutoFit/>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0" lang="en-I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Segoe UI" panose="020B0502040204020203" pitchFamily="34" charset="0"/>
                  </a:rPr>
                  <a:t>180</a:t>
                </a:r>
              </a:p>
            </p:txBody>
          </p:sp>
        </p:grpSp>
      </p:grpSp>
      <p:grpSp>
        <p:nvGrpSpPr>
          <p:cNvPr id="112" name="Group 111">
            <a:extLst>
              <a:ext uri="{FF2B5EF4-FFF2-40B4-BE49-F238E27FC236}">
                <a16:creationId xmlns:a16="http://schemas.microsoft.com/office/drawing/2014/main" id="{FD45179E-946F-3408-470A-2D1B4D4C78C5}"/>
              </a:ext>
            </a:extLst>
          </p:cNvPr>
          <p:cNvGrpSpPr/>
          <p:nvPr/>
        </p:nvGrpSpPr>
        <p:grpSpPr>
          <a:xfrm>
            <a:off x="8130315" y="3657313"/>
            <a:ext cx="1703298" cy="887221"/>
            <a:chOff x="8345868" y="3633179"/>
            <a:chExt cx="1703298" cy="887221"/>
          </a:xfrm>
        </p:grpSpPr>
        <p:sp>
          <p:nvSpPr>
            <p:cNvPr id="92" name="TextBox 91">
              <a:extLst>
                <a:ext uri="{FF2B5EF4-FFF2-40B4-BE49-F238E27FC236}">
                  <a16:creationId xmlns:a16="http://schemas.microsoft.com/office/drawing/2014/main" id="{7EBA9A7D-14CF-F4CF-6123-EC07975C08B0}"/>
                </a:ext>
              </a:extLst>
            </p:cNvPr>
            <p:cNvSpPr txBox="1"/>
            <p:nvPr/>
          </p:nvSpPr>
          <p:spPr>
            <a:xfrm>
              <a:off x="9020813" y="3923665"/>
              <a:ext cx="1028353" cy="461665"/>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Head Office</a:t>
              </a:r>
              <a:br>
                <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IN"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(Mumbai)</a:t>
              </a:r>
            </a:p>
          </p:txBody>
        </p:sp>
        <p:grpSp>
          <p:nvGrpSpPr>
            <p:cNvPr id="111" name="Group 110">
              <a:extLst>
                <a:ext uri="{FF2B5EF4-FFF2-40B4-BE49-F238E27FC236}">
                  <a16:creationId xmlns:a16="http://schemas.microsoft.com/office/drawing/2014/main" id="{5046A80F-CED3-9FF2-66C7-D67D73BF2CA4}"/>
                </a:ext>
              </a:extLst>
            </p:cNvPr>
            <p:cNvGrpSpPr/>
            <p:nvPr/>
          </p:nvGrpSpPr>
          <p:grpSpPr>
            <a:xfrm>
              <a:off x="8345868" y="3633179"/>
              <a:ext cx="870847" cy="887221"/>
              <a:chOff x="7920800" y="3191328"/>
              <a:chExt cx="1252843" cy="1276398"/>
            </a:xfrm>
          </p:grpSpPr>
          <p:pic>
            <p:nvPicPr>
              <p:cNvPr id="96" name="Picture 95">
                <a:extLst>
                  <a:ext uri="{FF2B5EF4-FFF2-40B4-BE49-F238E27FC236}">
                    <a16:creationId xmlns:a16="http://schemas.microsoft.com/office/drawing/2014/main" id="{BA54594F-2CB3-F7D2-9A79-62CA98988B0E}"/>
                  </a:ext>
                </a:extLst>
              </p:cNvPr>
              <p:cNvPicPr>
                <a:picLocks noChangeAspect="1"/>
              </p:cNvPicPr>
              <p:nvPr/>
            </p:nvPicPr>
            <p:blipFill>
              <a:blip r:embed="rId5" cstate="email">
                <a:biLevel thresh="75000"/>
                <a:extLst>
                  <a:ext uri="{28A0092B-C50C-407E-A947-70E740481C1C}">
                    <a14:useLocalDpi xmlns:a14="http://schemas.microsoft.com/office/drawing/2010/main"/>
                  </a:ext>
                </a:extLst>
              </a:blip>
              <a:srcRect/>
              <a:stretch/>
            </p:blipFill>
            <p:spPr>
              <a:xfrm>
                <a:off x="8290146" y="3902447"/>
                <a:ext cx="565279" cy="565279"/>
              </a:xfrm>
              <a:prstGeom prst="rect">
                <a:avLst/>
              </a:prstGeom>
            </p:spPr>
          </p:pic>
          <p:pic>
            <p:nvPicPr>
              <p:cNvPr id="110" name="Picture 109" descr="A red sign with white text&#10;&#10;Description automatically generated">
                <a:extLst>
                  <a:ext uri="{FF2B5EF4-FFF2-40B4-BE49-F238E27FC236}">
                    <a16:creationId xmlns:a16="http://schemas.microsoft.com/office/drawing/2014/main" id="{B12D9DFE-E983-25A3-AB02-BECDFF6DF4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20800" y="3191328"/>
                <a:ext cx="1252843" cy="458677"/>
              </a:xfrm>
              <a:prstGeom prst="rect">
                <a:avLst/>
              </a:prstGeom>
            </p:spPr>
          </p:pic>
        </p:grpSp>
      </p:grpSp>
      <p:pic>
        <p:nvPicPr>
          <p:cNvPr id="5" name="Picture 4" descr="A red sign with white text&#10;&#10;Description automatically generated">
            <a:extLst>
              <a:ext uri="{FF2B5EF4-FFF2-40B4-BE49-F238E27FC236}">
                <a16:creationId xmlns:a16="http://schemas.microsoft.com/office/drawing/2014/main" id="{AC850965-07D2-A7C9-3409-52BDFAE5BB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1501131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12"/>
                                        </p:tgtEl>
                                        <p:attrNameLst>
                                          <p:attrName>style.visibility</p:attrName>
                                        </p:attrNameLst>
                                      </p:cBhvr>
                                      <p:to>
                                        <p:strVal val="visible"/>
                                      </p:to>
                                    </p:set>
                                    <p:animEffect transition="in" filter="blinds(horizontal)">
                                      <p:cBhvr>
                                        <p:cTn id="19" dur="500"/>
                                        <p:tgtEl>
                                          <p:spTgt spid="11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a:extLst>
              <a:ext uri="{FF2B5EF4-FFF2-40B4-BE49-F238E27FC236}">
                <a16:creationId xmlns:a16="http://schemas.microsoft.com/office/drawing/2014/main" id="{0A87F637-C063-891D-45A2-169923AFEA4F}"/>
              </a:ext>
            </a:extLst>
          </p:cNvPr>
          <p:cNvSpPr/>
          <p:nvPr/>
        </p:nvSpPr>
        <p:spPr>
          <a:xfrm>
            <a:off x="0" y="1707"/>
            <a:ext cx="12192000" cy="6856293"/>
          </a:xfrm>
          <a:prstGeom prst="roundRect">
            <a:avLst>
              <a:gd name="adj" fmla="val 0"/>
            </a:avLst>
          </a:prstGeom>
          <a:gradFill flip="none" rotWithShape="1">
            <a:gsLst>
              <a:gs pos="0">
                <a:srgbClr val="740606"/>
              </a:gs>
              <a:gs pos="100000">
                <a:srgbClr val="FF0000"/>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black and red rectangle with a black background&#10;&#10;Description automatically generated">
            <a:extLst>
              <a:ext uri="{FF2B5EF4-FFF2-40B4-BE49-F238E27FC236}">
                <a16:creationId xmlns:a16="http://schemas.microsoft.com/office/drawing/2014/main" id="{696D542C-5784-A013-4AE7-204428B9B476}"/>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633243" y="1566614"/>
            <a:ext cx="10726405" cy="3317886"/>
          </a:xfrm>
          <a:prstGeom prst="rect">
            <a:avLst/>
          </a:prstGeom>
        </p:spPr>
      </p:pic>
      <p:sp>
        <p:nvSpPr>
          <p:cNvPr id="2" name="TextBox 1">
            <a:extLst>
              <a:ext uri="{FF2B5EF4-FFF2-40B4-BE49-F238E27FC236}">
                <a16:creationId xmlns:a16="http://schemas.microsoft.com/office/drawing/2014/main" id="{FFD3C487-F78F-B62E-3709-FDDA4B12149E}"/>
              </a:ext>
            </a:extLst>
          </p:cNvPr>
          <p:cNvSpPr txBox="1"/>
          <p:nvPr/>
        </p:nvSpPr>
        <p:spPr>
          <a:xfrm>
            <a:off x="3624009" y="527882"/>
            <a:ext cx="4943982" cy="646331"/>
          </a:xfrm>
          <a:prstGeom prst="rect">
            <a:avLst/>
          </a:prstGeom>
          <a:noFill/>
        </p:spPr>
        <p:txBody>
          <a:bodyPr wrap="none" rtlCol="0">
            <a:spAutoFit/>
          </a:bodyPr>
          <a:lstStyle/>
          <a:p>
            <a:r>
              <a:rPr lang="en-US" sz="3600" b="1" dirty="0">
                <a:solidFill>
                  <a:schemeClr val="bg1"/>
                </a:solidFill>
                <a:latin typeface="Roboto" panose="02000000000000000000" pitchFamily="2" charset="0"/>
                <a:ea typeface="Roboto" panose="02000000000000000000" pitchFamily="2" charset="0"/>
              </a:rPr>
              <a:t>3 Decades of Expertise</a:t>
            </a:r>
          </a:p>
        </p:txBody>
      </p:sp>
      <p:pic>
        <p:nvPicPr>
          <p:cNvPr id="17" name="Picture 16" descr="A close up of a silver object&#10;&#10;Description automatically generated">
            <a:extLst>
              <a:ext uri="{FF2B5EF4-FFF2-40B4-BE49-F238E27FC236}">
                <a16:creationId xmlns:a16="http://schemas.microsoft.com/office/drawing/2014/main" id="{8B79A8EB-6393-81F7-69EB-0A8082FA421C}"/>
              </a:ext>
            </a:extLst>
          </p:cNvPr>
          <p:cNvPicPr>
            <a:picLocks/>
          </p:cNvPicPr>
          <p:nvPr/>
        </p:nvPicPr>
        <p:blipFill>
          <a:blip r:embed="rId5" cstate="email">
            <a:alphaModFix amt="29000"/>
            <a:extLst>
              <a:ext uri="{28A0092B-C50C-407E-A947-70E740481C1C}">
                <a14:useLocalDpi xmlns:a14="http://schemas.microsoft.com/office/drawing/2010/main"/>
              </a:ext>
            </a:extLst>
          </a:blip>
          <a:stretch>
            <a:fillRect/>
          </a:stretch>
        </p:blipFill>
        <p:spPr>
          <a:xfrm>
            <a:off x="4132653" y="500885"/>
            <a:ext cx="7772400" cy="28067"/>
          </a:xfrm>
          <a:prstGeom prst="rect">
            <a:avLst/>
          </a:prstGeom>
        </p:spPr>
      </p:pic>
      <p:pic>
        <p:nvPicPr>
          <p:cNvPr id="18" name="Picture 17" descr="A close up of a silver object&#10;&#10;Description automatically generated">
            <a:extLst>
              <a:ext uri="{FF2B5EF4-FFF2-40B4-BE49-F238E27FC236}">
                <a16:creationId xmlns:a16="http://schemas.microsoft.com/office/drawing/2014/main" id="{3630B448-474A-A34A-FCA3-FE1E0EDB6AD8}"/>
              </a:ext>
            </a:extLst>
          </p:cNvPr>
          <p:cNvPicPr>
            <a:picLocks/>
          </p:cNvPicPr>
          <p:nvPr/>
        </p:nvPicPr>
        <p:blipFill>
          <a:blip r:embed="rId5" cstate="email">
            <a:alphaModFix amt="41000"/>
            <a:extLst>
              <a:ext uri="{28A0092B-C50C-407E-A947-70E740481C1C}">
                <a14:useLocalDpi xmlns:a14="http://schemas.microsoft.com/office/drawing/2010/main"/>
              </a:ext>
            </a:extLst>
          </a:blip>
          <a:stretch>
            <a:fillRect/>
          </a:stretch>
        </p:blipFill>
        <p:spPr>
          <a:xfrm>
            <a:off x="633243" y="1153840"/>
            <a:ext cx="7772400" cy="28067"/>
          </a:xfrm>
          <a:prstGeom prst="rect">
            <a:avLst/>
          </a:prstGeom>
        </p:spPr>
      </p:pic>
      <p:pic>
        <p:nvPicPr>
          <p:cNvPr id="7" name="Picture 6" descr="A red sign with white text&#10;&#10;Description automatically generated">
            <a:extLst>
              <a:ext uri="{FF2B5EF4-FFF2-40B4-BE49-F238E27FC236}">
                <a16:creationId xmlns:a16="http://schemas.microsoft.com/office/drawing/2014/main" id="{E54F4B91-FA99-97A0-CC52-734C9DE7118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pic>
        <p:nvPicPr>
          <p:cNvPr id="3" name="Picture 2">
            <a:extLst>
              <a:ext uri="{FF2B5EF4-FFF2-40B4-BE49-F238E27FC236}">
                <a16:creationId xmlns:a16="http://schemas.microsoft.com/office/drawing/2014/main" id="{39331C55-571F-5AA8-FB5B-9C84C3FC2277}"/>
              </a:ext>
            </a:extLst>
          </p:cNvPr>
          <p:cNvPicPr>
            <a:picLocks noChangeAspect="1"/>
          </p:cNvPicPr>
          <p:nvPr/>
        </p:nvPicPr>
        <p:blipFill>
          <a:blip r:embed="rId7"/>
          <a:srcRect/>
          <a:stretch/>
        </p:blipFill>
        <p:spPr>
          <a:xfrm>
            <a:off x="1500224" y="4974768"/>
            <a:ext cx="9309100" cy="1323975"/>
          </a:xfrm>
          <a:prstGeom prst="rect">
            <a:avLst/>
          </a:prstGeom>
          <a:effectLst>
            <a:outerShdw blurRad="228600" dist="190500" dir="5400000" algn="t" rotWithShape="0">
              <a:prstClr val="black">
                <a:alpha val="50000"/>
              </a:prstClr>
            </a:outerShdw>
          </a:effectLst>
        </p:spPr>
      </p:pic>
      <p:pic>
        <p:nvPicPr>
          <p:cNvPr id="4" name="Picture 3" descr="A close-up of a white circle&#10;&#10;Description automatically generated">
            <a:extLst>
              <a:ext uri="{FF2B5EF4-FFF2-40B4-BE49-F238E27FC236}">
                <a16:creationId xmlns:a16="http://schemas.microsoft.com/office/drawing/2014/main" id="{000A84F9-0DC6-E90F-30FD-CD79AADF1878}"/>
              </a:ext>
            </a:extLst>
          </p:cNvPr>
          <p:cNvPicPr>
            <a:picLocks noChangeAspect="1"/>
          </p:cNvPicPr>
          <p:nvPr/>
        </p:nvPicPr>
        <p:blipFill>
          <a:blip r:embed="rId8"/>
          <a:stretch>
            <a:fillRect/>
          </a:stretch>
        </p:blipFill>
        <p:spPr>
          <a:xfrm>
            <a:off x="1533982" y="1700388"/>
            <a:ext cx="8924925" cy="1339850"/>
          </a:xfrm>
          <a:prstGeom prst="rect">
            <a:avLst/>
          </a:prstGeom>
          <a:effectLst>
            <a:outerShdw blurRad="228600" dist="196849" dir="5400000" algn="t" rotWithShape="0">
              <a:prstClr val="black">
                <a:alpha val="50000"/>
              </a:prstClr>
            </a:outerShdw>
          </a:effectLst>
        </p:spPr>
      </p:pic>
      <p:pic>
        <p:nvPicPr>
          <p:cNvPr id="5" name="Picture 4">
            <a:extLst>
              <a:ext uri="{FF2B5EF4-FFF2-40B4-BE49-F238E27FC236}">
                <a16:creationId xmlns:a16="http://schemas.microsoft.com/office/drawing/2014/main" id="{3EEBCC3F-7FE7-0F87-8FC2-C35EF77BB24C}"/>
              </a:ext>
            </a:extLst>
          </p:cNvPr>
          <p:cNvPicPr>
            <a:picLocks noChangeAspect="1"/>
          </p:cNvPicPr>
          <p:nvPr/>
        </p:nvPicPr>
        <p:blipFill>
          <a:blip r:embed="rId9"/>
          <a:srcRect/>
          <a:stretch/>
        </p:blipFill>
        <p:spPr>
          <a:xfrm>
            <a:off x="2392362" y="3364206"/>
            <a:ext cx="7407275" cy="1325563"/>
          </a:xfrm>
          <a:prstGeom prst="rect">
            <a:avLst/>
          </a:prstGeom>
          <a:effectLst>
            <a:outerShdw blurRad="150094" dist="190500" dir="5400000" algn="t" rotWithShape="0">
              <a:prstClr val="black">
                <a:alpha val="18369"/>
              </a:prstClr>
            </a:outerShdw>
          </a:effectLst>
        </p:spPr>
      </p:pic>
    </p:spTree>
    <p:extLst>
      <p:ext uri="{BB962C8B-B14F-4D97-AF65-F5344CB8AC3E}">
        <p14:creationId xmlns:p14="http://schemas.microsoft.com/office/powerpoint/2010/main" val="1805489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500"/>
                            </p:stCondLst>
                            <p:childTnLst>
                              <p:par>
                                <p:cTn id="20" presetID="22" presetClass="entr" presetSubtype="2"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and white background&#10;&#10;Description automatically generated">
            <a:extLst>
              <a:ext uri="{FF2B5EF4-FFF2-40B4-BE49-F238E27FC236}">
                <a16:creationId xmlns:a16="http://schemas.microsoft.com/office/drawing/2014/main" id="{2724367A-8F34-9A1D-F9A8-4535840CD6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A close up of a silver object&#10;&#10;Description automatically generated">
            <a:extLst>
              <a:ext uri="{FF2B5EF4-FFF2-40B4-BE49-F238E27FC236}">
                <a16:creationId xmlns:a16="http://schemas.microsoft.com/office/drawing/2014/main" id="{9500E165-294B-8EA9-B5E4-0AF03F619B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7436" y="659293"/>
            <a:ext cx="7772400" cy="45719"/>
          </a:xfrm>
          <a:prstGeom prst="rect">
            <a:avLst/>
          </a:prstGeom>
        </p:spPr>
      </p:pic>
      <p:pic>
        <p:nvPicPr>
          <p:cNvPr id="10" name="Picture 9" descr="A close up of a silver object&#10;&#10;Description automatically generated">
            <a:extLst>
              <a:ext uri="{FF2B5EF4-FFF2-40B4-BE49-F238E27FC236}">
                <a16:creationId xmlns:a16="http://schemas.microsoft.com/office/drawing/2014/main" id="{A38B9AC0-AC9C-8C60-0500-21A0A8572B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18026" y="1267464"/>
            <a:ext cx="7772400" cy="45719"/>
          </a:xfrm>
          <a:prstGeom prst="rect">
            <a:avLst/>
          </a:prstGeom>
        </p:spPr>
      </p:pic>
      <p:sp>
        <p:nvSpPr>
          <p:cNvPr id="13" name="Rounded Rectangle 12">
            <a:extLst>
              <a:ext uri="{FF2B5EF4-FFF2-40B4-BE49-F238E27FC236}">
                <a16:creationId xmlns:a16="http://schemas.microsoft.com/office/drawing/2014/main" id="{8B435139-EE37-2195-22B4-7565922BF60D}"/>
              </a:ext>
            </a:extLst>
          </p:cNvPr>
          <p:cNvSpPr/>
          <p:nvPr/>
        </p:nvSpPr>
        <p:spPr>
          <a:xfrm rot="2700000">
            <a:off x="870066" y="3357192"/>
            <a:ext cx="3241137" cy="324113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49B188D-884A-D42C-0A62-B2A61D73494F}"/>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224645" y="1364304"/>
            <a:ext cx="5007274" cy="5493695"/>
          </a:xfrm>
          <a:prstGeom prst="rect">
            <a:avLst/>
          </a:prstGeom>
        </p:spPr>
      </p:pic>
      <p:sp>
        <p:nvSpPr>
          <p:cNvPr id="16" name="TextBox 15">
            <a:extLst>
              <a:ext uri="{FF2B5EF4-FFF2-40B4-BE49-F238E27FC236}">
                <a16:creationId xmlns:a16="http://schemas.microsoft.com/office/drawing/2014/main" id="{AE3BF733-2F0A-7C67-EFD0-21245723985E}"/>
              </a:ext>
            </a:extLst>
          </p:cNvPr>
          <p:cNvSpPr txBox="1"/>
          <p:nvPr/>
        </p:nvSpPr>
        <p:spPr>
          <a:xfrm>
            <a:off x="7231919" y="4236943"/>
            <a:ext cx="4429993" cy="1623778"/>
          </a:xfrm>
          <a:prstGeom prst="rect">
            <a:avLst/>
          </a:prstGeom>
          <a:noFill/>
        </p:spPr>
        <p:txBody>
          <a:bodyPr wrap="square">
            <a:spAutoFit/>
          </a:bodyPr>
          <a:lstStyle/>
          <a:p>
            <a:pPr>
              <a:lnSpc>
                <a:spcPct val="120000"/>
              </a:lnSpc>
            </a:pPr>
            <a:r>
              <a:rPr lang="en-US" sz="1400" dirty="0">
                <a:latin typeface="Roboto" panose="02000000000000000000" pitchFamily="2" charset="0"/>
                <a:ea typeface="Roboto" panose="02000000000000000000" pitchFamily="2" charset="0"/>
              </a:rPr>
              <a:t>A visionary industry veteran leading Allcargo Group to success in 180 countries and coverage spanning the whole of India. Mr. Shetty believes in embracing change, adopting digital technology and fostering collaboration with all stakeholders. He is a philanthropist and an avid golfer. </a:t>
            </a:r>
          </a:p>
        </p:txBody>
      </p:sp>
      <p:grpSp>
        <p:nvGrpSpPr>
          <p:cNvPr id="19" name="Group 18">
            <a:extLst>
              <a:ext uri="{FF2B5EF4-FFF2-40B4-BE49-F238E27FC236}">
                <a16:creationId xmlns:a16="http://schemas.microsoft.com/office/drawing/2014/main" id="{B1777153-8846-52BB-F480-960DB16EA603}"/>
              </a:ext>
            </a:extLst>
          </p:cNvPr>
          <p:cNvGrpSpPr/>
          <p:nvPr/>
        </p:nvGrpSpPr>
        <p:grpSpPr>
          <a:xfrm>
            <a:off x="7231919" y="1797784"/>
            <a:ext cx="4732387" cy="2045276"/>
            <a:chOff x="7231919" y="1797784"/>
            <a:chExt cx="4732387" cy="2045276"/>
          </a:xfrm>
        </p:grpSpPr>
        <p:sp>
          <p:nvSpPr>
            <p:cNvPr id="14" name="TextBox 13">
              <a:extLst>
                <a:ext uri="{FF2B5EF4-FFF2-40B4-BE49-F238E27FC236}">
                  <a16:creationId xmlns:a16="http://schemas.microsoft.com/office/drawing/2014/main" id="{5B2A66E4-C662-AB97-FA5A-BBE39E460EF4}"/>
                </a:ext>
              </a:extLst>
            </p:cNvPr>
            <p:cNvSpPr txBox="1"/>
            <p:nvPr/>
          </p:nvSpPr>
          <p:spPr>
            <a:xfrm>
              <a:off x="7231920" y="1797784"/>
              <a:ext cx="4732386" cy="1631216"/>
            </a:xfrm>
            <a:prstGeom prst="rect">
              <a:avLst/>
            </a:prstGeom>
            <a:noFill/>
          </p:spPr>
          <p:txBody>
            <a:bodyPr wrap="none" rtlCol="0">
              <a:spAutoFit/>
            </a:bodyPr>
            <a:lstStyle/>
            <a:p>
              <a:pPr>
                <a:lnSpc>
                  <a:spcPts val="6000"/>
                </a:lnSpc>
              </a:pPr>
              <a:r>
                <a:rPr lang="en-US" sz="6000" b="1" dirty="0">
                  <a:solidFill>
                    <a:srgbClr val="FF0000"/>
                  </a:solidFill>
                  <a:latin typeface="Roboto" panose="02000000000000000000" pitchFamily="2" charset="0"/>
                  <a:ea typeface="Roboto" panose="02000000000000000000" pitchFamily="2" charset="0"/>
                </a:rPr>
                <a:t>Shashi Kiran </a:t>
              </a:r>
              <a:br>
                <a:rPr lang="en-US" sz="6000" b="1" dirty="0">
                  <a:solidFill>
                    <a:srgbClr val="FF0000"/>
                  </a:solidFill>
                  <a:latin typeface="Roboto" panose="02000000000000000000" pitchFamily="2" charset="0"/>
                  <a:ea typeface="Roboto" panose="02000000000000000000" pitchFamily="2" charset="0"/>
                </a:rPr>
              </a:br>
              <a:r>
                <a:rPr lang="en-US" sz="6000" b="1" dirty="0">
                  <a:solidFill>
                    <a:srgbClr val="FF0000"/>
                  </a:solidFill>
                  <a:latin typeface="Roboto" panose="02000000000000000000" pitchFamily="2" charset="0"/>
                  <a:ea typeface="Roboto" panose="02000000000000000000" pitchFamily="2" charset="0"/>
                </a:rPr>
                <a:t>Shetty</a:t>
              </a:r>
            </a:p>
          </p:txBody>
        </p:sp>
        <p:sp>
          <p:nvSpPr>
            <p:cNvPr id="18" name="TextBox 17">
              <a:extLst>
                <a:ext uri="{FF2B5EF4-FFF2-40B4-BE49-F238E27FC236}">
                  <a16:creationId xmlns:a16="http://schemas.microsoft.com/office/drawing/2014/main" id="{B179EAB8-FB25-9991-7A6A-FD507B0B7923}"/>
                </a:ext>
              </a:extLst>
            </p:cNvPr>
            <p:cNvSpPr txBox="1"/>
            <p:nvPr/>
          </p:nvSpPr>
          <p:spPr>
            <a:xfrm>
              <a:off x="7231919" y="3319840"/>
              <a:ext cx="3563081" cy="523220"/>
            </a:xfrm>
            <a:prstGeom prst="rect">
              <a:avLst/>
            </a:prstGeom>
            <a:noFill/>
          </p:spPr>
          <p:txBody>
            <a:bodyPr wrap="square">
              <a:spAutoFit/>
            </a:bodyPr>
            <a:lstStyle/>
            <a:p>
              <a:r>
                <a:rPr lang="en-US" sz="1400" dirty="0">
                  <a:latin typeface="Roboto" panose="02000000000000000000" pitchFamily="2" charset="0"/>
                  <a:ea typeface="Roboto" panose="02000000000000000000" pitchFamily="2" charset="0"/>
                </a:rPr>
                <a:t>Founder and Chairman </a:t>
              </a:r>
            </a:p>
            <a:p>
              <a:r>
                <a:rPr lang="en-US" sz="1400" dirty="0">
                  <a:latin typeface="Roboto" panose="02000000000000000000" pitchFamily="2" charset="0"/>
                  <a:ea typeface="Roboto" panose="02000000000000000000" pitchFamily="2" charset="0"/>
                </a:rPr>
                <a:t>Allcargo Group</a:t>
              </a:r>
            </a:p>
          </p:txBody>
        </p:sp>
      </p:grpSp>
      <p:grpSp>
        <p:nvGrpSpPr>
          <p:cNvPr id="2" name="Group 1">
            <a:extLst>
              <a:ext uri="{FF2B5EF4-FFF2-40B4-BE49-F238E27FC236}">
                <a16:creationId xmlns:a16="http://schemas.microsoft.com/office/drawing/2014/main" id="{19643B0F-C276-CB6B-3620-A5DB4B6E1930}"/>
              </a:ext>
            </a:extLst>
          </p:cNvPr>
          <p:cNvGrpSpPr/>
          <p:nvPr/>
        </p:nvGrpSpPr>
        <p:grpSpPr>
          <a:xfrm>
            <a:off x="203504" y="6433652"/>
            <a:ext cx="2643731" cy="242441"/>
            <a:chOff x="203504" y="6433652"/>
            <a:chExt cx="2643731" cy="242441"/>
          </a:xfrm>
        </p:grpSpPr>
        <p:pic>
          <p:nvPicPr>
            <p:cNvPr id="3" name="Picture 2" descr="A red sign with white text&#10;&#10;Description automatically generated">
              <a:extLst>
                <a:ext uri="{FF2B5EF4-FFF2-40B4-BE49-F238E27FC236}">
                  <a16:creationId xmlns:a16="http://schemas.microsoft.com/office/drawing/2014/main" id="{7D385A41-6EDC-9071-E0F1-6C359F7B23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
          <p:nvSpPr>
            <p:cNvPr id="4" name="TextBox 3">
              <a:extLst>
                <a:ext uri="{FF2B5EF4-FFF2-40B4-BE49-F238E27FC236}">
                  <a16:creationId xmlns:a16="http://schemas.microsoft.com/office/drawing/2014/main" id="{460C07CD-7000-2619-4E7E-23F65E8CCC76}"/>
                </a:ext>
              </a:extLst>
            </p:cNvPr>
            <p:cNvSpPr txBox="1"/>
            <p:nvPr/>
          </p:nvSpPr>
          <p:spPr>
            <a:xfrm>
              <a:off x="815843" y="6460649"/>
              <a:ext cx="2031392" cy="200055"/>
            </a:xfrm>
            <a:prstGeom prst="rect">
              <a:avLst/>
            </a:prstGeom>
            <a:noFill/>
          </p:spPr>
          <p:txBody>
            <a:bodyPr wrap="square">
              <a:spAutoFit/>
            </a:bodyPr>
            <a:lstStyle/>
            <a:p>
              <a:endParaRPr lang="en-US" sz="700" dirty="0">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479449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5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white background&#10;&#10;Description automatically generated">
            <a:extLst>
              <a:ext uri="{FF2B5EF4-FFF2-40B4-BE49-F238E27FC236}">
                <a16:creationId xmlns:a16="http://schemas.microsoft.com/office/drawing/2014/main" id="{BDE6E07B-99BC-F746-3577-F925F2748F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0070"/>
            <a:ext cx="12192000" cy="6858000"/>
          </a:xfrm>
          <a:prstGeom prst="rect">
            <a:avLst/>
          </a:prstGeom>
        </p:spPr>
      </p:pic>
      <p:sp>
        <p:nvSpPr>
          <p:cNvPr id="4" name="TextBox 3">
            <a:extLst>
              <a:ext uri="{FF2B5EF4-FFF2-40B4-BE49-F238E27FC236}">
                <a16:creationId xmlns:a16="http://schemas.microsoft.com/office/drawing/2014/main" id="{A13A6D0C-F6AD-7D66-DFF4-648FB5C44639}"/>
              </a:ext>
            </a:extLst>
          </p:cNvPr>
          <p:cNvSpPr txBox="1"/>
          <p:nvPr/>
        </p:nvSpPr>
        <p:spPr>
          <a:xfrm>
            <a:off x="2259939" y="656000"/>
            <a:ext cx="7939994"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Experienced and Proven Leadership Team</a:t>
            </a:r>
          </a:p>
        </p:txBody>
      </p:sp>
      <p:pic>
        <p:nvPicPr>
          <p:cNvPr id="5" name="Picture 4" descr="A close up of a silver object&#10;&#10;Description automatically generated">
            <a:extLst>
              <a:ext uri="{FF2B5EF4-FFF2-40B4-BE49-F238E27FC236}">
                <a16:creationId xmlns:a16="http://schemas.microsoft.com/office/drawing/2014/main" id="{21CD78B3-CC16-F20B-3798-8B0381A0C9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6" name="Picture 5" descr="A close up of a silver object&#10;&#10;Description automatically generated">
            <a:extLst>
              <a:ext uri="{FF2B5EF4-FFF2-40B4-BE49-F238E27FC236}">
                <a16:creationId xmlns:a16="http://schemas.microsoft.com/office/drawing/2014/main" id="{B76441D7-B162-8F40-6EA4-35A6F5CA3F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sp>
        <p:nvSpPr>
          <p:cNvPr id="7" name="TextBox 6">
            <a:extLst>
              <a:ext uri="{FF2B5EF4-FFF2-40B4-BE49-F238E27FC236}">
                <a16:creationId xmlns:a16="http://schemas.microsoft.com/office/drawing/2014/main" id="{A5C177D3-E1A3-C7A6-2EB5-19734DE6BA20}"/>
              </a:ext>
            </a:extLst>
          </p:cNvPr>
          <p:cNvSpPr txBox="1"/>
          <p:nvPr/>
        </p:nvSpPr>
        <p:spPr>
          <a:xfrm>
            <a:off x="2277986" y="1338536"/>
            <a:ext cx="8101255" cy="461665"/>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Allcargo is led by a visionary management and senior leadership team of seasoned professionals, with wide-ranging experience and expertise in their areas of </a:t>
            </a:r>
            <a:r>
              <a:rPr lang="en-US" sz="1200" dirty="0" err="1">
                <a:latin typeface="Roboto" panose="02000000000000000000" pitchFamily="2" charset="0"/>
                <a:ea typeface="Roboto" panose="02000000000000000000" pitchFamily="2" charset="0"/>
              </a:rPr>
              <a:t>specialisation</a:t>
            </a:r>
            <a:r>
              <a:rPr lang="en-US" sz="1200" dirty="0">
                <a:latin typeface="Roboto" panose="02000000000000000000" pitchFamily="2" charset="0"/>
                <a:ea typeface="Roboto" panose="02000000000000000000" pitchFamily="2" charset="0"/>
              </a:rPr>
              <a:t>.</a:t>
            </a:r>
          </a:p>
        </p:txBody>
      </p:sp>
      <p:sp>
        <p:nvSpPr>
          <p:cNvPr id="22" name="TextBox 21">
            <a:extLst>
              <a:ext uri="{FF2B5EF4-FFF2-40B4-BE49-F238E27FC236}">
                <a16:creationId xmlns:a16="http://schemas.microsoft.com/office/drawing/2014/main" id="{2A584CC2-DB85-0445-2B30-B8DA4D834285}"/>
              </a:ext>
            </a:extLst>
          </p:cNvPr>
          <p:cNvSpPr txBox="1"/>
          <p:nvPr/>
        </p:nvSpPr>
        <p:spPr>
          <a:xfrm>
            <a:off x="2718609" y="4713047"/>
            <a:ext cx="1960444" cy="600164"/>
          </a:xfrm>
          <a:prstGeom prst="rect">
            <a:avLst/>
          </a:prstGeom>
          <a:noFill/>
        </p:spPr>
        <p:txBody>
          <a:bodyPr wrap="square">
            <a:spAutoFit/>
          </a:bodyPr>
          <a:lstStyle/>
          <a:p>
            <a:pPr algn="ctr"/>
            <a:r>
              <a:rPr lang="en-US" sz="1100" b="1" dirty="0">
                <a:solidFill>
                  <a:schemeClr val="bg1"/>
                </a:solidFill>
                <a:latin typeface="Roboto" panose="02000000000000000000" pitchFamily="2" charset="0"/>
                <a:ea typeface="Roboto" panose="02000000000000000000" pitchFamily="2" charset="0"/>
              </a:rPr>
              <a:t>Adarsh Hegde</a:t>
            </a:r>
          </a:p>
          <a:p>
            <a:pPr algn="ctr"/>
            <a:r>
              <a:rPr lang="en-US" sz="1100" dirty="0">
                <a:solidFill>
                  <a:schemeClr val="bg1"/>
                </a:solidFill>
                <a:latin typeface="Roboto" panose="02000000000000000000" pitchFamily="2" charset="0"/>
                <a:ea typeface="Roboto" panose="02000000000000000000" pitchFamily="2" charset="0"/>
              </a:rPr>
              <a:t>Managing Director</a:t>
            </a:r>
            <a:br>
              <a:rPr lang="en-US" sz="1100" dirty="0">
                <a:solidFill>
                  <a:schemeClr val="bg1"/>
                </a:solidFill>
                <a:latin typeface="Roboto" panose="02000000000000000000" pitchFamily="2" charset="0"/>
                <a:ea typeface="Roboto" panose="02000000000000000000" pitchFamily="2" charset="0"/>
              </a:rPr>
            </a:br>
            <a:r>
              <a:rPr lang="en-US" sz="1100" dirty="0">
                <a:solidFill>
                  <a:schemeClr val="bg1"/>
                </a:solidFill>
                <a:latin typeface="Roboto" panose="02000000000000000000" pitchFamily="2" charset="0"/>
                <a:ea typeface="Roboto" panose="02000000000000000000" pitchFamily="2" charset="0"/>
              </a:rPr>
              <a:t>Allcargo</a:t>
            </a:r>
          </a:p>
        </p:txBody>
      </p:sp>
      <p:sp>
        <p:nvSpPr>
          <p:cNvPr id="24" name="TextBox 23">
            <a:extLst>
              <a:ext uri="{FF2B5EF4-FFF2-40B4-BE49-F238E27FC236}">
                <a16:creationId xmlns:a16="http://schemas.microsoft.com/office/drawing/2014/main" id="{F51227CA-A7E6-A658-5E14-1A6E4902C133}"/>
              </a:ext>
            </a:extLst>
          </p:cNvPr>
          <p:cNvSpPr txBox="1"/>
          <p:nvPr/>
        </p:nvSpPr>
        <p:spPr>
          <a:xfrm>
            <a:off x="4768906" y="4713047"/>
            <a:ext cx="2628756" cy="769441"/>
          </a:xfrm>
          <a:prstGeom prst="rect">
            <a:avLst/>
          </a:prstGeom>
          <a:noFill/>
        </p:spPr>
        <p:txBody>
          <a:bodyPr wrap="square">
            <a:spAutoFit/>
          </a:bodyPr>
          <a:lstStyle>
            <a:defPPr>
              <a:defRPr lang="en-US"/>
            </a:defPPr>
            <a:lvl1pPr algn="ctr">
              <a:defRPr sz="1100" b="1">
                <a:solidFill>
                  <a:schemeClr val="bg1"/>
                </a:solidFill>
                <a:latin typeface="Roboto" panose="02000000000000000000" pitchFamily="2" charset="0"/>
                <a:ea typeface="Roboto" panose="02000000000000000000" pitchFamily="2" charset="0"/>
              </a:defRPr>
            </a:lvl1pPr>
          </a:lstStyle>
          <a:p>
            <a:r>
              <a:rPr lang="en-US" dirty="0">
                <a:solidFill>
                  <a:schemeClr val="tx1"/>
                </a:solidFill>
              </a:rPr>
              <a:t>Ketan Kulkarni</a:t>
            </a:r>
          </a:p>
          <a:p>
            <a:r>
              <a:rPr lang="en-US" b="0" dirty="0">
                <a:solidFill>
                  <a:schemeClr val="tx1"/>
                </a:solidFill>
              </a:rPr>
              <a:t>Managing Director &amp;</a:t>
            </a:r>
          </a:p>
          <a:p>
            <a:r>
              <a:rPr lang="en-US" b="0" dirty="0">
                <a:solidFill>
                  <a:schemeClr val="tx1"/>
                </a:solidFill>
              </a:rPr>
              <a:t> Chief Executive Officer</a:t>
            </a:r>
          </a:p>
          <a:p>
            <a:r>
              <a:rPr lang="en-US" b="0" dirty="0">
                <a:solidFill>
                  <a:schemeClr val="tx1"/>
                </a:solidFill>
              </a:rPr>
              <a:t>AllcargoGATI &amp; Allcargo Supply Chain</a:t>
            </a:r>
          </a:p>
        </p:txBody>
      </p:sp>
      <p:sp>
        <p:nvSpPr>
          <p:cNvPr id="25" name="TextBox 24">
            <a:extLst>
              <a:ext uri="{FF2B5EF4-FFF2-40B4-BE49-F238E27FC236}">
                <a16:creationId xmlns:a16="http://schemas.microsoft.com/office/drawing/2014/main" id="{6DEF953F-7B7C-3E3D-EDEA-B695528E85F1}"/>
              </a:ext>
            </a:extLst>
          </p:cNvPr>
          <p:cNvSpPr txBox="1"/>
          <p:nvPr/>
        </p:nvSpPr>
        <p:spPr>
          <a:xfrm>
            <a:off x="7368498" y="4713047"/>
            <a:ext cx="1960444" cy="600164"/>
          </a:xfrm>
          <a:prstGeom prst="rect">
            <a:avLst/>
          </a:prstGeom>
          <a:noFill/>
        </p:spPr>
        <p:txBody>
          <a:bodyPr wrap="square">
            <a:spAutoFit/>
          </a:bodyPr>
          <a:lstStyle>
            <a:defPPr>
              <a:defRPr lang="en-US"/>
            </a:defPPr>
            <a:lvl1pPr algn="ctr">
              <a:defRPr sz="1100" b="1">
                <a:solidFill>
                  <a:schemeClr val="bg1"/>
                </a:solidFill>
                <a:latin typeface="Roboto" panose="02000000000000000000" pitchFamily="2" charset="0"/>
                <a:ea typeface="Roboto" panose="02000000000000000000" pitchFamily="2" charset="0"/>
              </a:defRPr>
            </a:lvl1pPr>
          </a:lstStyle>
          <a:p>
            <a:r>
              <a:rPr lang="en-US" dirty="0">
                <a:solidFill>
                  <a:schemeClr val="tx1"/>
                </a:solidFill>
              </a:rPr>
              <a:t>Suresh Kumar</a:t>
            </a:r>
          </a:p>
          <a:p>
            <a:r>
              <a:rPr lang="en-US" b="0" dirty="0">
                <a:solidFill>
                  <a:schemeClr val="tx1"/>
                </a:solidFill>
              </a:rPr>
              <a:t>Managing Director</a:t>
            </a:r>
          </a:p>
          <a:p>
            <a:r>
              <a:rPr lang="en-US" b="0" dirty="0">
                <a:solidFill>
                  <a:schemeClr val="tx1"/>
                </a:solidFill>
              </a:rPr>
              <a:t>Allcargo Terminals</a:t>
            </a:r>
          </a:p>
        </p:txBody>
      </p:sp>
      <p:sp>
        <p:nvSpPr>
          <p:cNvPr id="17" name="TextBox 16">
            <a:extLst>
              <a:ext uri="{FF2B5EF4-FFF2-40B4-BE49-F238E27FC236}">
                <a16:creationId xmlns:a16="http://schemas.microsoft.com/office/drawing/2014/main" id="{FE20B7E2-B571-6C78-7C51-95160BC76D3C}"/>
              </a:ext>
            </a:extLst>
          </p:cNvPr>
          <p:cNvSpPr txBox="1"/>
          <p:nvPr/>
        </p:nvSpPr>
        <p:spPr>
          <a:xfrm>
            <a:off x="9473391" y="4713047"/>
            <a:ext cx="1960444" cy="600164"/>
          </a:xfrm>
          <a:prstGeom prst="rect">
            <a:avLst/>
          </a:prstGeom>
          <a:noFill/>
        </p:spPr>
        <p:txBody>
          <a:bodyPr wrap="square">
            <a:spAutoFit/>
          </a:bodyPr>
          <a:lstStyle/>
          <a:p>
            <a:pPr algn="ctr"/>
            <a:r>
              <a:rPr lang="en-US" sz="1100" b="1" dirty="0">
                <a:latin typeface="Roboto" panose="02000000000000000000" pitchFamily="2" charset="0"/>
                <a:ea typeface="Roboto" panose="02000000000000000000" pitchFamily="2" charset="0"/>
              </a:rPr>
              <a:t>Jatin Chokshi</a:t>
            </a:r>
          </a:p>
          <a:p>
            <a:pPr algn="ctr"/>
            <a:r>
              <a:rPr lang="en-US" sz="1100" dirty="0">
                <a:latin typeface="Roboto" panose="02000000000000000000" pitchFamily="2" charset="0"/>
                <a:ea typeface="Roboto" panose="02000000000000000000" pitchFamily="2" charset="0"/>
              </a:rPr>
              <a:t>Managing Director</a:t>
            </a:r>
          </a:p>
          <a:p>
            <a:pPr algn="ctr"/>
            <a:r>
              <a:rPr lang="en-US" sz="1100" dirty="0">
                <a:latin typeface="Roboto" panose="02000000000000000000" pitchFamily="2" charset="0"/>
                <a:ea typeface="Roboto" panose="02000000000000000000" pitchFamily="2" charset="0"/>
              </a:rPr>
              <a:t>Transindia Real Estate </a:t>
            </a:r>
          </a:p>
        </p:txBody>
      </p:sp>
      <p:pic>
        <p:nvPicPr>
          <p:cNvPr id="9" name="Picture 8" descr="A red sign with white text&#10;&#10;Description automatically generated">
            <a:extLst>
              <a:ext uri="{FF2B5EF4-FFF2-40B4-BE49-F238E27FC236}">
                <a16:creationId xmlns:a16="http://schemas.microsoft.com/office/drawing/2014/main" id="{33402258-210B-09D3-2E66-6B4C48E3E9D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pic>
        <p:nvPicPr>
          <p:cNvPr id="13" name="Picture 12" descr="A person in a suit and tie&#10;&#10;AI-generated content may be incorrect.">
            <a:extLst>
              <a:ext uri="{FF2B5EF4-FFF2-40B4-BE49-F238E27FC236}">
                <a16:creationId xmlns:a16="http://schemas.microsoft.com/office/drawing/2014/main" id="{3E2231A4-8124-E505-B3EA-E85053013971}"/>
              </a:ext>
            </a:extLst>
          </p:cNvPr>
          <p:cNvPicPr>
            <a:picLocks noChangeAspect="1"/>
          </p:cNvPicPr>
          <p:nvPr/>
        </p:nvPicPr>
        <p:blipFill>
          <a:blip r:embed="rId6"/>
          <a:srcRect r="11413" b="11413"/>
          <a:stretch/>
        </p:blipFill>
        <p:spPr>
          <a:xfrm>
            <a:off x="3051035" y="3085003"/>
            <a:ext cx="1295593" cy="1310530"/>
          </a:xfrm>
          <a:prstGeom prst="ellipse">
            <a:avLst/>
          </a:prstGeom>
          <a:effectLst>
            <a:outerShdw blurRad="152400" dir="5400000" sx="90000" sy="-19000" rotWithShape="0">
              <a:prstClr val="black">
                <a:alpha val="24000"/>
              </a:prstClr>
            </a:outerShdw>
          </a:effectLst>
        </p:spPr>
      </p:pic>
      <p:pic>
        <p:nvPicPr>
          <p:cNvPr id="18" name="Picture 17">
            <a:extLst>
              <a:ext uri="{FF2B5EF4-FFF2-40B4-BE49-F238E27FC236}">
                <a16:creationId xmlns:a16="http://schemas.microsoft.com/office/drawing/2014/main" id="{72EDF124-D4BD-C89C-240E-8725AC917738}"/>
              </a:ext>
            </a:extLst>
          </p:cNvPr>
          <p:cNvPicPr>
            <a:picLocks noChangeAspect="1"/>
          </p:cNvPicPr>
          <p:nvPr/>
        </p:nvPicPr>
        <p:blipFill>
          <a:blip r:embed="rId7"/>
          <a:srcRect l="-639" t="3005" r="639" b="3005"/>
          <a:stretch/>
        </p:blipFill>
        <p:spPr>
          <a:xfrm>
            <a:off x="5437384" y="3100676"/>
            <a:ext cx="1291800" cy="1310530"/>
          </a:xfrm>
          <a:prstGeom prst="ellipse">
            <a:avLst/>
          </a:prstGeom>
          <a:effectLst>
            <a:outerShdw blurRad="152400" dir="5400000" sx="90000" sy="-19000" rotWithShape="0">
              <a:prstClr val="black">
                <a:alpha val="24000"/>
              </a:prstClr>
            </a:outerShdw>
          </a:effectLst>
        </p:spPr>
      </p:pic>
      <p:pic>
        <p:nvPicPr>
          <p:cNvPr id="16" name="Picture 15" descr="A person with a mustache wearing a suit and tie&#10;&#10;AI-generated content may be incorrect.">
            <a:extLst>
              <a:ext uri="{FF2B5EF4-FFF2-40B4-BE49-F238E27FC236}">
                <a16:creationId xmlns:a16="http://schemas.microsoft.com/office/drawing/2014/main" id="{74D71E8D-B328-35A3-A218-0CE38CFBBABC}"/>
              </a:ext>
            </a:extLst>
          </p:cNvPr>
          <p:cNvPicPr>
            <a:picLocks noChangeAspect="1"/>
          </p:cNvPicPr>
          <p:nvPr/>
        </p:nvPicPr>
        <p:blipFill>
          <a:blip r:embed="rId8"/>
          <a:srcRect l="12299" t="7883" r="18111" b="9995"/>
          <a:stretch/>
        </p:blipFill>
        <p:spPr>
          <a:xfrm>
            <a:off x="7702821" y="3100677"/>
            <a:ext cx="1291799" cy="1310529"/>
          </a:xfrm>
          <a:prstGeom prst="ellipse">
            <a:avLst/>
          </a:prstGeom>
          <a:effectLst>
            <a:outerShdw blurRad="152400" dir="5400000" sx="90000" sy="-19000" rotWithShape="0">
              <a:prstClr val="black">
                <a:alpha val="24000"/>
              </a:prstClr>
            </a:outerShdw>
          </a:effectLst>
        </p:spPr>
      </p:pic>
      <p:pic>
        <p:nvPicPr>
          <p:cNvPr id="11" name="Picture 10" descr="A person in a suit smiling&#10;&#10;AI-generated content may be incorrect.">
            <a:extLst>
              <a:ext uri="{FF2B5EF4-FFF2-40B4-BE49-F238E27FC236}">
                <a16:creationId xmlns:a16="http://schemas.microsoft.com/office/drawing/2014/main" id="{4BBD5F89-A922-38F5-6F90-659F234BD033}"/>
              </a:ext>
            </a:extLst>
          </p:cNvPr>
          <p:cNvPicPr>
            <a:picLocks noChangeAspect="1"/>
          </p:cNvPicPr>
          <p:nvPr/>
        </p:nvPicPr>
        <p:blipFill>
          <a:blip r:embed="rId9"/>
          <a:srcRect l="2573"/>
          <a:stretch/>
        </p:blipFill>
        <p:spPr>
          <a:xfrm>
            <a:off x="9772557" y="3069338"/>
            <a:ext cx="1291799" cy="1310523"/>
          </a:xfrm>
          <a:prstGeom prst="ellipse">
            <a:avLst/>
          </a:prstGeom>
          <a:effectLst>
            <a:outerShdw blurRad="152400" dir="5400000" sx="90000" sy="-19000" rotWithShape="0">
              <a:prstClr val="black">
                <a:alpha val="24000"/>
              </a:prstClr>
            </a:outerShdw>
          </a:effectLst>
        </p:spPr>
      </p:pic>
    </p:spTree>
    <p:extLst>
      <p:ext uri="{BB962C8B-B14F-4D97-AF65-F5344CB8AC3E}">
        <p14:creationId xmlns:p14="http://schemas.microsoft.com/office/powerpoint/2010/main" val="3000056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7"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anim calcmode="lin" valueType="num">
                                      <p:cBhvr>
                                        <p:cTn id="34" dur="500" fill="hold"/>
                                        <p:tgtEl>
                                          <p:spTgt spid="24"/>
                                        </p:tgtEl>
                                        <p:attrNameLst>
                                          <p:attrName>ppt_x</p:attrName>
                                        </p:attrNameLst>
                                      </p:cBhvr>
                                      <p:tavLst>
                                        <p:tav tm="0">
                                          <p:val>
                                            <p:strVal val="#ppt_x"/>
                                          </p:val>
                                        </p:tav>
                                        <p:tav tm="100000">
                                          <p:val>
                                            <p:strVal val="#ppt_x"/>
                                          </p:val>
                                        </p:tav>
                                      </p:tavLst>
                                    </p:anim>
                                    <p:anim calcmode="lin" valueType="num">
                                      <p:cBhvr>
                                        <p:cTn id="35" dur="500" fill="hold"/>
                                        <p:tgtEl>
                                          <p:spTgt spid="24"/>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anim calcmode="lin" valueType="num">
                                      <p:cBhvr>
                                        <p:cTn id="39" dur="500" fill="hold"/>
                                        <p:tgtEl>
                                          <p:spTgt spid="25"/>
                                        </p:tgtEl>
                                        <p:attrNameLst>
                                          <p:attrName>ppt_x</p:attrName>
                                        </p:attrNameLst>
                                      </p:cBhvr>
                                      <p:tavLst>
                                        <p:tav tm="0">
                                          <p:val>
                                            <p:strVal val="#ppt_x"/>
                                          </p:val>
                                        </p:tav>
                                        <p:tav tm="100000">
                                          <p:val>
                                            <p:strVal val="#ppt_x"/>
                                          </p:val>
                                        </p:tav>
                                      </p:tavLst>
                                    </p:anim>
                                    <p:anim calcmode="lin" valueType="num">
                                      <p:cBhvr>
                                        <p:cTn id="40" dur="500" fill="hold"/>
                                        <p:tgtEl>
                                          <p:spTgt spid="25"/>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anim calcmode="lin" valueType="num">
                                      <p:cBhvr>
                                        <p:cTn id="44" dur="500" fill="hold"/>
                                        <p:tgtEl>
                                          <p:spTgt spid="17"/>
                                        </p:tgtEl>
                                        <p:attrNameLst>
                                          <p:attrName>ppt_x</p:attrName>
                                        </p:attrNameLst>
                                      </p:cBhvr>
                                      <p:tavLst>
                                        <p:tav tm="0">
                                          <p:val>
                                            <p:strVal val="#ppt_x"/>
                                          </p:val>
                                        </p:tav>
                                        <p:tav tm="100000">
                                          <p:val>
                                            <p:strVal val="#ppt_x"/>
                                          </p:val>
                                        </p:tav>
                                      </p:tavLst>
                                    </p:anim>
                                    <p:anim calcmode="lin" valueType="num">
                                      <p:cBhvr>
                                        <p:cTn id="4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corner with a white background&#10;&#10;Description automatically generated">
            <a:extLst>
              <a:ext uri="{FF2B5EF4-FFF2-40B4-BE49-F238E27FC236}">
                <a16:creationId xmlns:a16="http://schemas.microsoft.com/office/drawing/2014/main" id="{E93B60A6-6F88-A880-7BBD-B91687F20E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24F7C25-CEE2-6B73-0647-632B206E35A0}"/>
              </a:ext>
            </a:extLst>
          </p:cNvPr>
          <p:cNvSpPr txBox="1"/>
          <p:nvPr/>
        </p:nvSpPr>
        <p:spPr>
          <a:xfrm>
            <a:off x="3140704" y="656000"/>
            <a:ext cx="5910592" cy="584775"/>
          </a:xfrm>
          <a:prstGeom prst="rect">
            <a:avLst/>
          </a:prstGeom>
          <a:noFill/>
        </p:spPr>
        <p:txBody>
          <a:bodyPr wrap="none" rtlCol="0">
            <a:spAutoFit/>
          </a:bodyPr>
          <a:lstStyle/>
          <a:p>
            <a:r>
              <a:rPr lang="en-US" sz="3200" b="1" dirty="0">
                <a:latin typeface="Roboto" panose="02000000000000000000" pitchFamily="2" charset="0"/>
                <a:ea typeface="Roboto" panose="02000000000000000000" pitchFamily="2" charset="0"/>
              </a:rPr>
              <a:t>At The Core Of Our Operations </a:t>
            </a:r>
          </a:p>
        </p:txBody>
      </p:sp>
      <p:pic>
        <p:nvPicPr>
          <p:cNvPr id="3" name="Picture 2" descr="A close up of a silver object&#10;&#10;Description automatically generated">
            <a:extLst>
              <a:ext uri="{FF2B5EF4-FFF2-40B4-BE49-F238E27FC236}">
                <a16:creationId xmlns:a16="http://schemas.microsoft.com/office/drawing/2014/main" id="{30C5E39B-2DE2-7C18-87A7-5E155216D9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2653" y="658625"/>
            <a:ext cx="7772400" cy="45719"/>
          </a:xfrm>
          <a:prstGeom prst="rect">
            <a:avLst/>
          </a:prstGeom>
        </p:spPr>
      </p:pic>
      <p:pic>
        <p:nvPicPr>
          <p:cNvPr id="4" name="Picture 3" descr="A close up of a silver object&#10;&#10;Description automatically generated">
            <a:extLst>
              <a:ext uri="{FF2B5EF4-FFF2-40B4-BE49-F238E27FC236}">
                <a16:creationId xmlns:a16="http://schemas.microsoft.com/office/drawing/2014/main" id="{3C704BDD-AA70-0EF7-DADD-1EF471904D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243" y="1266796"/>
            <a:ext cx="7772400" cy="45719"/>
          </a:xfrm>
          <a:prstGeom prst="rect">
            <a:avLst/>
          </a:prstGeom>
        </p:spPr>
      </p:pic>
      <p:pic>
        <p:nvPicPr>
          <p:cNvPr id="8" name="Picture 7" descr="A white symbol on a black background&#10;&#10;Description automatically generated">
            <a:extLst>
              <a:ext uri="{FF2B5EF4-FFF2-40B4-BE49-F238E27FC236}">
                <a16:creationId xmlns:a16="http://schemas.microsoft.com/office/drawing/2014/main" id="{DAD8E7E2-45C9-7E89-E1F0-FE6C045466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8166" y="3437167"/>
            <a:ext cx="380586" cy="307544"/>
          </a:xfrm>
          <a:prstGeom prst="rect">
            <a:avLst/>
          </a:prstGeom>
          <a:effectLst>
            <a:outerShdw blurRad="70510" dist="83552" dir="2700000" algn="tl" rotWithShape="0">
              <a:prstClr val="black">
                <a:alpha val="40000"/>
              </a:prstClr>
            </a:outerShdw>
          </a:effectLst>
        </p:spPr>
      </p:pic>
      <p:sp>
        <p:nvSpPr>
          <p:cNvPr id="9" name="TextBox 8">
            <a:extLst>
              <a:ext uri="{FF2B5EF4-FFF2-40B4-BE49-F238E27FC236}">
                <a16:creationId xmlns:a16="http://schemas.microsoft.com/office/drawing/2014/main" id="{7BBA10DF-ACA1-8EAB-B046-AE362AC95319}"/>
              </a:ext>
            </a:extLst>
          </p:cNvPr>
          <p:cNvSpPr txBox="1"/>
          <p:nvPr/>
        </p:nvSpPr>
        <p:spPr>
          <a:xfrm>
            <a:off x="955455" y="3550365"/>
            <a:ext cx="3511788" cy="3110339"/>
          </a:xfrm>
          <a:prstGeom prst="rect">
            <a:avLst/>
          </a:prstGeom>
          <a:noFill/>
        </p:spPr>
        <p:txBody>
          <a:bodyPr wrap="square" rtlCol="0">
            <a:spAutoFit/>
          </a:bodyPr>
          <a:lstStyle/>
          <a:p>
            <a:pPr>
              <a:lnSpc>
                <a:spcPct val="120000"/>
              </a:lnSpc>
              <a:spcBef>
                <a:spcPts val="600"/>
              </a:spcBef>
            </a:pPr>
            <a:r>
              <a:rPr lang="en-US" sz="1200" i="1" dirty="0">
                <a:solidFill>
                  <a:schemeClr val="bg1"/>
                </a:solidFill>
                <a:latin typeface="Georgia" panose="02040502050405020303" pitchFamily="18" charset="0"/>
              </a:rPr>
              <a:t>The purpose of our business is to dedicatedly serve to ensure stakeholder delight and influence the environment and society at large with our good work, as we abide by our values that form the cornerstone of our business strategies, decisions and activities.</a:t>
            </a:r>
          </a:p>
          <a:p>
            <a:pPr>
              <a:lnSpc>
                <a:spcPct val="120000"/>
              </a:lnSpc>
              <a:spcBef>
                <a:spcPts val="600"/>
              </a:spcBef>
            </a:pPr>
            <a:r>
              <a:rPr lang="en-US" sz="1200" i="1" dirty="0">
                <a:solidFill>
                  <a:schemeClr val="bg1"/>
                </a:solidFill>
                <a:latin typeface="Georgia" panose="02040502050405020303" pitchFamily="18" charset="0"/>
              </a:rPr>
              <a:t>We are committed to this roadmap as we seek to grow sustainably and deliver logistics solutions with excellence, again and again, with a lot more rigor and enthusiasm as the days pass. </a:t>
            </a:r>
          </a:p>
          <a:p>
            <a:pPr>
              <a:lnSpc>
                <a:spcPct val="120000"/>
              </a:lnSpc>
              <a:spcBef>
                <a:spcPts val="600"/>
              </a:spcBef>
            </a:pPr>
            <a:r>
              <a:rPr lang="en-US" sz="1000" b="1" dirty="0">
                <a:solidFill>
                  <a:schemeClr val="bg1"/>
                </a:solidFill>
                <a:latin typeface="Roboto" panose="02000000000000000000" pitchFamily="2" charset="0"/>
                <a:ea typeface="Roboto" panose="02000000000000000000" pitchFamily="2" charset="0"/>
              </a:rPr>
              <a:t>Shashi Kiran Shetty </a:t>
            </a:r>
            <a:br>
              <a:rPr lang="en-US" sz="1000" b="1" dirty="0">
                <a:solidFill>
                  <a:schemeClr val="bg1"/>
                </a:solidFill>
                <a:latin typeface="Roboto" panose="02000000000000000000" pitchFamily="2" charset="0"/>
                <a:ea typeface="Roboto" panose="02000000000000000000" pitchFamily="2" charset="0"/>
              </a:rPr>
            </a:br>
            <a:r>
              <a:rPr lang="en-US" sz="1000" b="1" dirty="0">
                <a:solidFill>
                  <a:schemeClr val="bg1"/>
                </a:solidFill>
                <a:latin typeface="Roboto" panose="02000000000000000000" pitchFamily="2" charset="0"/>
                <a:ea typeface="Roboto" panose="02000000000000000000" pitchFamily="2" charset="0"/>
              </a:rPr>
              <a:t>Founder and Chairman, Allcargo Group</a:t>
            </a:r>
            <a:endParaRPr lang="en-US" sz="1000" dirty="0">
              <a:solidFill>
                <a:schemeClr val="bg1"/>
              </a:solidFill>
              <a:latin typeface="Roboto" panose="02000000000000000000" pitchFamily="2" charset="0"/>
              <a:ea typeface="Roboto" panose="02000000000000000000" pitchFamily="2" charset="0"/>
            </a:endParaRPr>
          </a:p>
          <a:p>
            <a:pPr>
              <a:lnSpc>
                <a:spcPct val="120000"/>
              </a:lnSpc>
              <a:spcBef>
                <a:spcPts val="600"/>
              </a:spcBef>
            </a:pPr>
            <a:endParaRPr lang="en-US" sz="1200" i="1" dirty="0">
              <a:solidFill>
                <a:schemeClr val="bg1"/>
              </a:solidFill>
              <a:latin typeface="Georgia" panose="02040502050405020303" pitchFamily="18" charset="0"/>
            </a:endParaRPr>
          </a:p>
        </p:txBody>
      </p:sp>
      <p:grpSp>
        <p:nvGrpSpPr>
          <p:cNvPr id="21" name="Group 20">
            <a:extLst>
              <a:ext uri="{FF2B5EF4-FFF2-40B4-BE49-F238E27FC236}">
                <a16:creationId xmlns:a16="http://schemas.microsoft.com/office/drawing/2014/main" id="{B48D6AF1-0A42-3BEC-6BD1-B405A1B38CC7}"/>
              </a:ext>
            </a:extLst>
          </p:cNvPr>
          <p:cNvGrpSpPr/>
          <p:nvPr/>
        </p:nvGrpSpPr>
        <p:grpSpPr>
          <a:xfrm>
            <a:off x="5308405" y="1664033"/>
            <a:ext cx="2562687" cy="911556"/>
            <a:chOff x="4569147" y="1664033"/>
            <a:chExt cx="2562687" cy="911556"/>
          </a:xfrm>
        </p:grpSpPr>
        <p:sp>
          <p:nvSpPr>
            <p:cNvPr id="11" name="TextBox 10">
              <a:extLst>
                <a:ext uri="{FF2B5EF4-FFF2-40B4-BE49-F238E27FC236}">
                  <a16:creationId xmlns:a16="http://schemas.microsoft.com/office/drawing/2014/main" id="{C843B087-E6C7-0DE9-6384-CB561065AAE1}"/>
                </a:ext>
              </a:extLst>
            </p:cNvPr>
            <p:cNvSpPr txBox="1"/>
            <p:nvPr/>
          </p:nvSpPr>
          <p:spPr>
            <a:xfrm>
              <a:off x="4970854" y="1683037"/>
              <a:ext cx="2160980" cy="892552"/>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Our Vision</a:t>
              </a:r>
            </a:p>
            <a:p>
              <a:r>
                <a:rPr lang="en-US" sz="1200" dirty="0">
                  <a:latin typeface="Roboto" panose="02000000000000000000" pitchFamily="2" charset="0"/>
                  <a:ea typeface="Roboto" panose="02000000000000000000" pitchFamily="2" charset="0"/>
                </a:rPr>
                <a:t>Ingenuity in motion to serve stakeholders for market </a:t>
              </a:r>
              <a:br>
                <a:rPr lang="en-US" sz="1200" dirty="0">
                  <a:latin typeface="Roboto" panose="02000000000000000000" pitchFamily="2" charset="0"/>
                  <a:ea typeface="Roboto" panose="02000000000000000000" pitchFamily="2" charset="0"/>
                </a:rPr>
              </a:br>
              <a:r>
                <a:rPr lang="en-US" sz="1200" dirty="0">
                  <a:latin typeface="Roboto" panose="02000000000000000000" pitchFamily="2" charset="0"/>
                  <a:ea typeface="Roboto" panose="02000000000000000000" pitchFamily="2" charset="0"/>
                </a:rPr>
                <a:t>leadership, by far.</a:t>
              </a:r>
            </a:p>
          </p:txBody>
        </p:sp>
        <p:pic>
          <p:nvPicPr>
            <p:cNvPr id="16" name="Picture 15" descr="A red eye with rays of light&#10;&#10;Description automatically generated">
              <a:extLst>
                <a:ext uri="{FF2B5EF4-FFF2-40B4-BE49-F238E27FC236}">
                  <a16:creationId xmlns:a16="http://schemas.microsoft.com/office/drawing/2014/main" id="{C94F1BF6-08B8-4A70-D000-80AAAD76D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9147" y="1664033"/>
              <a:ext cx="355600" cy="381000"/>
            </a:xfrm>
            <a:prstGeom prst="rect">
              <a:avLst/>
            </a:prstGeom>
          </p:spPr>
        </p:pic>
      </p:grpSp>
      <p:grpSp>
        <p:nvGrpSpPr>
          <p:cNvPr id="22" name="Group 21">
            <a:extLst>
              <a:ext uri="{FF2B5EF4-FFF2-40B4-BE49-F238E27FC236}">
                <a16:creationId xmlns:a16="http://schemas.microsoft.com/office/drawing/2014/main" id="{D0D2F5BA-1AA1-B668-70FA-42971809C53F}"/>
              </a:ext>
            </a:extLst>
          </p:cNvPr>
          <p:cNvGrpSpPr/>
          <p:nvPr/>
        </p:nvGrpSpPr>
        <p:grpSpPr>
          <a:xfrm>
            <a:off x="5295705" y="2642254"/>
            <a:ext cx="2932358" cy="1107035"/>
            <a:chOff x="4556447" y="2810550"/>
            <a:chExt cx="2932358" cy="1107035"/>
          </a:xfrm>
        </p:grpSpPr>
        <p:sp>
          <p:nvSpPr>
            <p:cNvPr id="13" name="TextBox 12">
              <a:extLst>
                <a:ext uri="{FF2B5EF4-FFF2-40B4-BE49-F238E27FC236}">
                  <a16:creationId xmlns:a16="http://schemas.microsoft.com/office/drawing/2014/main" id="{7B46F14C-9B53-A878-D6D5-99644E534F7A}"/>
                </a:ext>
              </a:extLst>
            </p:cNvPr>
            <p:cNvSpPr txBox="1"/>
            <p:nvPr/>
          </p:nvSpPr>
          <p:spPr>
            <a:xfrm>
              <a:off x="4970853" y="2840367"/>
              <a:ext cx="2517952" cy="1077218"/>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Our Mission</a:t>
              </a:r>
            </a:p>
            <a:p>
              <a:r>
                <a:rPr lang="en-US" sz="1200" dirty="0">
                  <a:latin typeface="Roboto" panose="02000000000000000000" pitchFamily="2" charset="0"/>
                  <a:ea typeface="Roboto" panose="02000000000000000000" pitchFamily="2" charset="0"/>
                </a:rPr>
                <a:t>Always be customer-centric and proactive. Create digitally-enabled, well-governed, logistics magic, worldwide. </a:t>
              </a:r>
            </a:p>
          </p:txBody>
        </p:sp>
        <p:pic>
          <p:nvPicPr>
            <p:cNvPr id="18" name="Picture 17" descr="A red dart board with a dart arrow in the center&#10;&#10;Description automatically generated">
              <a:extLst>
                <a:ext uri="{FF2B5EF4-FFF2-40B4-BE49-F238E27FC236}">
                  <a16:creationId xmlns:a16="http://schemas.microsoft.com/office/drawing/2014/main" id="{0BBD0FC4-9937-167B-D839-A7C4285482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56447" y="2810550"/>
              <a:ext cx="381000" cy="381000"/>
            </a:xfrm>
            <a:prstGeom prst="rect">
              <a:avLst/>
            </a:prstGeom>
          </p:spPr>
        </p:pic>
      </p:grpSp>
      <p:grpSp>
        <p:nvGrpSpPr>
          <p:cNvPr id="23" name="Group 22">
            <a:extLst>
              <a:ext uri="{FF2B5EF4-FFF2-40B4-BE49-F238E27FC236}">
                <a16:creationId xmlns:a16="http://schemas.microsoft.com/office/drawing/2014/main" id="{A59F0FC4-2BBB-C35D-66C3-0E2F9A066141}"/>
              </a:ext>
            </a:extLst>
          </p:cNvPr>
          <p:cNvGrpSpPr/>
          <p:nvPr/>
        </p:nvGrpSpPr>
        <p:grpSpPr>
          <a:xfrm>
            <a:off x="8120805" y="1660075"/>
            <a:ext cx="3784248" cy="4868158"/>
            <a:chOff x="7629986" y="1660075"/>
            <a:chExt cx="3784248" cy="4868158"/>
          </a:xfrm>
        </p:grpSpPr>
        <p:sp>
          <p:nvSpPr>
            <p:cNvPr id="14" name="TextBox 13">
              <a:extLst>
                <a:ext uri="{FF2B5EF4-FFF2-40B4-BE49-F238E27FC236}">
                  <a16:creationId xmlns:a16="http://schemas.microsoft.com/office/drawing/2014/main" id="{B98833AF-1DE3-BE40-1E82-6DCB8C76CD4B}"/>
                </a:ext>
              </a:extLst>
            </p:cNvPr>
            <p:cNvSpPr txBox="1"/>
            <p:nvPr/>
          </p:nvSpPr>
          <p:spPr>
            <a:xfrm>
              <a:off x="8024191" y="1673058"/>
              <a:ext cx="3390043" cy="4855175"/>
            </a:xfrm>
            <a:prstGeom prst="rect">
              <a:avLst/>
            </a:prstGeom>
            <a:noFill/>
          </p:spPr>
          <p:txBody>
            <a:bodyPr wrap="square" rtlCol="0">
              <a:spAutoFit/>
            </a:bodyPr>
            <a:lstStyle/>
            <a:p>
              <a:pPr>
                <a:spcBef>
                  <a:spcPts val="600"/>
                </a:spcBef>
              </a:pPr>
              <a:r>
                <a:rPr lang="en-US" sz="1600" b="1" dirty="0">
                  <a:latin typeface="Roboto" panose="02000000000000000000" pitchFamily="2" charset="0"/>
                  <a:ea typeface="Roboto" panose="02000000000000000000" pitchFamily="2" charset="0"/>
                </a:rPr>
                <a:t>Our Values</a:t>
              </a:r>
            </a:p>
            <a:p>
              <a:pPr>
                <a:spcBef>
                  <a:spcPts val="600"/>
                </a:spcBef>
              </a:pPr>
              <a:r>
                <a:rPr lang="en-US" sz="1050" b="1" dirty="0">
                  <a:solidFill>
                    <a:srgbClr val="FF0000"/>
                  </a:solidFill>
                  <a:latin typeface="Roboto" panose="02000000000000000000" pitchFamily="2" charset="0"/>
                  <a:ea typeface="Roboto" panose="02000000000000000000" pitchFamily="2" charset="0"/>
                </a:rPr>
                <a:t>Entrepreneurship with a Purpose</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Practice the owner’s mindset, as the </a:t>
              </a:r>
              <a:r>
                <a:rPr lang="en-US" sz="900" dirty="0" err="1">
                  <a:latin typeface="Roboto" panose="02000000000000000000" pitchFamily="2" charset="0"/>
                  <a:ea typeface="Roboto" panose="02000000000000000000" pitchFamily="2" charset="0"/>
                </a:rPr>
                <a:t>organisation</a:t>
              </a:r>
              <a:r>
                <a:rPr lang="en-US" sz="900" dirty="0">
                  <a:latin typeface="Roboto" panose="02000000000000000000" pitchFamily="2" charset="0"/>
                  <a:ea typeface="Roboto" panose="02000000000000000000" pitchFamily="2" charset="0"/>
                </a:rPr>
                <a:t> is the collective soul of its employees. Be unwilling to accept ‘it cannot be done’ as an answer. Take initiative to push limits. Use resources consciously, chase goals aggressively, </a:t>
              </a:r>
              <a:br>
                <a:rPr lang="en-US" sz="900" dirty="0">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be frugal and pursue passion for business excellence.</a:t>
              </a:r>
            </a:p>
            <a:p>
              <a:pPr>
                <a:spcBef>
                  <a:spcPts val="600"/>
                </a:spcBef>
              </a:pPr>
              <a:r>
                <a:rPr lang="en-US" sz="1050" b="1" dirty="0">
                  <a:solidFill>
                    <a:srgbClr val="FF0000"/>
                  </a:solidFill>
                  <a:latin typeface="Roboto" panose="02000000000000000000" pitchFamily="2" charset="0"/>
                  <a:ea typeface="Roboto" panose="02000000000000000000" pitchFamily="2" charset="0"/>
                </a:rPr>
                <a:t>Customer Centricity </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Recognize that our customers are the reason for our existence. Be obsessive about delighting customers and all stakeholders. As our Vision and Mission suggest, go to infinite ends to deliver the best customer experiences. </a:t>
              </a:r>
            </a:p>
            <a:p>
              <a:pPr>
                <a:spcBef>
                  <a:spcPts val="600"/>
                </a:spcBef>
              </a:pPr>
              <a:r>
                <a:rPr lang="en-US" sz="1050" b="1" dirty="0">
                  <a:solidFill>
                    <a:srgbClr val="FF0000"/>
                  </a:solidFill>
                  <a:latin typeface="Roboto" panose="02000000000000000000" pitchFamily="2" charset="0"/>
                  <a:ea typeface="Roboto" panose="02000000000000000000" pitchFamily="2" charset="0"/>
                </a:rPr>
                <a:t>Innovation and Execution </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Constantly strive to challenge conventional views and drive innovation with new ideas, a futuristic outlook and perspectives from the youth. </a:t>
              </a:r>
              <a:r>
                <a:rPr lang="en-US" sz="900" dirty="0" err="1">
                  <a:latin typeface="Roboto" panose="02000000000000000000" pitchFamily="2" charset="0"/>
                  <a:ea typeface="Roboto" panose="02000000000000000000" pitchFamily="2" charset="0"/>
                </a:rPr>
                <a:t>Maximise</a:t>
              </a:r>
              <a:r>
                <a:rPr lang="en-US" sz="900" dirty="0">
                  <a:latin typeface="Roboto" panose="02000000000000000000" pitchFamily="2" charset="0"/>
                  <a:ea typeface="Roboto" panose="02000000000000000000" pitchFamily="2" charset="0"/>
                </a:rPr>
                <a:t> impact by delivering world-class solutions leveraging IT, digital platforms and </a:t>
              </a:r>
              <a:br>
                <a:rPr lang="en-US" sz="900" dirty="0">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newer technologies. Be agile, flexible and lead the disruption.</a:t>
              </a:r>
            </a:p>
            <a:p>
              <a:pPr>
                <a:spcBef>
                  <a:spcPts val="600"/>
                </a:spcBef>
              </a:pPr>
              <a:r>
                <a:rPr lang="en-US" sz="1050" b="1" dirty="0">
                  <a:solidFill>
                    <a:srgbClr val="FF0000"/>
                  </a:solidFill>
                  <a:latin typeface="Roboto" panose="02000000000000000000" pitchFamily="2" charset="0"/>
                  <a:ea typeface="Roboto" panose="02000000000000000000" pitchFamily="2" charset="0"/>
                </a:rPr>
                <a:t>Collaboration</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Build a highly capable and committed team to build growing businesses which deliver highest value by fostering a meaningful relationship with all stakeholders by practicing highest standards of business ethics, humility and governance. </a:t>
              </a:r>
            </a:p>
            <a:p>
              <a:pPr>
                <a:spcBef>
                  <a:spcPts val="600"/>
                </a:spcBef>
              </a:pPr>
              <a:r>
                <a:rPr lang="en-US" sz="1050" b="1" dirty="0">
                  <a:solidFill>
                    <a:srgbClr val="FF0000"/>
                  </a:solidFill>
                  <a:latin typeface="Roboto" panose="02000000000000000000" pitchFamily="2" charset="0"/>
                  <a:ea typeface="Roboto" panose="02000000000000000000" pitchFamily="2" charset="0"/>
                </a:rPr>
                <a:t>Care for Environment and Society </a:t>
              </a:r>
              <a:br>
                <a:rPr lang="en-US" sz="1050" b="1" dirty="0">
                  <a:solidFill>
                    <a:srgbClr val="FF0000"/>
                  </a:solidFill>
                  <a:latin typeface="Roboto" panose="02000000000000000000" pitchFamily="2" charset="0"/>
                  <a:ea typeface="Roboto" panose="02000000000000000000" pitchFamily="2" charset="0"/>
                </a:rPr>
              </a:br>
              <a:r>
                <a:rPr lang="en-US" sz="900" dirty="0">
                  <a:latin typeface="Roboto" panose="02000000000000000000" pitchFamily="2" charset="0"/>
                  <a:ea typeface="Roboto" panose="02000000000000000000" pitchFamily="2" charset="0"/>
                </a:rPr>
                <a:t>Always aim to </a:t>
              </a:r>
              <a:r>
                <a:rPr lang="en-US" sz="900" dirty="0" err="1">
                  <a:latin typeface="Roboto" panose="02000000000000000000" pitchFamily="2" charset="0"/>
                  <a:ea typeface="Roboto" panose="02000000000000000000" pitchFamily="2" charset="0"/>
                </a:rPr>
                <a:t>minimise</a:t>
              </a:r>
              <a:r>
                <a:rPr lang="en-US" sz="900" dirty="0">
                  <a:latin typeface="Roboto" panose="02000000000000000000" pitchFamily="2" charset="0"/>
                  <a:ea typeface="Roboto" panose="02000000000000000000" pitchFamily="2" charset="0"/>
                </a:rPr>
                <a:t> the impact on environment, supporting scientific research that reflects environmental and sustainability concerns. Build a culture of empathy within the companies towards colleagues as well as underprivileged individuals around us. Be responsible corporate citizens and contribute to a better society, country and world at large.</a:t>
              </a:r>
            </a:p>
          </p:txBody>
        </p:sp>
        <p:pic>
          <p:nvPicPr>
            <p:cNvPr id="20" name="Picture 19" descr="A red diamond with rays of light&#10;&#10;Description automatically generated">
              <a:extLst>
                <a:ext uri="{FF2B5EF4-FFF2-40B4-BE49-F238E27FC236}">
                  <a16:creationId xmlns:a16="http://schemas.microsoft.com/office/drawing/2014/main" id="{582A98FE-CDC2-F46B-0F6F-FDD8E949E31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29986" y="1660075"/>
              <a:ext cx="368300" cy="406400"/>
            </a:xfrm>
            <a:prstGeom prst="rect">
              <a:avLst/>
            </a:prstGeom>
          </p:spPr>
        </p:pic>
      </p:grpSp>
      <p:grpSp>
        <p:nvGrpSpPr>
          <p:cNvPr id="27" name="Group 26">
            <a:extLst>
              <a:ext uri="{FF2B5EF4-FFF2-40B4-BE49-F238E27FC236}">
                <a16:creationId xmlns:a16="http://schemas.microsoft.com/office/drawing/2014/main" id="{D466CB8A-60A5-9D2D-55C1-C33CE7170CB1}"/>
              </a:ext>
            </a:extLst>
          </p:cNvPr>
          <p:cNvGrpSpPr/>
          <p:nvPr/>
        </p:nvGrpSpPr>
        <p:grpSpPr>
          <a:xfrm>
            <a:off x="5308405" y="3863889"/>
            <a:ext cx="2812400" cy="707886"/>
            <a:chOff x="5308405" y="3863889"/>
            <a:chExt cx="2812400" cy="707886"/>
          </a:xfrm>
        </p:grpSpPr>
        <p:sp>
          <p:nvSpPr>
            <p:cNvPr id="10" name="TextBox 9">
              <a:extLst>
                <a:ext uri="{FF2B5EF4-FFF2-40B4-BE49-F238E27FC236}">
                  <a16:creationId xmlns:a16="http://schemas.microsoft.com/office/drawing/2014/main" id="{3E618868-3D96-3A6A-E4AE-C666414757EF}"/>
                </a:ext>
              </a:extLst>
            </p:cNvPr>
            <p:cNvSpPr txBox="1"/>
            <p:nvPr/>
          </p:nvSpPr>
          <p:spPr>
            <a:xfrm>
              <a:off x="5710111" y="3863889"/>
              <a:ext cx="2410694" cy="707886"/>
            </a:xfrm>
            <a:prstGeom prst="rect">
              <a:avLst/>
            </a:prstGeom>
            <a:noFill/>
          </p:spPr>
          <p:txBody>
            <a:bodyPr wrap="square">
              <a:spAutoFit/>
            </a:bodyPr>
            <a:lstStyle/>
            <a:p>
              <a:r>
                <a:rPr lang="en-US" sz="1600" b="1" dirty="0">
                  <a:latin typeface="Roboto" panose="02000000000000000000" pitchFamily="2" charset="0"/>
                  <a:ea typeface="Roboto" panose="02000000000000000000" pitchFamily="2" charset="0"/>
                </a:rPr>
                <a:t>Our Purpose</a:t>
              </a:r>
            </a:p>
            <a:p>
              <a:pPr marL="0" algn="l" rtl="0" latinLnBrk="0">
                <a:spcBef>
                  <a:spcPts val="0"/>
                </a:spcBef>
                <a:spcAft>
                  <a:spcPts val="600"/>
                </a:spcAft>
              </a:pPr>
              <a:r>
                <a:rPr lang="en-IN" sz="1200" dirty="0">
                  <a:latin typeface="Roboto" panose="02000000000000000000" pitchFamily="2" charset="0"/>
                  <a:ea typeface="Roboto" panose="02000000000000000000" pitchFamily="2" charset="0"/>
                </a:rPr>
                <a:t>Helping global supply chains, </a:t>
              </a:r>
              <a:br>
                <a:rPr lang="en-IN" sz="1200" dirty="0">
                  <a:latin typeface="Roboto" panose="02000000000000000000" pitchFamily="2" charset="0"/>
                  <a:ea typeface="Roboto" panose="02000000000000000000" pitchFamily="2" charset="0"/>
                </a:rPr>
              </a:br>
              <a:r>
                <a:rPr lang="en-IN" sz="1200" dirty="0">
                  <a:latin typeface="Roboto" panose="02000000000000000000" pitchFamily="2" charset="0"/>
                  <a:ea typeface="Roboto" panose="02000000000000000000" pitchFamily="2" charset="0"/>
                </a:rPr>
                <a:t>while caring for sustainability</a:t>
              </a:r>
            </a:p>
          </p:txBody>
        </p:sp>
        <p:pic>
          <p:nvPicPr>
            <p:cNvPr id="19" name="Picture 18" descr="A hand holding a globe with a leaf&#10;&#10;Description automatically generated">
              <a:extLst>
                <a:ext uri="{FF2B5EF4-FFF2-40B4-BE49-F238E27FC236}">
                  <a16:creationId xmlns:a16="http://schemas.microsoft.com/office/drawing/2014/main" id="{4FAFFF4C-A561-C7D4-DF0E-B1F63B4A688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08405" y="3865230"/>
              <a:ext cx="369877" cy="408938"/>
            </a:xfrm>
            <a:prstGeom prst="rect">
              <a:avLst/>
            </a:prstGeom>
          </p:spPr>
        </p:pic>
      </p:grpSp>
      <p:pic>
        <p:nvPicPr>
          <p:cNvPr id="17" name="Picture 16" descr="A red sign with white text&#10;&#10;Description automatically generated">
            <a:extLst>
              <a:ext uri="{FF2B5EF4-FFF2-40B4-BE49-F238E27FC236}">
                <a16:creationId xmlns:a16="http://schemas.microsoft.com/office/drawing/2014/main" id="{93664BA9-833A-9936-655D-69272B5B418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pic>
        <p:nvPicPr>
          <p:cNvPr id="7" name="Picture 6" descr="A white symbol on a black background&#10;&#10;Description automatically generated">
            <a:extLst>
              <a:ext uri="{FF2B5EF4-FFF2-40B4-BE49-F238E27FC236}">
                <a16:creationId xmlns:a16="http://schemas.microsoft.com/office/drawing/2014/main" id="{52ABE357-303B-ED95-520C-1892082C75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flipV="1">
            <a:off x="4280953" y="5513632"/>
            <a:ext cx="380586" cy="307544"/>
          </a:xfrm>
          <a:prstGeom prst="rect">
            <a:avLst/>
          </a:prstGeom>
          <a:effectLst>
            <a:outerShdw blurRad="70510" dist="83552" dir="2700000" algn="tl" rotWithShape="0">
              <a:prstClr val="black">
                <a:alpha val="40000"/>
              </a:prstClr>
            </a:outerShdw>
          </a:effectLst>
        </p:spPr>
      </p:pic>
    </p:spTree>
    <p:extLst>
      <p:ext uri="{BB962C8B-B14F-4D97-AF65-F5344CB8AC3E}">
        <p14:creationId xmlns:p14="http://schemas.microsoft.com/office/powerpoint/2010/main" val="958686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1+#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1+#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1+#ppt_w/2"/>
                                          </p:val>
                                        </p:tav>
                                        <p:tav tm="100000">
                                          <p:val>
                                            <p:strVal val="#ppt_x"/>
                                          </p:val>
                                        </p:tav>
                                      </p:tavLst>
                                    </p:anim>
                                    <p:anim calcmode="lin" valueType="num">
                                      <p:cBhvr additive="base">
                                        <p:cTn id="27" dur="500" fill="hold"/>
                                        <p:tgtEl>
                                          <p:spTgt spid="2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47"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anim calcmode="lin" valueType="num">
                                      <p:cBhvr>
                                        <p:cTn id="37" dur="500" fill="hold"/>
                                        <p:tgtEl>
                                          <p:spTgt spid="8"/>
                                        </p:tgtEl>
                                        <p:attrNameLst>
                                          <p:attrName>ppt_x</p:attrName>
                                        </p:attrNameLst>
                                      </p:cBhvr>
                                      <p:tavLst>
                                        <p:tav tm="0">
                                          <p:val>
                                            <p:strVal val="#ppt_x"/>
                                          </p:val>
                                        </p:tav>
                                        <p:tav tm="100000">
                                          <p:val>
                                            <p:strVal val="#ppt_x"/>
                                          </p:val>
                                        </p:tav>
                                      </p:tavLst>
                                    </p:anim>
                                    <p:anim calcmode="lin" valueType="num">
                                      <p:cBhvr>
                                        <p:cTn id="38" dur="500" fill="hold"/>
                                        <p:tgtEl>
                                          <p:spTgt spid="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anim calcmode="lin" valueType="num">
                                      <p:cBhvr>
                                        <p:cTn id="42" dur="500" fill="hold"/>
                                        <p:tgtEl>
                                          <p:spTgt spid="9"/>
                                        </p:tgtEl>
                                        <p:attrNameLst>
                                          <p:attrName>ppt_x</p:attrName>
                                        </p:attrNameLst>
                                      </p:cBhvr>
                                      <p:tavLst>
                                        <p:tav tm="0">
                                          <p:val>
                                            <p:strVal val="#ppt_x"/>
                                          </p:val>
                                        </p:tav>
                                        <p:tav tm="100000">
                                          <p:val>
                                            <p:strVal val="#ppt_x"/>
                                          </p:val>
                                        </p:tav>
                                      </p:tavLst>
                                    </p:anim>
                                    <p:anim calcmode="lin" valueType="num">
                                      <p:cBhvr>
                                        <p:cTn id="43" dur="500" fill="hold"/>
                                        <p:tgtEl>
                                          <p:spTgt spid="9"/>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7"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anim calcmode="lin" valueType="num">
                                      <p:cBhvr>
                                        <p:cTn id="48" dur="500" fill="hold"/>
                                        <p:tgtEl>
                                          <p:spTgt spid="7"/>
                                        </p:tgtEl>
                                        <p:attrNameLst>
                                          <p:attrName>ppt_x</p:attrName>
                                        </p:attrNameLst>
                                      </p:cBhvr>
                                      <p:tavLst>
                                        <p:tav tm="0">
                                          <p:val>
                                            <p:strVal val="#ppt_x"/>
                                          </p:val>
                                        </p:tav>
                                        <p:tav tm="100000">
                                          <p:val>
                                            <p:strVal val="#ppt_x"/>
                                          </p:val>
                                        </p:tav>
                                      </p:tavLst>
                                    </p:anim>
                                    <p:anim calcmode="lin" valueType="num">
                                      <p:cBhvr>
                                        <p:cTn id="4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background with a square and a square&#10;&#10;Description automatically generated">
            <a:extLst>
              <a:ext uri="{FF2B5EF4-FFF2-40B4-BE49-F238E27FC236}">
                <a16:creationId xmlns:a16="http://schemas.microsoft.com/office/drawing/2014/main" id="{553797FE-E1F5-07A6-C4D2-4E5A7D377A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A hexagon image of a truck carrying containers&#10;&#10;Description automatically generated">
            <a:extLst>
              <a:ext uri="{FF2B5EF4-FFF2-40B4-BE49-F238E27FC236}">
                <a16:creationId xmlns:a16="http://schemas.microsoft.com/office/drawing/2014/main" id="{7134BE04-2455-7B29-FA81-2BA213F811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010" y="0"/>
            <a:ext cx="6473907" cy="6858000"/>
          </a:xfrm>
          <a:prstGeom prst="rect">
            <a:avLst/>
          </a:prstGeom>
        </p:spPr>
      </p:pic>
      <p:sp>
        <p:nvSpPr>
          <p:cNvPr id="7" name="TextBox 6">
            <a:extLst>
              <a:ext uri="{FF2B5EF4-FFF2-40B4-BE49-F238E27FC236}">
                <a16:creationId xmlns:a16="http://schemas.microsoft.com/office/drawing/2014/main" id="{8D85C9F4-42F2-CBD9-4F1E-03DA70D98051}"/>
              </a:ext>
            </a:extLst>
          </p:cNvPr>
          <p:cNvSpPr txBox="1"/>
          <p:nvPr/>
        </p:nvSpPr>
        <p:spPr>
          <a:xfrm>
            <a:off x="6840869" y="2734172"/>
            <a:ext cx="4940776" cy="1384995"/>
          </a:xfrm>
          <a:prstGeom prst="rect">
            <a:avLst/>
          </a:prstGeom>
          <a:noFill/>
        </p:spPr>
        <p:txBody>
          <a:bodyPr wrap="none" rtlCol="0">
            <a:spAutoFit/>
          </a:bodyPr>
          <a:lstStyle/>
          <a:p>
            <a:r>
              <a:rPr lang="en-US" sz="2800" b="1" dirty="0">
                <a:solidFill>
                  <a:schemeClr val="bg1"/>
                </a:solidFill>
                <a:latin typeface="Roboto" panose="02000000000000000000" pitchFamily="2" charset="0"/>
                <a:ea typeface="Roboto" panose="02000000000000000000" pitchFamily="2" charset="0"/>
              </a:rPr>
              <a:t>Ingenuity In Motion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To Deliver Global End-to-End </a:t>
            </a:r>
            <a:br>
              <a:rPr lang="en-US" sz="2800" b="1" dirty="0">
                <a:solidFill>
                  <a:schemeClr val="bg1"/>
                </a:solidFill>
                <a:latin typeface="Roboto" panose="02000000000000000000" pitchFamily="2" charset="0"/>
                <a:ea typeface="Roboto" panose="02000000000000000000" pitchFamily="2" charset="0"/>
              </a:rPr>
            </a:br>
            <a:r>
              <a:rPr lang="en-US" sz="2800" b="1" dirty="0">
                <a:solidFill>
                  <a:schemeClr val="bg1"/>
                </a:solidFill>
                <a:latin typeface="Roboto" panose="02000000000000000000" pitchFamily="2" charset="0"/>
                <a:ea typeface="Roboto" panose="02000000000000000000" pitchFamily="2" charset="0"/>
              </a:rPr>
              <a:t>Logistics Solutions</a:t>
            </a:r>
          </a:p>
        </p:txBody>
      </p:sp>
      <p:pic>
        <p:nvPicPr>
          <p:cNvPr id="8" name="Picture 7" descr="A close up of a silver object&#10;&#10;Description automatically generated">
            <a:extLst>
              <a:ext uri="{FF2B5EF4-FFF2-40B4-BE49-F238E27FC236}">
                <a16:creationId xmlns:a16="http://schemas.microsoft.com/office/drawing/2014/main" id="{4ADEF29B-2CF0-44D3-BAD4-0AA7E7B58AFE}"/>
              </a:ext>
            </a:extLst>
          </p:cNvPr>
          <p:cNvPicPr>
            <a:picLocks noChangeAspect="1"/>
          </p:cNvPicPr>
          <p:nvPr/>
        </p:nvPicPr>
        <p:blipFill>
          <a:blip r:embed="rId4" cstate="email">
            <a:alphaModFix amt="35000"/>
            <a:extLst>
              <a:ext uri="{28A0092B-C50C-407E-A947-70E740481C1C}">
                <a14:useLocalDpi xmlns:a14="http://schemas.microsoft.com/office/drawing/2010/main"/>
              </a:ext>
            </a:extLst>
          </a:blip>
          <a:stretch>
            <a:fillRect/>
          </a:stretch>
        </p:blipFill>
        <p:spPr>
          <a:xfrm>
            <a:off x="3529680" y="3189791"/>
            <a:ext cx="7772400" cy="45719"/>
          </a:xfrm>
          <a:prstGeom prst="rect">
            <a:avLst/>
          </a:prstGeom>
        </p:spPr>
      </p:pic>
      <p:pic>
        <p:nvPicPr>
          <p:cNvPr id="9" name="Picture 8" descr="A close up of a silver object&#10;&#10;Description automatically generated">
            <a:extLst>
              <a:ext uri="{FF2B5EF4-FFF2-40B4-BE49-F238E27FC236}">
                <a16:creationId xmlns:a16="http://schemas.microsoft.com/office/drawing/2014/main" id="{3EB6B446-D51C-805F-6279-15443B86C851}"/>
              </a:ext>
            </a:extLst>
          </p:cNvPr>
          <p:cNvPicPr>
            <a:picLocks noChangeAspect="1"/>
          </p:cNvPicPr>
          <p:nvPr/>
        </p:nvPicPr>
        <p:blipFill>
          <a:blip r:embed="rId4" cstate="email">
            <a:alphaModFix amt="51000"/>
            <a:extLst>
              <a:ext uri="{28A0092B-C50C-407E-A947-70E740481C1C}">
                <a14:useLocalDpi xmlns:a14="http://schemas.microsoft.com/office/drawing/2010/main"/>
              </a:ext>
            </a:extLst>
          </a:blip>
          <a:stretch>
            <a:fillRect/>
          </a:stretch>
        </p:blipFill>
        <p:spPr>
          <a:xfrm>
            <a:off x="6994287" y="3622491"/>
            <a:ext cx="7772400" cy="45719"/>
          </a:xfrm>
          <a:prstGeom prst="rect">
            <a:avLst/>
          </a:prstGeom>
        </p:spPr>
      </p:pic>
      <p:pic>
        <p:nvPicPr>
          <p:cNvPr id="4" name="Picture 3" descr="A red sign with white text&#10;&#10;Description automatically generated">
            <a:extLst>
              <a:ext uri="{FF2B5EF4-FFF2-40B4-BE49-F238E27FC236}">
                <a16:creationId xmlns:a16="http://schemas.microsoft.com/office/drawing/2014/main" id="{967E94F8-EF77-031F-BDC7-FD44AC0402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504" y="6433652"/>
            <a:ext cx="661203" cy="242441"/>
          </a:xfrm>
          <a:prstGeom prst="rect">
            <a:avLst/>
          </a:prstGeom>
          <a:noFill/>
          <a:ln w="12700">
            <a:solidFill>
              <a:schemeClr val="bg1"/>
            </a:solidFill>
          </a:ln>
        </p:spPr>
      </p:pic>
    </p:spTree>
    <p:extLst>
      <p:ext uri="{BB962C8B-B14F-4D97-AF65-F5344CB8AC3E}">
        <p14:creationId xmlns:p14="http://schemas.microsoft.com/office/powerpoint/2010/main" val="349026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1+#ppt_w/2"/>
                                          </p:val>
                                        </p:tav>
                                        <p:tav tm="100000">
                                          <p:val>
                                            <p:strVal val="#ppt_x"/>
                                          </p:val>
                                        </p:tav>
                                      </p:tavLst>
                                    </p:anim>
                                    <p:anim calcmode="lin" valueType="num">
                                      <p:cBhvr additive="base">
                                        <p:cTn id="17" dur="500" fill="hold"/>
                                        <p:tgtEl>
                                          <p:spTgt spid="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4472C4"/>
      </a:accent1>
      <a:accent2>
        <a:srgbClr val="FF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60f0b04-5d41-4663-bb3f-055c631ec60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21926CFFE40041AFA858158F6526D1" ma:contentTypeVersion="18" ma:contentTypeDescription="Create a new document." ma:contentTypeScope="" ma:versionID="9d9337d6768628e4fc62f94621306878">
  <xsd:schema xmlns:xsd="http://www.w3.org/2001/XMLSchema" xmlns:xs="http://www.w3.org/2001/XMLSchema" xmlns:p="http://schemas.microsoft.com/office/2006/metadata/properties" xmlns:ns3="a60f0b04-5d41-4663-bb3f-055c631ec602" xmlns:ns4="4264ab62-9a37-4ce6-8126-fab4de56d522" targetNamespace="http://schemas.microsoft.com/office/2006/metadata/properties" ma:root="true" ma:fieldsID="82e35426808f2bcf531e8acf867ca730" ns3:_="" ns4:_="">
    <xsd:import namespace="a60f0b04-5d41-4663-bb3f-055c631ec602"/>
    <xsd:import namespace="4264ab62-9a37-4ce6-8126-fab4de56d52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4:SharedWithUsers" minOccurs="0"/>
                <xsd:element ref="ns4:SharedWithDetails" minOccurs="0"/>
                <xsd:element ref="ns4:SharingHintHash" minOccurs="0"/>
                <xsd:element ref="ns3:MediaServiceObjectDetectorVersions" minOccurs="0"/>
                <xsd:element ref="ns3:_activity"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0f0b04-5d41-4663-bb3f-055c631ec6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_activity" ma:index="23" nillable="true" ma:displayName="_activity" ma:hidden="true" ma:internalName="_activity">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64ab62-9a37-4ce6-8126-fab4de56d52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C6A45AD-C686-499D-8FE8-3566FC4390B1}">
  <ds:schemaRefs>
    <ds:schemaRef ds:uri="http://schemas.microsoft.com/sharepoint/v3/contenttype/forms"/>
  </ds:schemaRefs>
</ds:datastoreItem>
</file>

<file path=customXml/itemProps2.xml><?xml version="1.0" encoding="utf-8"?>
<ds:datastoreItem xmlns:ds="http://schemas.openxmlformats.org/officeDocument/2006/customXml" ds:itemID="{C4729C60-1022-4FD3-AD31-9C82A8F87587}">
  <ds:schemaRefs>
    <ds:schemaRef ds:uri="http://schemas.openxmlformats.org/package/2006/metadata/core-properties"/>
    <ds:schemaRef ds:uri="http://purl.org/dc/elements/1.1/"/>
    <ds:schemaRef ds:uri="http://schemas.microsoft.com/office/2006/documentManagement/types"/>
    <ds:schemaRef ds:uri="http://purl.org/dc/dcmitype/"/>
    <ds:schemaRef ds:uri="http://schemas.microsoft.com/office/infopath/2007/PartnerControls"/>
    <ds:schemaRef ds:uri="http://schemas.microsoft.com/office/2006/metadata/properties"/>
    <ds:schemaRef ds:uri="a60f0b04-5d41-4663-bb3f-055c631ec602"/>
    <ds:schemaRef ds:uri="4264ab62-9a37-4ce6-8126-fab4de56d522"/>
    <ds:schemaRef ds:uri="http://www.w3.org/XML/1998/namespace"/>
    <ds:schemaRef ds:uri="http://purl.org/dc/terms/"/>
  </ds:schemaRefs>
</ds:datastoreItem>
</file>

<file path=customXml/itemProps3.xml><?xml version="1.0" encoding="utf-8"?>
<ds:datastoreItem xmlns:ds="http://schemas.openxmlformats.org/officeDocument/2006/customXml" ds:itemID="{61F9686D-5A7D-43EF-B845-EA8926FB07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60f0b04-5d41-4663-bb3f-055c631ec602"/>
    <ds:schemaRef ds:uri="4264ab62-9a37-4ce6-8126-fab4de56d5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4965</TotalTime>
  <Words>1860</Words>
  <Application>Microsoft Office PowerPoint</Application>
  <PresentationFormat>Widescreen</PresentationFormat>
  <Paragraphs>228</Paragraphs>
  <Slides>24</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Georgia</vt:lpstr>
      <vt:lpstr>Roboto</vt:lpstr>
      <vt:lpstr>Segoe UI</vt:lpstr>
      <vt:lpstr>Office Theme</vt:lpstr>
      <vt:lpstr>Global LCL Leader  and India’s Largest Integrated  Logistics Services Provider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LCL Leader  and India’s Largest Integrated  Logistics Services Provider</dc:title>
  <dc:creator>Alvin James Saldanha</dc:creator>
  <cp:lastModifiedBy>Dharmesh Sinha</cp:lastModifiedBy>
  <cp:revision>76</cp:revision>
  <dcterms:created xsi:type="dcterms:W3CDTF">2023-07-31T05:48:59Z</dcterms:created>
  <dcterms:modified xsi:type="dcterms:W3CDTF">2025-07-29T09:46:00Z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0x010100E121926CFFE40041AFA858158F6526D1</vt:lpwstr>
  </property>
  <property fmtid="{D5CDD505-2E9C-101B-9397-08002B2CF9AE}" pid="3" name="NXPowerLiteLastOptimized">
    <vt:lpwstr>5878563</vt:lpwstr>
  </property>
  <property fmtid="{D5CDD505-2E9C-101B-9397-08002B2CF9AE}" pid="4" name="NXPowerLiteSettings">
    <vt:lpwstr>F7000400038000</vt:lpwstr>
  </property>
  <property fmtid="{D5CDD505-2E9C-101B-9397-08002B2CF9AE}" pid="5" name="NXPowerLiteVersion">
    <vt:lpwstr>S10.2.0</vt:lpwstr>
  </property>
</Properties>
</file>