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83" r:id="rId3"/>
    <p:sldId id="284" r:id="rId4"/>
    <p:sldId id="285" r:id="rId5"/>
    <p:sldId id="286" r:id="rId6"/>
    <p:sldId id="287" r:id="rId7"/>
    <p:sldId id="288" r:id="rId8"/>
    <p:sldId id="291" r:id="rId9"/>
    <p:sldId id="265" r:id="rId10"/>
    <p:sldId id="270" r:id="rId11"/>
    <p:sldId id="289" r:id="rId12"/>
    <p:sldId id="277" r:id="rId13"/>
    <p:sldId id="267" r:id="rId14"/>
    <p:sldId id="271" r:id="rId15"/>
    <p:sldId id="276" r:id="rId16"/>
    <p:sldId id="278" r:id="rId17"/>
    <p:sldId id="279" r:id="rId18"/>
    <p:sldId id="290" r:id="rId19"/>
    <p:sldId id="281" r:id="rId20"/>
    <p:sldId id="275" r:id="rId21"/>
    <p:sldId id="268" r:id="rId22"/>
    <p:sldId id="274" r:id="rId23"/>
    <p:sldId id="292" r:id="rId24"/>
    <p:sldId id="282" r:id="rId25"/>
    <p:sldId id="272"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000"/>
    <a:srgbClr val="960000"/>
    <a:srgbClr val="ED1C24"/>
    <a:srgbClr val="740606"/>
    <a:srgbClr val="EE81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66"/>
    <p:restoredTop sz="94690"/>
  </p:normalViewPr>
  <p:slideViewPr>
    <p:cSldViewPr snapToGrid="0">
      <p:cViewPr varScale="1">
        <p:scale>
          <a:sx n="68" d="100"/>
          <a:sy n="68" d="100"/>
        </p:scale>
        <p:origin x="11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82073-0F77-7E43-8A80-CA2B5644DC18}"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4C746-16A6-BE40-886C-EAF8DF7CAE30}" type="slidenum">
              <a:rPr lang="en-US" smtClean="0"/>
              <a:t>‹#›</a:t>
            </a:fld>
            <a:endParaRPr lang="en-US"/>
          </a:p>
        </p:txBody>
      </p:sp>
    </p:spTree>
    <p:extLst>
      <p:ext uri="{BB962C8B-B14F-4D97-AF65-F5344CB8AC3E}">
        <p14:creationId xmlns:p14="http://schemas.microsoft.com/office/powerpoint/2010/main" val="124540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184C746-16A6-BE40-886C-EAF8DF7CAE30}" type="slidenum">
              <a:rPr lang="en-US" smtClean="0"/>
              <a:t>2</a:t>
            </a:fld>
            <a:endParaRPr lang="en-US"/>
          </a:p>
        </p:txBody>
      </p:sp>
    </p:spTree>
    <p:extLst>
      <p:ext uri="{BB962C8B-B14F-4D97-AF65-F5344CB8AC3E}">
        <p14:creationId xmlns:p14="http://schemas.microsoft.com/office/powerpoint/2010/main" val="387094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4C746-16A6-BE40-886C-EAF8DF7CAE30}" type="slidenum">
              <a:rPr lang="en-US" smtClean="0"/>
              <a:t>5</a:t>
            </a:fld>
            <a:endParaRPr lang="en-US"/>
          </a:p>
        </p:txBody>
      </p:sp>
    </p:spTree>
    <p:extLst>
      <p:ext uri="{BB962C8B-B14F-4D97-AF65-F5344CB8AC3E}">
        <p14:creationId xmlns:p14="http://schemas.microsoft.com/office/powerpoint/2010/main" val="57737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184C746-16A6-BE40-886C-EAF8DF7CAE30}" type="slidenum">
              <a:rPr lang="en-US" smtClean="0"/>
              <a:t>6</a:t>
            </a:fld>
            <a:endParaRPr lang="en-US"/>
          </a:p>
        </p:txBody>
      </p:sp>
    </p:spTree>
    <p:extLst>
      <p:ext uri="{BB962C8B-B14F-4D97-AF65-F5344CB8AC3E}">
        <p14:creationId xmlns:p14="http://schemas.microsoft.com/office/powerpoint/2010/main" val="329189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4C746-16A6-BE40-886C-EAF8DF7CAE30}" type="slidenum">
              <a:rPr lang="en-US" smtClean="0"/>
              <a:t>7</a:t>
            </a:fld>
            <a:endParaRPr lang="en-US"/>
          </a:p>
        </p:txBody>
      </p:sp>
    </p:spTree>
    <p:extLst>
      <p:ext uri="{BB962C8B-B14F-4D97-AF65-F5344CB8AC3E}">
        <p14:creationId xmlns:p14="http://schemas.microsoft.com/office/powerpoint/2010/main" val="3642738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4C746-16A6-BE40-886C-EAF8DF7CAE30}" type="slidenum">
              <a:rPr lang="en-US" smtClean="0"/>
              <a:t>26</a:t>
            </a:fld>
            <a:endParaRPr lang="en-US"/>
          </a:p>
        </p:txBody>
      </p:sp>
    </p:spTree>
    <p:extLst>
      <p:ext uri="{BB962C8B-B14F-4D97-AF65-F5344CB8AC3E}">
        <p14:creationId xmlns:p14="http://schemas.microsoft.com/office/powerpoint/2010/main" val="192493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9574-700B-7BC2-998C-7388EC576C6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D59C7B1-4E4E-13EB-CDBD-8B8F8FC23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DA3F2D9-C9C4-B74A-D925-96F9252B264D}"/>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5" name="Footer Placeholder 4">
            <a:extLst>
              <a:ext uri="{FF2B5EF4-FFF2-40B4-BE49-F238E27FC236}">
                <a16:creationId xmlns:a16="http://schemas.microsoft.com/office/drawing/2014/main" id="{E2DE15C8-347A-4055-4937-1F83059BE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AAAE5-22B2-6F1C-DD34-6843C9B9FB57}"/>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0370914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47BDD-80E6-B711-3BED-C866A54DA6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EBBD06-D6B2-9569-A416-165A365615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AEB102-80C9-0300-DB5E-F9C0D34F2C49}"/>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5" name="Footer Placeholder 4">
            <a:extLst>
              <a:ext uri="{FF2B5EF4-FFF2-40B4-BE49-F238E27FC236}">
                <a16:creationId xmlns:a16="http://schemas.microsoft.com/office/drawing/2014/main" id="{A6045B98-67EB-3CD6-4C60-205E1D991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598C0-1330-6DB8-F114-4A0B26622715}"/>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914709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EEB05C-6EEA-0F46-57AE-4363DDA2B0A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DDBC61-5A90-A203-78E1-B8723656B4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4AEDC1-1162-9D1C-9FC3-1C843717A35C}"/>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5" name="Footer Placeholder 4">
            <a:extLst>
              <a:ext uri="{FF2B5EF4-FFF2-40B4-BE49-F238E27FC236}">
                <a16:creationId xmlns:a16="http://schemas.microsoft.com/office/drawing/2014/main" id="{8B436BDB-1349-7471-194E-066D9DCC4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004ED-1164-3D48-4C6E-FBD66EB1C86E}"/>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02420749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83F62D-CD88-C080-87FF-6A85DC7427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4376200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495B-BD76-4C49-9FFF-DBFFF92A43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9F1B75-E173-CBEF-370F-C330B2363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614458-554F-00D9-E9ED-C2305788E584}"/>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5" name="Footer Placeholder 4">
            <a:extLst>
              <a:ext uri="{FF2B5EF4-FFF2-40B4-BE49-F238E27FC236}">
                <a16:creationId xmlns:a16="http://schemas.microsoft.com/office/drawing/2014/main" id="{66442052-C5F4-33C8-2324-3675462A5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3FF00-FF85-A5B7-51B3-5FF9D0055B67}"/>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9942812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FC1D-C8D5-0FC4-5F92-14CBA2ED33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ED2F449-B479-BE1C-A13D-CCE620116AF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42C93C2-E22B-69A2-3CFA-2111D3C3B95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6F47666-4B50-4B9A-2FEC-B4229672E206}"/>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6" name="Footer Placeholder 5">
            <a:extLst>
              <a:ext uri="{FF2B5EF4-FFF2-40B4-BE49-F238E27FC236}">
                <a16:creationId xmlns:a16="http://schemas.microsoft.com/office/drawing/2014/main" id="{1BF3E3B0-D60B-4495-5A15-95C1C264F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49A22-5577-0224-68DF-FACBE7B4ABAA}"/>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8077958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7B74-552E-C439-C2F6-F2486DC71EA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226B31-DD8B-563B-25EE-186D38656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07C2E6-95A4-F262-67A3-6A2B74BEAB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875691-E25B-4D0D-FB78-C207D95215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CD6F27-762D-1043-AFE0-85D916083C7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5CDE68-3D08-783F-C1C6-5BA876066A00}"/>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8" name="Footer Placeholder 7">
            <a:extLst>
              <a:ext uri="{FF2B5EF4-FFF2-40B4-BE49-F238E27FC236}">
                <a16:creationId xmlns:a16="http://schemas.microsoft.com/office/drawing/2014/main" id="{3007E693-AB98-D66B-524B-84E81B9F60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B05D7-B16A-714F-4440-D3106E50A3FB}"/>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9512073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3B4F-74A3-6743-890F-5737FA583A6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4363BF3-12CA-F9A9-09BB-F8D23E386964}"/>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4" name="Footer Placeholder 3">
            <a:extLst>
              <a:ext uri="{FF2B5EF4-FFF2-40B4-BE49-F238E27FC236}">
                <a16:creationId xmlns:a16="http://schemas.microsoft.com/office/drawing/2014/main" id="{A611CF0B-EF63-69ED-368E-8DCEC3C442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F8AB9-4090-D2FA-ECAC-377E7E9A41DB}"/>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2200842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B8ACD-2669-79F6-B885-13867BF677BD}"/>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3" name="Footer Placeholder 2">
            <a:extLst>
              <a:ext uri="{FF2B5EF4-FFF2-40B4-BE49-F238E27FC236}">
                <a16:creationId xmlns:a16="http://schemas.microsoft.com/office/drawing/2014/main" id="{7C6DD236-D4A1-3396-7A9F-BDE9B1907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6C8CB1-01A0-88E5-2346-E0B7A981EAAE}"/>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31633307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E924-A760-6F0F-D182-412AED5ED7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522534B-69BE-1C2D-F48D-2B065EAF3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DA8B5DF-619E-9054-1DC6-D8036257D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E07DB8-8B68-D9BB-69BD-23488EF96DEA}"/>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6" name="Footer Placeholder 5">
            <a:extLst>
              <a:ext uri="{FF2B5EF4-FFF2-40B4-BE49-F238E27FC236}">
                <a16:creationId xmlns:a16="http://schemas.microsoft.com/office/drawing/2014/main" id="{AED7B323-7E5A-E1B0-6A77-18E2C5AB9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88FCC-1450-7940-37AA-F959E7C964BA}"/>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70458218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1658-49D6-9E33-DAAD-22CAFCF54F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ED0FAB1-8E4D-08AE-22EE-CF832AD8B1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21836D-AD4F-E643-7A0F-227FB9ED2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0E5A06-04A9-5362-19F6-942DB945DE62}"/>
              </a:ext>
            </a:extLst>
          </p:cNvPr>
          <p:cNvSpPr>
            <a:spLocks noGrp="1"/>
          </p:cNvSpPr>
          <p:nvPr>
            <p:ph type="dt" sz="half" idx="10"/>
          </p:nvPr>
        </p:nvSpPr>
        <p:spPr/>
        <p:txBody>
          <a:bodyPr/>
          <a:lstStyle/>
          <a:p>
            <a:fld id="{8765992E-721C-7A48-9767-7068942B40D7}" type="datetimeFigureOut">
              <a:rPr lang="en-US" smtClean="0"/>
              <a:t>9/24/2024</a:t>
            </a:fld>
            <a:endParaRPr lang="en-US"/>
          </a:p>
        </p:txBody>
      </p:sp>
      <p:sp>
        <p:nvSpPr>
          <p:cNvPr id="6" name="Footer Placeholder 5">
            <a:extLst>
              <a:ext uri="{FF2B5EF4-FFF2-40B4-BE49-F238E27FC236}">
                <a16:creationId xmlns:a16="http://schemas.microsoft.com/office/drawing/2014/main" id="{9CD79501-335E-8DF3-DEB1-4C2CDA098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DB690-642A-840C-F61F-E1F1BFF99198}"/>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3457753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6B490-ED76-6B34-97F1-A29DC1C4E00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2" name="Title Placeholder 1">
            <a:extLst>
              <a:ext uri="{FF2B5EF4-FFF2-40B4-BE49-F238E27FC236}">
                <a16:creationId xmlns:a16="http://schemas.microsoft.com/office/drawing/2014/main" id="{5B1F8D6B-141A-83C0-9656-5B4BF5135D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C867A7-5BD5-4A47-CF0A-52DA7FC0A4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BDD62D-2EF5-3411-5CB5-9743BE35C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992E-721C-7A48-9767-7068942B40D7}" type="datetimeFigureOut">
              <a:rPr lang="en-US" smtClean="0"/>
              <a:t>9/24/2024</a:t>
            </a:fld>
            <a:endParaRPr lang="en-US"/>
          </a:p>
        </p:txBody>
      </p:sp>
      <p:sp>
        <p:nvSpPr>
          <p:cNvPr id="5" name="Footer Placeholder 4">
            <a:extLst>
              <a:ext uri="{FF2B5EF4-FFF2-40B4-BE49-F238E27FC236}">
                <a16:creationId xmlns:a16="http://schemas.microsoft.com/office/drawing/2014/main" id="{A7CE071E-41F0-317F-D3AC-A6019B3C7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BCBBEF-8054-CFAB-DA1A-A79D6FB15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0A242-D890-7346-95C2-B2C838A6FC88}" type="slidenum">
              <a:rPr lang="en-US" smtClean="0"/>
              <a:t>‹#›</a:t>
            </a:fld>
            <a:endParaRPr lang="en-US"/>
          </a:p>
        </p:txBody>
      </p:sp>
    </p:spTree>
    <p:extLst>
      <p:ext uri="{BB962C8B-B14F-4D97-AF65-F5344CB8AC3E}">
        <p14:creationId xmlns:p14="http://schemas.microsoft.com/office/powerpoint/2010/main" val="3154404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47.png"/><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svg"/><Relationship Id="rId3" Type="http://schemas.openxmlformats.org/officeDocument/2006/relationships/image" Target="../media/image4.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14.png"/><Relationship Id="rId16" Type="http://schemas.openxmlformats.org/officeDocument/2006/relationships/image" Target="../media/image65.svg"/><Relationship Id="rId20"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4.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4.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6.pn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6.png"/><Relationship Id="rId3" Type="http://schemas.openxmlformats.org/officeDocument/2006/relationships/image" Target="../media/image108.png"/><Relationship Id="rId7" Type="http://schemas.openxmlformats.org/officeDocument/2006/relationships/image" Target="../media/image14.png"/><Relationship Id="rId12" Type="http://schemas.openxmlformats.org/officeDocument/2006/relationships/image" Target="../media/image115.png"/><Relationship Id="rId17" Type="http://schemas.openxmlformats.org/officeDocument/2006/relationships/image" Target="../media/image120.svg"/><Relationship Id="rId2" Type="http://schemas.openxmlformats.org/officeDocument/2006/relationships/image" Target="../media/image107.png"/><Relationship Id="rId16"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4.png"/><Relationship Id="rId5" Type="http://schemas.openxmlformats.org/officeDocument/2006/relationships/image" Target="../media/image110.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9.png"/><Relationship Id="rId9" Type="http://schemas.openxmlformats.org/officeDocument/2006/relationships/image" Target="../media/image112.png"/><Relationship Id="rId14" Type="http://schemas.openxmlformats.org/officeDocument/2006/relationships/image" Target="../media/image117.png"/></Relationships>
</file>

<file path=ppt/slides/_rels/slide2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openxmlformats.org/officeDocument/2006/relationships/image" Target="../media/image123.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27.png"/><Relationship Id="rId5" Type="http://schemas.openxmlformats.org/officeDocument/2006/relationships/image" Target="../media/image14.png"/><Relationship Id="rId10"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25.png"/></Relationships>
</file>

<file path=ppt/slides/_rels/slide24.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4.png"/><Relationship Id="rId7"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4.png"/><Relationship Id="rId9" Type="http://schemas.openxmlformats.org/officeDocument/2006/relationships/image" Target="../media/image133.png"/></Relationships>
</file>

<file path=ppt/slides/_rels/slide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9.png"/><Relationship Id="rId7"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white background with a globe and a light&#10;&#10;Description automatically generated">
            <a:extLst>
              <a:ext uri="{FF2B5EF4-FFF2-40B4-BE49-F238E27FC236}">
                <a16:creationId xmlns:a16="http://schemas.microsoft.com/office/drawing/2014/main" id="{79BD3F7D-C572-FBDA-9EAF-BB1E40B5F9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98350" cy="6858000"/>
          </a:xfrm>
          <a:prstGeom prst="rect">
            <a:avLst/>
          </a:prstGeom>
        </p:spPr>
      </p:pic>
      <p:sp>
        <p:nvSpPr>
          <p:cNvPr id="2" name="Title 1">
            <a:extLst>
              <a:ext uri="{FF2B5EF4-FFF2-40B4-BE49-F238E27FC236}">
                <a16:creationId xmlns:a16="http://schemas.microsoft.com/office/drawing/2014/main" id="{8FC2857A-9B04-52BD-74ED-28E66A119997}"/>
              </a:ext>
            </a:extLst>
          </p:cNvPr>
          <p:cNvSpPr>
            <a:spLocks noGrp="1"/>
          </p:cNvSpPr>
          <p:nvPr>
            <p:ph type="ctrTitle"/>
          </p:nvPr>
        </p:nvSpPr>
        <p:spPr>
          <a:xfrm>
            <a:off x="817666" y="2659647"/>
            <a:ext cx="9853983" cy="1538705"/>
          </a:xfrm>
        </p:spPr>
        <p:txBody>
          <a:bodyPr anchor="ctr">
            <a:normAutofit/>
          </a:bodyPr>
          <a:lstStyle/>
          <a:p>
            <a:pPr algn="l"/>
            <a:r>
              <a:rPr lang="en-US" sz="2800" b="1" dirty="0">
                <a:solidFill>
                  <a:schemeClr val="bg1"/>
                </a:solidFill>
                <a:latin typeface="Roboto" panose="02000000000000000000" pitchFamily="2" charset="0"/>
                <a:ea typeface="Roboto" panose="02000000000000000000" pitchFamily="2" charset="0"/>
              </a:rPr>
              <a:t>Global LCL Leader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and India’s Largest Integrated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Logistics Services Provider</a:t>
            </a:r>
          </a:p>
        </p:txBody>
      </p:sp>
      <p:pic>
        <p:nvPicPr>
          <p:cNvPr id="7" name="Picture 6" descr="A red and black sign with white text&#10;&#10;Description automatically generated">
            <a:extLst>
              <a:ext uri="{FF2B5EF4-FFF2-40B4-BE49-F238E27FC236}">
                <a16:creationId xmlns:a16="http://schemas.microsoft.com/office/drawing/2014/main" id="{0955B2AF-F1E2-B637-986D-B575FC88E8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3135" y="2868438"/>
            <a:ext cx="2626099" cy="1329914"/>
          </a:xfrm>
          <a:prstGeom prst="rect">
            <a:avLst/>
          </a:prstGeom>
        </p:spPr>
      </p:pic>
      <p:sp>
        <p:nvSpPr>
          <p:cNvPr id="3" name="TextBox 2">
            <a:extLst>
              <a:ext uri="{FF2B5EF4-FFF2-40B4-BE49-F238E27FC236}">
                <a16:creationId xmlns:a16="http://schemas.microsoft.com/office/drawing/2014/main" id="{A9A971E5-2A2D-93FA-0F89-1F7CF6ED4C0D}"/>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spTree>
    <p:extLst>
      <p:ext uri="{BB962C8B-B14F-4D97-AF65-F5344CB8AC3E}">
        <p14:creationId xmlns:p14="http://schemas.microsoft.com/office/powerpoint/2010/main" val="3131466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olorful container ship on a black background&#10;&#10;Description automatically generated">
            <a:extLst>
              <a:ext uri="{FF2B5EF4-FFF2-40B4-BE49-F238E27FC236}">
                <a16:creationId xmlns:a16="http://schemas.microsoft.com/office/drawing/2014/main" id="{A382ACDB-905F-A201-9F25-9D4B488807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8430" y="2196738"/>
            <a:ext cx="2026202" cy="1232262"/>
          </a:xfrm>
          <a:prstGeom prst="rect">
            <a:avLst/>
          </a:prstGeom>
        </p:spPr>
      </p:pic>
      <p:sp>
        <p:nvSpPr>
          <p:cNvPr id="2" name="TextBox 1">
            <a:extLst>
              <a:ext uri="{FF2B5EF4-FFF2-40B4-BE49-F238E27FC236}">
                <a16:creationId xmlns:a16="http://schemas.microsoft.com/office/drawing/2014/main" id="{824F7C25-CEE2-6B73-0647-632B206E35A0}"/>
              </a:ext>
            </a:extLst>
          </p:cNvPr>
          <p:cNvSpPr txBox="1"/>
          <p:nvPr/>
        </p:nvSpPr>
        <p:spPr>
          <a:xfrm>
            <a:off x="3140704" y="656000"/>
            <a:ext cx="6231193"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Our Range of Logistics Solutions</a:t>
            </a:r>
          </a:p>
        </p:txBody>
      </p:sp>
      <p:pic>
        <p:nvPicPr>
          <p:cNvPr id="3" name="Picture 2" descr="A close up of a silver object&#10;&#10;Description automatically generated">
            <a:extLst>
              <a:ext uri="{FF2B5EF4-FFF2-40B4-BE49-F238E27FC236}">
                <a16:creationId xmlns:a16="http://schemas.microsoft.com/office/drawing/2014/main" id="{30C5E39B-2DE2-7C18-87A7-5E155216D9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4" name="Picture 3" descr="A close up of a silver object&#10;&#10;Description automatically generated">
            <a:extLst>
              <a:ext uri="{FF2B5EF4-FFF2-40B4-BE49-F238E27FC236}">
                <a16:creationId xmlns:a16="http://schemas.microsoft.com/office/drawing/2014/main" id="{3C704BDD-AA70-0EF7-DADD-1EF471904D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grpSp>
        <p:nvGrpSpPr>
          <p:cNvPr id="5" name="Group 4">
            <a:extLst>
              <a:ext uri="{FF2B5EF4-FFF2-40B4-BE49-F238E27FC236}">
                <a16:creationId xmlns:a16="http://schemas.microsoft.com/office/drawing/2014/main" id="{FBC6A320-980C-FA9B-080F-E3343EE7A92A}"/>
              </a:ext>
            </a:extLst>
          </p:cNvPr>
          <p:cNvGrpSpPr/>
          <p:nvPr/>
        </p:nvGrpSpPr>
        <p:grpSpPr>
          <a:xfrm>
            <a:off x="203504" y="6433652"/>
            <a:ext cx="2643731" cy="242441"/>
            <a:chOff x="203504" y="6433652"/>
            <a:chExt cx="2643731" cy="242441"/>
          </a:xfrm>
        </p:grpSpPr>
        <p:pic>
          <p:nvPicPr>
            <p:cNvPr id="7" name="Picture 6" descr="A red sign with white text&#10;&#10;Description automatically generated">
              <a:extLst>
                <a:ext uri="{FF2B5EF4-FFF2-40B4-BE49-F238E27FC236}">
                  <a16:creationId xmlns:a16="http://schemas.microsoft.com/office/drawing/2014/main" id="{D4827EFF-FC59-9CE4-603D-35E7D3865B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0" name="TextBox 9">
              <a:extLst>
                <a:ext uri="{FF2B5EF4-FFF2-40B4-BE49-F238E27FC236}">
                  <a16:creationId xmlns:a16="http://schemas.microsoft.com/office/drawing/2014/main" id="{E513C19A-5CB1-2134-A7B9-5E642AF2B16C}"/>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pic>
        <p:nvPicPr>
          <p:cNvPr id="15" name="Picture 14" descr="A plane flying over a ship&#10;&#10;Description automatically generated">
            <a:extLst>
              <a:ext uri="{FF2B5EF4-FFF2-40B4-BE49-F238E27FC236}">
                <a16:creationId xmlns:a16="http://schemas.microsoft.com/office/drawing/2014/main" id="{3A0D059C-42D0-7096-7626-811E7E9051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1531" y="2152817"/>
            <a:ext cx="2531165" cy="1518700"/>
          </a:xfrm>
          <a:prstGeom prst="rect">
            <a:avLst/>
          </a:prstGeom>
        </p:spPr>
      </p:pic>
      <p:grpSp>
        <p:nvGrpSpPr>
          <p:cNvPr id="66" name="Group 65">
            <a:extLst>
              <a:ext uri="{FF2B5EF4-FFF2-40B4-BE49-F238E27FC236}">
                <a16:creationId xmlns:a16="http://schemas.microsoft.com/office/drawing/2014/main" id="{2E21382D-CE82-6033-31F4-F635DB6D3AA2}"/>
              </a:ext>
            </a:extLst>
          </p:cNvPr>
          <p:cNvGrpSpPr/>
          <p:nvPr/>
        </p:nvGrpSpPr>
        <p:grpSpPr>
          <a:xfrm>
            <a:off x="1020417" y="2484783"/>
            <a:ext cx="3112236" cy="708991"/>
            <a:chOff x="1020417" y="2484783"/>
            <a:chExt cx="3112236" cy="708991"/>
          </a:xfrm>
        </p:grpSpPr>
        <p:sp>
          <p:nvSpPr>
            <p:cNvPr id="17" name="Rounded Rectangle 16">
              <a:extLst>
                <a:ext uri="{FF2B5EF4-FFF2-40B4-BE49-F238E27FC236}">
                  <a16:creationId xmlns:a16="http://schemas.microsoft.com/office/drawing/2014/main" id="{33559668-7E4B-9BF3-FC58-59A8890B1EB5}"/>
                </a:ext>
              </a:extLst>
            </p:cNvPr>
            <p:cNvSpPr/>
            <p:nvPr/>
          </p:nvSpPr>
          <p:spPr>
            <a:xfrm>
              <a:off x="1020417" y="2484783"/>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International Supply Chain Solutions</a:t>
              </a:r>
            </a:p>
          </p:txBody>
        </p:sp>
        <p:cxnSp>
          <p:nvCxnSpPr>
            <p:cNvPr id="25" name="Straight Connector 24">
              <a:extLst>
                <a:ext uri="{FF2B5EF4-FFF2-40B4-BE49-F238E27FC236}">
                  <a16:creationId xmlns:a16="http://schemas.microsoft.com/office/drawing/2014/main" id="{D6ECA6D4-A18D-29FD-6CBA-77733125A681}"/>
                </a:ext>
              </a:extLst>
            </p:cNvPr>
            <p:cNvCxnSpPr>
              <a:cxnSpLocks/>
              <a:stCxn id="17" idx="3"/>
            </p:cNvCxnSpPr>
            <p:nvPr/>
          </p:nvCxnSpPr>
          <p:spPr>
            <a:xfrm flipV="1">
              <a:off x="3743739" y="2839278"/>
              <a:ext cx="388914" cy="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4" name="Picture 33" descr="A white and blue airplane&#10;&#10;Description automatically generated">
            <a:extLst>
              <a:ext uri="{FF2B5EF4-FFF2-40B4-BE49-F238E27FC236}">
                <a16:creationId xmlns:a16="http://schemas.microsoft.com/office/drawing/2014/main" id="{33FB0F0F-6A0E-8364-DFE5-3D27E666A3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0666" y="2745691"/>
            <a:ext cx="726014" cy="564097"/>
          </a:xfrm>
          <a:prstGeom prst="rect">
            <a:avLst/>
          </a:prstGeom>
        </p:spPr>
      </p:pic>
      <p:grpSp>
        <p:nvGrpSpPr>
          <p:cNvPr id="77" name="Group 76">
            <a:extLst>
              <a:ext uri="{FF2B5EF4-FFF2-40B4-BE49-F238E27FC236}">
                <a16:creationId xmlns:a16="http://schemas.microsoft.com/office/drawing/2014/main" id="{A08197B9-BCF5-9FD1-666B-D7D06E138DBF}"/>
              </a:ext>
            </a:extLst>
          </p:cNvPr>
          <p:cNvGrpSpPr/>
          <p:nvPr/>
        </p:nvGrpSpPr>
        <p:grpSpPr>
          <a:xfrm>
            <a:off x="7014438" y="2484783"/>
            <a:ext cx="4194313" cy="708991"/>
            <a:chOff x="7014438" y="2484783"/>
            <a:chExt cx="4194313" cy="708991"/>
          </a:xfrm>
        </p:grpSpPr>
        <p:sp>
          <p:nvSpPr>
            <p:cNvPr id="28" name="Rounded Rectangle 27">
              <a:extLst>
                <a:ext uri="{FF2B5EF4-FFF2-40B4-BE49-F238E27FC236}">
                  <a16:creationId xmlns:a16="http://schemas.microsoft.com/office/drawing/2014/main" id="{B930132C-3EB6-4207-1FEF-79B54463DA89}"/>
                </a:ext>
              </a:extLst>
            </p:cNvPr>
            <p:cNvSpPr/>
            <p:nvPr/>
          </p:nvSpPr>
          <p:spPr>
            <a:xfrm>
              <a:off x="8485429" y="2484783"/>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Air Freight</a:t>
              </a:r>
            </a:p>
          </p:txBody>
        </p:sp>
        <p:cxnSp>
          <p:nvCxnSpPr>
            <p:cNvPr id="35" name="Straight Connector 34">
              <a:extLst>
                <a:ext uri="{FF2B5EF4-FFF2-40B4-BE49-F238E27FC236}">
                  <a16:creationId xmlns:a16="http://schemas.microsoft.com/office/drawing/2014/main" id="{F730AAD0-5CB3-D295-5A73-C162BDA163D6}"/>
                </a:ext>
              </a:extLst>
            </p:cNvPr>
            <p:cNvCxnSpPr>
              <a:cxnSpLocks/>
            </p:cNvCxnSpPr>
            <p:nvPr/>
          </p:nvCxnSpPr>
          <p:spPr>
            <a:xfrm>
              <a:off x="7014438" y="2839278"/>
              <a:ext cx="149547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8" name="Picture 37" descr="A white airplane in the sky&#10;&#10;Description automatically generated">
            <a:extLst>
              <a:ext uri="{FF2B5EF4-FFF2-40B4-BE49-F238E27FC236}">
                <a16:creationId xmlns:a16="http://schemas.microsoft.com/office/drawing/2014/main" id="{3ED5C715-38EF-DAC2-A7EA-70D9F9DB4A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02980" y="2174827"/>
            <a:ext cx="1213127" cy="664451"/>
          </a:xfrm>
          <a:prstGeom prst="rect">
            <a:avLst/>
          </a:prstGeom>
        </p:spPr>
      </p:pic>
      <p:pic>
        <p:nvPicPr>
          <p:cNvPr id="40" name="Picture 39" descr="A isometric view of a truck and a container&#10;&#10;Description automatically generated">
            <a:extLst>
              <a:ext uri="{FF2B5EF4-FFF2-40B4-BE49-F238E27FC236}">
                <a16:creationId xmlns:a16="http://schemas.microsoft.com/office/drawing/2014/main" id="{12105DBB-4C97-56C3-6BEC-F8CC0E2E95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12760" y="3193774"/>
            <a:ext cx="2750642" cy="1791245"/>
          </a:xfrm>
          <a:prstGeom prst="rect">
            <a:avLst/>
          </a:prstGeom>
        </p:spPr>
      </p:pic>
      <p:grpSp>
        <p:nvGrpSpPr>
          <p:cNvPr id="67" name="Group 66">
            <a:extLst>
              <a:ext uri="{FF2B5EF4-FFF2-40B4-BE49-F238E27FC236}">
                <a16:creationId xmlns:a16="http://schemas.microsoft.com/office/drawing/2014/main" id="{75E542D4-52BF-AAE8-8786-4A825FA44445}"/>
              </a:ext>
            </a:extLst>
          </p:cNvPr>
          <p:cNvGrpSpPr/>
          <p:nvPr/>
        </p:nvGrpSpPr>
        <p:grpSpPr>
          <a:xfrm>
            <a:off x="1020417" y="3607252"/>
            <a:ext cx="4525618" cy="708991"/>
            <a:chOff x="1020417" y="3587374"/>
            <a:chExt cx="4525618" cy="708991"/>
          </a:xfrm>
        </p:grpSpPr>
        <p:sp>
          <p:nvSpPr>
            <p:cNvPr id="26" name="Rounded Rectangle 25">
              <a:extLst>
                <a:ext uri="{FF2B5EF4-FFF2-40B4-BE49-F238E27FC236}">
                  <a16:creationId xmlns:a16="http://schemas.microsoft.com/office/drawing/2014/main" id="{D8494022-291D-30F4-1706-87D3E100E7CB}"/>
                </a:ext>
              </a:extLst>
            </p:cNvPr>
            <p:cNvSpPr/>
            <p:nvPr/>
          </p:nvSpPr>
          <p:spPr>
            <a:xfrm>
              <a:off x="1020417" y="3587374"/>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CFS ICD</a:t>
              </a:r>
            </a:p>
          </p:txBody>
        </p:sp>
        <p:cxnSp>
          <p:nvCxnSpPr>
            <p:cNvPr id="41" name="Straight Connector 40">
              <a:extLst>
                <a:ext uri="{FF2B5EF4-FFF2-40B4-BE49-F238E27FC236}">
                  <a16:creationId xmlns:a16="http://schemas.microsoft.com/office/drawing/2014/main" id="{48C8B6B7-25B4-5DB4-21D9-03F8A134189B}"/>
                </a:ext>
              </a:extLst>
            </p:cNvPr>
            <p:cNvCxnSpPr>
              <a:cxnSpLocks/>
            </p:cNvCxnSpPr>
            <p:nvPr/>
          </p:nvCxnSpPr>
          <p:spPr>
            <a:xfrm>
              <a:off x="3743739" y="3959088"/>
              <a:ext cx="180229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8" name="Picture 47" descr="A person loading boxes into a van&#10;&#10;Description automatically generated">
            <a:extLst>
              <a:ext uri="{FF2B5EF4-FFF2-40B4-BE49-F238E27FC236}">
                <a16:creationId xmlns:a16="http://schemas.microsoft.com/office/drawing/2014/main" id="{7423A76B-2885-5B9A-EF84-F12EA3EFB56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85659" y="5097461"/>
            <a:ext cx="1466092" cy="951866"/>
          </a:xfrm>
          <a:prstGeom prst="rect">
            <a:avLst/>
          </a:prstGeom>
        </p:spPr>
      </p:pic>
      <p:pic>
        <p:nvPicPr>
          <p:cNvPr id="52" name="Picture 51" descr="A warehouse building and a warehouse building&#10;&#10;Description automatically generated">
            <a:extLst>
              <a:ext uri="{FF2B5EF4-FFF2-40B4-BE49-F238E27FC236}">
                <a16:creationId xmlns:a16="http://schemas.microsoft.com/office/drawing/2014/main" id="{D7A1859A-1FD9-6CC0-0873-DFB4E95BFB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40155" y="4073157"/>
            <a:ext cx="3184093" cy="2191867"/>
          </a:xfrm>
          <a:prstGeom prst="rect">
            <a:avLst/>
          </a:prstGeom>
        </p:spPr>
      </p:pic>
      <p:pic>
        <p:nvPicPr>
          <p:cNvPr id="54" name="Picture 53" descr="A group of men carrying boxes&#10;&#10;Description automatically generated">
            <a:extLst>
              <a:ext uri="{FF2B5EF4-FFF2-40B4-BE49-F238E27FC236}">
                <a16:creationId xmlns:a16="http://schemas.microsoft.com/office/drawing/2014/main" id="{14F15A37-EAC0-CFE5-1F37-E5D3816F73E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48243" y="3584355"/>
            <a:ext cx="976823" cy="1098926"/>
          </a:xfrm>
          <a:prstGeom prst="rect">
            <a:avLst/>
          </a:prstGeom>
        </p:spPr>
      </p:pic>
      <p:pic>
        <p:nvPicPr>
          <p:cNvPr id="56" name="Picture 55" descr="A forklift with boxes on it&#10;&#10;Description automatically generated">
            <a:extLst>
              <a:ext uri="{FF2B5EF4-FFF2-40B4-BE49-F238E27FC236}">
                <a16:creationId xmlns:a16="http://schemas.microsoft.com/office/drawing/2014/main" id="{811EC0C7-E326-1942-817E-6FF3A5520F0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73299" y="3038059"/>
            <a:ext cx="686331" cy="561048"/>
          </a:xfrm>
          <a:prstGeom prst="rect">
            <a:avLst/>
          </a:prstGeom>
        </p:spPr>
      </p:pic>
      <p:grpSp>
        <p:nvGrpSpPr>
          <p:cNvPr id="76" name="Group 75">
            <a:extLst>
              <a:ext uri="{FF2B5EF4-FFF2-40B4-BE49-F238E27FC236}">
                <a16:creationId xmlns:a16="http://schemas.microsoft.com/office/drawing/2014/main" id="{74C3D392-F95E-22D4-7C53-F2E1E8A2A385}"/>
              </a:ext>
            </a:extLst>
          </p:cNvPr>
          <p:cNvGrpSpPr/>
          <p:nvPr/>
        </p:nvGrpSpPr>
        <p:grpSpPr>
          <a:xfrm>
            <a:off x="7762173" y="3607252"/>
            <a:ext cx="3446578" cy="708991"/>
            <a:chOff x="7762173" y="3587374"/>
            <a:chExt cx="3446578" cy="708991"/>
          </a:xfrm>
        </p:grpSpPr>
        <p:sp>
          <p:nvSpPr>
            <p:cNvPr id="29" name="Rounded Rectangle 28">
              <a:extLst>
                <a:ext uri="{FF2B5EF4-FFF2-40B4-BE49-F238E27FC236}">
                  <a16:creationId xmlns:a16="http://schemas.microsoft.com/office/drawing/2014/main" id="{384D4F1B-42E1-F6D6-5361-6F7B4A052D67}"/>
                </a:ext>
              </a:extLst>
            </p:cNvPr>
            <p:cNvSpPr/>
            <p:nvPr/>
          </p:nvSpPr>
          <p:spPr>
            <a:xfrm>
              <a:off x="8485429" y="3587374"/>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Contract Logistics</a:t>
              </a:r>
            </a:p>
          </p:txBody>
        </p:sp>
        <p:cxnSp>
          <p:nvCxnSpPr>
            <p:cNvPr id="57" name="Straight Connector 56">
              <a:extLst>
                <a:ext uri="{FF2B5EF4-FFF2-40B4-BE49-F238E27FC236}">
                  <a16:creationId xmlns:a16="http://schemas.microsoft.com/office/drawing/2014/main" id="{88278ACE-E2A5-F871-780A-8F76585BA027}"/>
                </a:ext>
              </a:extLst>
            </p:cNvPr>
            <p:cNvCxnSpPr>
              <a:cxnSpLocks/>
            </p:cNvCxnSpPr>
            <p:nvPr/>
          </p:nvCxnSpPr>
          <p:spPr>
            <a:xfrm>
              <a:off x="7762173" y="3959087"/>
              <a:ext cx="747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D6CC1547-8C5E-3B01-D394-586649603C0A}"/>
              </a:ext>
            </a:extLst>
          </p:cNvPr>
          <p:cNvGrpSpPr/>
          <p:nvPr/>
        </p:nvGrpSpPr>
        <p:grpSpPr>
          <a:xfrm>
            <a:off x="1020417" y="4742965"/>
            <a:ext cx="3465242" cy="708991"/>
            <a:chOff x="1020417" y="4742965"/>
            <a:chExt cx="3465242" cy="708991"/>
          </a:xfrm>
        </p:grpSpPr>
        <p:sp>
          <p:nvSpPr>
            <p:cNvPr id="27" name="Rounded Rectangle 26">
              <a:extLst>
                <a:ext uri="{FF2B5EF4-FFF2-40B4-BE49-F238E27FC236}">
                  <a16:creationId xmlns:a16="http://schemas.microsoft.com/office/drawing/2014/main" id="{6F196B85-F06E-A8D5-78B3-3CAEE5E9000A}"/>
                </a:ext>
              </a:extLst>
            </p:cNvPr>
            <p:cNvSpPr/>
            <p:nvPr/>
          </p:nvSpPr>
          <p:spPr>
            <a:xfrm>
              <a:off x="1020417" y="4742965"/>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Express Distribution</a:t>
              </a:r>
            </a:p>
          </p:txBody>
        </p:sp>
        <p:cxnSp>
          <p:nvCxnSpPr>
            <p:cNvPr id="61" name="Elbow Connector 60">
              <a:extLst>
                <a:ext uri="{FF2B5EF4-FFF2-40B4-BE49-F238E27FC236}">
                  <a16:creationId xmlns:a16="http://schemas.microsoft.com/office/drawing/2014/main" id="{31157666-4192-0909-B84E-B61DB6FCD77A}"/>
                </a:ext>
              </a:extLst>
            </p:cNvPr>
            <p:cNvCxnSpPr>
              <a:cxnSpLocks/>
              <a:stCxn id="27" idx="3"/>
            </p:cNvCxnSpPr>
            <p:nvPr/>
          </p:nvCxnSpPr>
          <p:spPr>
            <a:xfrm>
              <a:off x="3743739" y="5097461"/>
              <a:ext cx="741920" cy="110643"/>
            </a:xfrm>
            <a:prstGeom prst="bentConnector3">
              <a:avLst>
                <a:gd name="adj1" fmla="val 97334"/>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4" name="Picture 63" descr="A blue and white semi truck&#10;&#10;Description automatically generated">
            <a:extLst>
              <a:ext uri="{FF2B5EF4-FFF2-40B4-BE49-F238E27FC236}">
                <a16:creationId xmlns:a16="http://schemas.microsoft.com/office/drawing/2014/main" id="{0DF0B9C5-CA81-0683-BDF8-57540FAA542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864666" y="5735954"/>
            <a:ext cx="920800" cy="695056"/>
          </a:xfrm>
          <a:prstGeom prst="rect">
            <a:avLst/>
          </a:prstGeom>
        </p:spPr>
      </p:pic>
      <p:grpSp>
        <p:nvGrpSpPr>
          <p:cNvPr id="75" name="Group 74">
            <a:extLst>
              <a:ext uri="{FF2B5EF4-FFF2-40B4-BE49-F238E27FC236}">
                <a16:creationId xmlns:a16="http://schemas.microsoft.com/office/drawing/2014/main" id="{2FD101C8-B46B-477C-00EE-169A38A807AB}"/>
              </a:ext>
            </a:extLst>
          </p:cNvPr>
          <p:cNvGrpSpPr/>
          <p:nvPr/>
        </p:nvGrpSpPr>
        <p:grpSpPr>
          <a:xfrm>
            <a:off x="7762173" y="4742965"/>
            <a:ext cx="3471057" cy="708991"/>
            <a:chOff x="7762173" y="4742965"/>
            <a:chExt cx="3471057" cy="708991"/>
          </a:xfrm>
        </p:grpSpPr>
        <p:sp>
          <p:nvSpPr>
            <p:cNvPr id="30" name="Rounded Rectangle 29">
              <a:extLst>
                <a:ext uri="{FF2B5EF4-FFF2-40B4-BE49-F238E27FC236}">
                  <a16:creationId xmlns:a16="http://schemas.microsoft.com/office/drawing/2014/main" id="{E7BC5933-2AC2-056F-2878-AD84AC110FE8}"/>
                </a:ext>
              </a:extLst>
            </p:cNvPr>
            <p:cNvSpPr/>
            <p:nvPr/>
          </p:nvSpPr>
          <p:spPr>
            <a:xfrm>
              <a:off x="8509908" y="4742965"/>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Logistics Park</a:t>
              </a:r>
            </a:p>
          </p:txBody>
        </p:sp>
        <p:cxnSp>
          <p:nvCxnSpPr>
            <p:cNvPr id="65" name="Straight Connector 64">
              <a:extLst>
                <a:ext uri="{FF2B5EF4-FFF2-40B4-BE49-F238E27FC236}">
                  <a16:creationId xmlns:a16="http://schemas.microsoft.com/office/drawing/2014/main" id="{483E998E-79D2-D595-7827-61BA8C3958C3}"/>
                </a:ext>
              </a:extLst>
            </p:cNvPr>
            <p:cNvCxnSpPr>
              <a:cxnSpLocks/>
            </p:cNvCxnSpPr>
            <p:nvPr/>
          </p:nvCxnSpPr>
          <p:spPr>
            <a:xfrm>
              <a:off x="7762173" y="5125278"/>
              <a:ext cx="747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50" name="Picture 49" descr="A blue and white semi truck&#10;&#10;Description automatically generated">
            <a:extLst>
              <a:ext uri="{FF2B5EF4-FFF2-40B4-BE49-F238E27FC236}">
                <a16:creationId xmlns:a16="http://schemas.microsoft.com/office/drawing/2014/main" id="{06304018-27F9-5AB0-E522-A3F337AF871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671223" y="6833705"/>
            <a:ext cx="939262" cy="708991"/>
          </a:xfrm>
          <a:prstGeom prst="rect">
            <a:avLst/>
          </a:prstGeom>
        </p:spPr>
      </p:pic>
    </p:spTree>
    <p:extLst>
      <p:ext uri="{BB962C8B-B14F-4D97-AF65-F5344CB8AC3E}">
        <p14:creationId xmlns:p14="http://schemas.microsoft.com/office/powerpoint/2010/main" val="20168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2" presetClass="entr" presetSubtype="12"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0-#ppt_w/2"/>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anim calcmode="lin" valueType="num">
                                      <p:cBhvr>
                                        <p:cTn id="25" dur="500" fill="hold"/>
                                        <p:tgtEl>
                                          <p:spTgt spid="66"/>
                                        </p:tgtEl>
                                        <p:attrNameLst>
                                          <p:attrName>ppt_x</p:attrName>
                                        </p:attrNameLst>
                                      </p:cBhvr>
                                      <p:tavLst>
                                        <p:tav tm="0">
                                          <p:val>
                                            <p:strVal val="#ppt_x"/>
                                          </p:val>
                                        </p:tav>
                                        <p:tav tm="100000">
                                          <p:val>
                                            <p:strVal val="#ppt_x"/>
                                          </p:val>
                                        </p:tav>
                                      </p:tavLst>
                                    </p:anim>
                                    <p:anim calcmode="lin" valueType="num">
                                      <p:cBhvr>
                                        <p:cTn id="26" dur="500" fill="hold"/>
                                        <p:tgtEl>
                                          <p:spTgt spid="6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anim calcmode="lin" valueType="num">
                                      <p:cBhvr>
                                        <p:cTn id="35" dur="500" fill="hold"/>
                                        <p:tgtEl>
                                          <p:spTgt spid="67"/>
                                        </p:tgtEl>
                                        <p:attrNameLst>
                                          <p:attrName>ppt_x</p:attrName>
                                        </p:attrNameLst>
                                      </p:cBhvr>
                                      <p:tavLst>
                                        <p:tav tm="0">
                                          <p:val>
                                            <p:strVal val="#ppt_x"/>
                                          </p:val>
                                        </p:tav>
                                        <p:tav tm="100000">
                                          <p:val>
                                            <p:strVal val="#ppt_x"/>
                                          </p:val>
                                        </p:tav>
                                      </p:tavLst>
                                    </p:anim>
                                    <p:anim calcmode="lin" valueType="num">
                                      <p:cBhvr>
                                        <p:cTn id="36" dur="500" fill="hold"/>
                                        <p:tgtEl>
                                          <p:spTgt spid="6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500"/>
                                        <p:tgtEl>
                                          <p:spTgt spid="74"/>
                                        </p:tgtEl>
                                      </p:cBhvr>
                                    </p:animEffect>
                                    <p:anim calcmode="lin" valueType="num">
                                      <p:cBhvr>
                                        <p:cTn id="45" dur="500" fill="hold"/>
                                        <p:tgtEl>
                                          <p:spTgt spid="74"/>
                                        </p:tgtEl>
                                        <p:attrNameLst>
                                          <p:attrName>ppt_x</p:attrName>
                                        </p:attrNameLst>
                                      </p:cBhvr>
                                      <p:tavLst>
                                        <p:tav tm="0">
                                          <p:val>
                                            <p:strVal val="#ppt_x"/>
                                          </p:val>
                                        </p:tav>
                                        <p:tav tm="100000">
                                          <p:val>
                                            <p:strVal val="#ppt_x"/>
                                          </p:val>
                                        </p:tav>
                                      </p:tavLst>
                                    </p:anim>
                                    <p:anim calcmode="lin" valueType="num">
                                      <p:cBhvr>
                                        <p:cTn id="46" dur="500" fill="hold"/>
                                        <p:tgtEl>
                                          <p:spTgt spid="74"/>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anim calcmode="lin" valueType="num">
                                      <p:cBhvr>
                                        <p:cTn id="51" dur="500" fill="hold"/>
                                        <p:tgtEl>
                                          <p:spTgt spid="34"/>
                                        </p:tgtEl>
                                        <p:attrNameLst>
                                          <p:attrName>ppt_x</p:attrName>
                                        </p:attrNameLst>
                                      </p:cBhvr>
                                      <p:tavLst>
                                        <p:tav tm="0">
                                          <p:val>
                                            <p:strVal val="#ppt_x"/>
                                          </p:val>
                                        </p:tav>
                                        <p:tav tm="100000">
                                          <p:val>
                                            <p:strVal val="#ppt_x"/>
                                          </p:val>
                                        </p:tav>
                                      </p:tavLst>
                                    </p:anim>
                                    <p:anim calcmode="lin" valueType="num">
                                      <p:cBhvr>
                                        <p:cTn id="52" dur="500" fill="hold"/>
                                        <p:tgtEl>
                                          <p:spTgt spid="34"/>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2" presetClass="entr" presetSubtype="0" fill="hold" nodeType="afterEffect">
                                  <p:stCondLst>
                                    <p:cond delay="0"/>
                                  </p:stCondLst>
                                  <p:childTnLst>
                                    <p:set>
                                      <p:cBhvr>
                                        <p:cTn id="55" dur="1" fill="hold">
                                          <p:stCondLst>
                                            <p:cond delay="0"/>
                                          </p:stCondLst>
                                        </p:cTn>
                                        <p:tgtEl>
                                          <p:spTgt spid="77"/>
                                        </p:tgtEl>
                                        <p:attrNameLst>
                                          <p:attrName>style.visibility</p:attrName>
                                        </p:attrNameLst>
                                      </p:cBhvr>
                                      <p:to>
                                        <p:strVal val="visible"/>
                                      </p:to>
                                    </p:set>
                                    <p:animEffect transition="in" filter="fade">
                                      <p:cBhvr>
                                        <p:cTn id="56" dur="500"/>
                                        <p:tgtEl>
                                          <p:spTgt spid="77"/>
                                        </p:tgtEl>
                                      </p:cBhvr>
                                    </p:animEffect>
                                    <p:anim calcmode="lin" valueType="num">
                                      <p:cBhvr>
                                        <p:cTn id="57" dur="500" fill="hold"/>
                                        <p:tgtEl>
                                          <p:spTgt spid="77"/>
                                        </p:tgtEl>
                                        <p:attrNameLst>
                                          <p:attrName>ppt_x</p:attrName>
                                        </p:attrNameLst>
                                      </p:cBhvr>
                                      <p:tavLst>
                                        <p:tav tm="0">
                                          <p:val>
                                            <p:strVal val="#ppt_x"/>
                                          </p:val>
                                        </p:tav>
                                        <p:tav tm="100000">
                                          <p:val>
                                            <p:strVal val="#ppt_x"/>
                                          </p:val>
                                        </p:tav>
                                      </p:tavLst>
                                    </p:anim>
                                    <p:anim calcmode="lin" valueType="num">
                                      <p:cBhvr>
                                        <p:cTn id="58" dur="500" fill="hold"/>
                                        <p:tgtEl>
                                          <p:spTgt spid="77"/>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anim calcmode="lin" valueType="num">
                                      <p:cBhvr>
                                        <p:cTn id="63" dur="500" fill="hold"/>
                                        <p:tgtEl>
                                          <p:spTgt spid="38"/>
                                        </p:tgtEl>
                                        <p:attrNameLst>
                                          <p:attrName>ppt_x</p:attrName>
                                        </p:attrNameLst>
                                      </p:cBhvr>
                                      <p:tavLst>
                                        <p:tav tm="0">
                                          <p:val>
                                            <p:strVal val="#ppt_x"/>
                                          </p:val>
                                        </p:tav>
                                        <p:tav tm="100000">
                                          <p:val>
                                            <p:strVal val="#ppt_x"/>
                                          </p:val>
                                        </p:tav>
                                      </p:tavLst>
                                    </p:anim>
                                    <p:anim calcmode="lin" valueType="num">
                                      <p:cBhvr>
                                        <p:cTn id="64" dur="500" fill="hold"/>
                                        <p:tgtEl>
                                          <p:spTgt spid="38"/>
                                        </p:tgtEl>
                                        <p:attrNameLst>
                                          <p:attrName>ppt_y</p:attrName>
                                        </p:attrNameLst>
                                      </p:cBhvr>
                                      <p:tavLst>
                                        <p:tav tm="0">
                                          <p:val>
                                            <p:strVal val="#ppt_y+.1"/>
                                          </p:val>
                                        </p:tav>
                                        <p:tav tm="100000">
                                          <p:val>
                                            <p:strVal val="#ppt_y"/>
                                          </p:val>
                                        </p:tav>
                                      </p:tavLst>
                                    </p:anim>
                                  </p:childTnLst>
                                </p:cTn>
                              </p:par>
                            </p:childTnLst>
                          </p:cTn>
                        </p:par>
                        <p:par>
                          <p:cTn id="65" fill="hold">
                            <p:stCondLst>
                              <p:cond delay="5500"/>
                            </p:stCondLst>
                            <p:childTnLst>
                              <p:par>
                                <p:cTn id="66" presetID="10" presetClass="entr" presetSubtype="0" fill="hold" nodeType="after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par>
                          <p:cTn id="69" fill="hold">
                            <p:stCondLst>
                              <p:cond delay="6000"/>
                            </p:stCondLst>
                            <p:childTnLst>
                              <p:par>
                                <p:cTn id="70" presetID="1" presetClass="entr" presetSubtype="0"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childTnLst>
                                </p:cTn>
                              </p:par>
                            </p:childTnLst>
                          </p:cTn>
                        </p:par>
                        <p:par>
                          <p:cTn id="72" fill="hold">
                            <p:stCondLst>
                              <p:cond delay="6000"/>
                            </p:stCondLst>
                            <p:childTnLst>
                              <p:par>
                                <p:cTn id="73" presetID="42" presetClass="path" presetSubtype="0" accel="50000" decel="50000" fill="hold" nodeType="afterEffect">
                                  <p:stCondLst>
                                    <p:cond delay="0"/>
                                  </p:stCondLst>
                                  <p:childTnLst>
                                    <p:animMotion origin="layout" path="M 2.29167E-6 3.7037E-6 L 0.04297 0.0456 " pathEditMode="relative" rAng="0" ptsTypes="AA">
                                      <p:cBhvr>
                                        <p:cTn id="74" dur="500" fill="hold"/>
                                        <p:tgtEl>
                                          <p:spTgt spid="56"/>
                                        </p:tgtEl>
                                        <p:attrNameLst>
                                          <p:attrName>ppt_x</p:attrName>
                                          <p:attrName>ppt_y</p:attrName>
                                        </p:attrNameLst>
                                      </p:cBhvr>
                                      <p:rCtr x="2148" y="2269"/>
                                    </p:animMotion>
                                  </p:childTnLst>
                                </p:cTn>
                              </p:par>
                            </p:childTnLst>
                          </p:cTn>
                        </p:par>
                        <p:par>
                          <p:cTn id="75" fill="hold">
                            <p:stCondLst>
                              <p:cond delay="6500"/>
                            </p:stCondLst>
                            <p:childTnLst>
                              <p:par>
                                <p:cTn id="76" presetID="42" presetClass="entr" presetSubtype="0"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fade">
                                      <p:cBhvr>
                                        <p:cTn id="78" dur="500"/>
                                        <p:tgtEl>
                                          <p:spTgt spid="76"/>
                                        </p:tgtEl>
                                      </p:cBhvr>
                                    </p:animEffect>
                                    <p:anim calcmode="lin" valueType="num">
                                      <p:cBhvr>
                                        <p:cTn id="79" dur="500" fill="hold"/>
                                        <p:tgtEl>
                                          <p:spTgt spid="76"/>
                                        </p:tgtEl>
                                        <p:attrNameLst>
                                          <p:attrName>ppt_x</p:attrName>
                                        </p:attrNameLst>
                                      </p:cBhvr>
                                      <p:tavLst>
                                        <p:tav tm="0">
                                          <p:val>
                                            <p:strVal val="#ppt_x"/>
                                          </p:val>
                                        </p:tav>
                                        <p:tav tm="100000">
                                          <p:val>
                                            <p:strVal val="#ppt_x"/>
                                          </p:val>
                                        </p:tav>
                                      </p:tavLst>
                                    </p:anim>
                                    <p:anim calcmode="lin" valueType="num">
                                      <p:cBhvr>
                                        <p:cTn id="80" dur="500" fill="hold"/>
                                        <p:tgtEl>
                                          <p:spTgt spid="76"/>
                                        </p:tgtEl>
                                        <p:attrNameLst>
                                          <p:attrName>ppt_y</p:attrName>
                                        </p:attrNameLst>
                                      </p:cBhvr>
                                      <p:tavLst>
                                        <p:tav tm="0">
                                          <p:val>
                                            <p:strVal val="#ppt_y+.1"/>
                                          </p:val>
                                        </p:tav>
                                        <p:tav tm="100000">
                                          <p:val>
                                            <p:strVal val="#ppt_y"/>
                                          </p:val>
                                        </p:tav>
                                      </p:tavLst>
                                    </p:anim>
                                  </p:childTnLst>
                                </p:cTn>
                              </p:par>
                            </p:childTnLst>
                          </p:cTn>
                        </p:par>
                        <p:par>
                          <p:cTn id="81" fill="hold">
                            <p:stCondLst>
                              <p:cond delay="7000"/>
                            </p:stCondLst>
                            <p:childTnLst>
                              <p:par>
                                <p:cTn id="82" presetID="10" presetClass="entr" presetSubtype="0" fill="hold" nodeType="after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500"/>
                                        <p:tgtEl>
                                          <p:spTgt spid="52"/>
                                        </p:tgtEl>
                                      </p:cBhvr>
                                    </p:animEffect>
                                  </p:childTnLst>
                                </p:cTn>
                              </p:par>
                            </p:childTnLst>
                          </p:cTn>
                        </p:par>
                        <p:par>
                          <p:cTn id="85" fill="hold">
                            <p:stCondLst>
                              <p:cond delay="7500"/>
                            </p:stCondLst>
                            <p:childTnLst>
                              <p:par>
                                <p:cTn id="86" presetID="0" presetClass="path" presetSubtype="0" accel="50000" decel="50000" fill="hold" nodeType="afterEffect">
                                  <p:stCondLst>
                                    <p:cond delay="0"/>
                                  </p:stCondLst>
                                  <p:childTnLst>
                                    <p:animMotion origin="layout" path="M 2.70833E-6 -1.48148E-6 L -0.18047 -0.26713 " pathEditMode="relative" rAng="0" ptsTypes="AA">
                                      <p:cBhvr>
                                        <p:cTn id="87" dur="500" fill="hold"/>
                                        <p:tgtEl>
                                          <p:spTgt spid="50"/>
                                        </p:tgtEl>
                                        <p:attrNameLst>
                                          <p:attrName>ppt_x</p:attrName>
                                          <p:attrName>ppt_y</p:attrName>
                                        </p:attrNameLst>
                                      </p:cBhvr>
                                      <p:rCtr x="-8685" y="-12523"/>
                                    </p:animMotion>
                                  </p:childTnLst>
                                </p:cTn>
                              </p:par>
                            </p:childTnLst>
                          </p:cTn>
                        </p:par>
                        <p:par>
                          <p:cTn id="88" fill="hold">
                            <p:stCondLst>
                              <p:cond delay="8000"/>
                            </p:stCondLst>
                            <p:childTnLst>
                              <p:par>
                                <p:cTn id="89" presetID="10" presetClass="entr" presetSubtype="0" fill="hold" nodeType="after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500"/>
                                        <p:tgtEl>
                                          <p:spTgt spid="64"/>
                                        </p:tgtEl>
                                      </p:cBhvr>
                                    </p:animEffect>
                                  </p:childTnLst>
                                </p:cTn>
                              </p:par>
                            </p:childTnLst>
                          </p:cTn>
                        </p:par>
                        <p:par>
                          <p:cTn id="92" fill="hold">
                            <p:stCondLst>
                              <p:cond delay="8500"/>
                            </p:stCondLst>
                            <p:childTnLst>
                              <p:par>
                                <p:cTn id="93" presetID="42" presetClass="entr" presetSubtype="0" fill="hold" nodeType="after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fade">
                                      <p:cBhvr>
                                        <p:cTn id="95" dur="500"/>
                                        <p:tgtEl>
                                          <p:spTgt spid="75"/>
                                        </p:tgtEl>
                                      </p:cBhvr>
                                    </p:animEffect>
                                    <p:anim calcmode="lin" valueType="num">
                                      <p:cBhvr>
                                        <p:cTn id="96" dur="500" fill="hold"/>
                                        <p:tgtEl>
                                          <p:spTgt spid="75"/>
                                        </p:tgtEl>
                                        <p:attrNameLst>
                                          <p:attrName>ppt_x</p:attrName>
                                        </p:attrNameLst>
                                      </p:cBhvr>
                                      <p:tavLst>
                                        <p:tav tm="0">
                                          <p:val>
                                            <p:strVal val="#ppt_x"/>
                                          </p:val>
                                        </p:tav>
                                        <p:tav tm="100000">
                                          <p:val>
                                            <p:strVal val="#ppt_x"/>
                                          </p:val>
                                        </p:tav>
                                      </p:tavLst>
                                    </p:anim>
                                    <p:anim calcmode="lin" valueType="num">
                                      <p:cBhvr>
                                        <p:cTn id="97" dur="5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9499FF9-3764-71E4-392A-90499932EF03}"/>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137F9184-8CBF-F366-451F-A70E72B1E5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A6E1F96E-7F6D-55DA-E09B-D00DC763B278}"/>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pic>
        <p:nvPicPr>
          <p:cNvPr id="6" name="Picture 5" descr="A close up of a silver object&#10;&#10;Description automatically generated">
            <a:extLst>
              <a:ext uri="{FF2B5EF4-FFF2-40B4-BE49-F238E27FC236}">
                <a16:creationId xmlns:a16="http://schemas.microsoft.com/office/drawing/2014/main" id="{71DA630E-4745-F064-1513-763D2764CF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3538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45E1614-BFB2-2B22-4C81-AE640D7996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889809"/>
            <a:ext cx="7772400" cy="45719"/>
          </a:xfrm>
          <a:prstGeom prst="rect">
            <a:avLst/>
          </a:prstGeom>
        </p:spPr>
      </p:pic>
      <p:sp>
        <p:nvSpPr>
          <p:cNvPr id="8" name="Rectangle: Diagonal Corners Snipped 239">
            <a:extLst>
              <a:ext uri="{FF2B5EF4-FFF2-40B4-BE49-F238E27FC236}">
                <a16:creationId xmlns:a16="http://schemas.microsoft.com/office/drawing/2014/main" id="{A6C94E4D-2983-A358-70B2-C2A05D3AAFED}"/>
              </a:ext>
            </a:extLst>
          </p:cNvPr>
          <p:cNvSpPr/>
          <p:nvPr/>
        </p:nvSpPr>
        <p:spPr>
          <a:xfrm>
            <a:off x="386193" y="998787"/>
            <a:ext cx="11391761" cy="5543144"/>
          </a:xfrm>
          <a:custGeom>
            <a:avLst/>
            <a:gdLst>
              <a:gd name="connsiteX0" fmla="*/ 2747760 w 11465912"/>
              <a:gd name="connsiteY0" fmla="*/ 0 h 5495519"/>
              <a:gd name="connsiteX1" fmla="*/ 9698004 w 11465912"/>
              <a:gd name="connsiteY1" fmla="*/ 0 h 5495519"/>
              <a:gd name="connsiteX2" fmla="*/ 11465912 w 11465912"/>
              <a:gd name="connsiteY2" fmla="*/ 1767908 h 5495519"/>
              <a:gd name="connsiteX3" fmla="*/ 11465912 w 11465912"/>
              <a:gd name="connsiteY3" fmla="*/ 2747760 h 5495519"/>
              <a:gd name="connsiteX4" fmla="*/ 8718153 w 11465912"/>
              <a:gd name="connsiteY4" fmla="*/ 5495519 h 5495519"/>
              <a:gd name="connsiteX5" fmla="*/ 1767908 w 11465912"/>
              <a:gd name="connsiteY5" fmla="*/ 5495519 h 5495519"/>
              <a:gd name="connsiteX6" fmla="*/ 0 w 11465912"/>
              <a:gd name="connsiteY6" fmla="*/ 3727611 h 5495519"/>
              <a:gd name="connsiteX7" fmla="*/ 0 w 11465912"/>
              <a:gd name="connsiteY7" fmla="*/ 2747760 h 5495519"/>
              <a:gd name="connsiteX8" fmla="*/ 2747760 w 11465912"/>
              <a:gd name="connsiteY8" fmla="*/ 0 h 5495519"/>
              <a:gd name="connsiteX0" fmla="*/ 2747760 w 11500636"/>
              <a:gd name="connsiteY0" fmla="*/ 0 h 5495519"/>
              <a:gd name="connsiteX1" fmla="*/ 9698004 w 11500636"/>
              <a:gd name="connsiteY1" fmla="*/ 0 h 5495519"/>
              <a:gd name="connsiteX2" fmla="*/ 11465912 w 11500636"/>
              <a:gd name="connsiteY2" fmla="*/ 1767908 h 5495519"/>
              <a:gd name="connsiteX3" fmla="*/ 11500636 w 11500636"/>
              <a:gd name="connsiteY3" fmla="*/ 3812631 h 5495519"/>
              <a:gd name="connsiteX4" fmla="*/ 8718153 w 11500636"/>
              <a:gd name="connsiteY4" fmla="*/ 5495519 h 5495519"/>
              <a:gd name="connsiteX5" fmla="*/ 1767908 w 11500636"/>
              <a:gd name="connsiteY5" fmla="*/ 5495519 h 5495519"/>
              <a:gd name="connsiteX6" fmla="*/ 0 w 11500636"/>
              <a:gd name="connsiteY6" fmla="*/ 3727611 h 5495519"/>
              <a:gd name="connsiteX7" fmla="*/ 0 w 11500636"/>
              <a:gd name="connsiteY7" fmla="*/ 2747760 h 5495519"/>
              <a:gd name="connsiteX8" fmla="*/ 2747760 w 11500636"/>
              <a:gd name="connsiteY8" fmla="*/ 0 h 5495519"/>
              <a:gd name="connsiteX0" fmla="*/ 2747760 w 11500636"/>
              <a:gd name="connsiteY0" fmla="*/ 0 h 5495519"/>
              <a:gd name="connsiteX1" fmla="*/ 9698004 w 11500636"/>
              <a:gd name="connsiteY1" fmla="*/ 0 h 5495519"/>
              <a:gd name="connsiteX2" fmla="*/ 11465912 w 11500636"/>
              <a:gd name="connsiteY2" fmla="*/ 1767908 h 5495519"/>
              <a:gd name="connsiteX3" fmla="*/ 11500636 w 11500636"/>
              <a:gd name="connsiteY3" fmla="*/ 3812631 h 5495519"/>
              <a:gd name="connsiteX4" fmla="*/ 8718153 w 11500636"/>
              <a:gd name="connsiteY4" fmla="*/ 5495519 h 5495519"/>
              <a:gd name="connsiteX5" fmla="*/ 1767908 w 11500636"/>
              <a:gd name="connsiteY5" fmla="*/ 5495519 h 5495519"/>
              <a:gd name="connsiteX6" fmla="*/ 0 w 11500636"/>
              <a:gd name="connsiteY6" fmla="*/ 3727611 h 5495519"/>
              <a:gd name="connsiteX7" fmla="*/ 23150 w 11500636"/>
              <a:gd name="connsiteY7" fmla="*/ 1706039 h 5495519"/>
              <a:gd name="connsiteX8" fmla="*/ 2747760 w 11500636"/>
              <a:gd name="connsiteY8" fmla="*/ 0 h 5495519"/>
              <a:gd name="connsiteX0" fmla="*/ 2724610 w 11477486"/>
              <a:gd name="connsiteY0" fmla="*/ 0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706039 h 5495519"/>
              <a:gd name="connsiteX8" fmla="*/ 2724610 w 11477486"/>
              <a:gd name="connsiteY8" fmla="*/ 0 h 5495519"/>
              <a:gd name="connsiteX0" fmla="*/ 2724610 w 11477486"/>
              <a:gd name="connsiteY0" fmla="*/ 0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525064 h 5495519"/>
              <a:gd name="connsiteX8" fmla="*/ 2724610 w 11477486"/>
              <a:gd name="connsiteY8" fmla="*/ 0 h 5495519"/>
              <a:gd name="connsiteX0" fmla="*/ 2657935 w 11477486"/>
              <a:gd name="connsiteY0" fmla="*/ 28575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525064 h 5495519"/>
              <a:gd name="connsiteX8" fmla="*/ 2657935 w 11477486"/>
              <a:gd name="connsiteY8" fmla="*/ 28575 h 5495519"/>
              <a:gd name="connsiteX0" fmla="*/ 2657935 w 11477486"/>
              <a:gd name="connsiteY0" fmla="*/ 9525 h 5476469"/>
              <a:gd name="connsiteX1" fmla="*/ 8760454 w 11477486"/>
              <a:gd name="connsiteY1" fmla="*/ 0 h 5476469"/>
              <a:gd name="connsiteX2" fmla="*/ 11442762 w 11477486"/>
              <a:gd name="connsiteY2" fmla="*/ 1748858 h 5476469"/>
              <a:gd name="connsiteX3" fmla="*/ 11477486 w 11477486"/>
              <a:gd name="connsiteY3" fmla="*/ 3793581 h 5476469"/>
              <a:gd name="connsiteX4" fmla="*/ 8695003 w 11477486"/>
              <a:gd name="connsiteY4" fmla="*/ 5476469 h 5476469"/>
              <a:gd name="connsiteX5" fmla="*/ 1744758 w 11477486"/>
              <a:gd name="connsiteY5" fmla="*/ 5476469 h 5476469"/>
              <a:gd name="connsiteX6" fmla="*/ 5425 w 11477486"/>
              <a:gd name="connsiteY6" fmla="*/ 4537236 h 5476469"/>
              <a:gd name="connsiteX7" fmla="*/ 0 w 11477486"/>
              <a:gd name="connsiteY7" fmla="*/ 1506014 h 5476469"/>
              <a:gd name="connsiteX8" fmla="*/ 2657935 w 11477486"/>
              <a:gd name="connsiteY8" fmla="*/ 9525 h 5476469"/>
              <a:gd name="connsiteX0" fmla="*/ 2657935 w 11477486"/>
              <a:gd name="connsiteY0" fmla="*/ 9525 h 5476469"/>
              <a:gd name="connsiteX1" fmla="*/ 8760454 w 11477486"/>
              <a:gd name="connsiteY1" fmla="*/ 0 h 5476469"/>
              <a:gd name="connsiteX2" fmla="*/ 11376087 w 11477486"/>
              <a:gd name="connsiteY2" fmla="*/ 1482158 h 5476469"/>
              <a:gd name="connsiteX3" fmla="*/ 11477486 w 11477486"/>
              <a:gd name="connsiteY3" fmla="*/ 3793581 h 5476469"/>
              <a:gd name="connsiteX4" fmla="*/ 8695003 w 11477486"/>
              <a:gd name="connsiteY4" fmla="*/ 5476469 h 5476469"/>
              <a:gd name="connsiteX5" fmla="*/ 1744758 w 11477486"/>
              <a:gd name="connsiteY5" fmla="*/ 5476469 h 5476469"/>
              <a:gd name="connsiteX6" fmla="*/ 5425 w 11477486"/>
              <a:gd name="connsiteY6" fmla="*/ 4537236 h 5476469"/>
              <a:gd name="connsiteX7" fmla="*/ 0 w 11477486"/>
              <a:gd name="connsiteY7" fmla="*/ 1506014 h 5476469"/>
              <a:gd name="connsiteX8" fmla="*/ 2657935 w 11477486"/>
              <a:gd name="connsiteY8" fmla="*/ 9525 h 5476469"/>
              <a:gd name="connsiteX0" fmla="*/ 2657935 w 11391761"/>
              <a:gd name="connsiteY0" fmla="*/ 9525 h 5476469"/>
              <a:gd name="connsiteX1" fmla="*/ 8760454 w 11391761"/>
              <a:gd name="connsiteY1" fmla="*/ 0 h 5476469"/>
              <a:gd name="connsiteX2" fmla="*/ 11376087 w 11391761"/>
              <a:gd name="connsiteY2" fmla="*/ 1482158 h 5476469"/>
              <a:gd name="connsiteX3" fmla="*/ 11391761 w 11391761"/>
              <a:gd name="connsiteY3" fmla="*/ 4041231 h 5476469"/>
              <a:gd name="connsiteX4" fmla="*/ 8695003 w 11391761"/>
              <a:gd name="connsiteY4" fmla="*/ 5476469 h 5476469"/>
              <a:gd name="connsiteX5" fmla="*/ 1744758 w 11391761"/>
              <a:gd name="connsiteY5" fmla="*/ 5476469 h 5476469"/>
              <a:gd name="connsiteX6" fmla="*/ 5425 w 11391761"/>
              <a:gd name="connsiteY6" fmla="*/ 4537236 h 5476469"/>
              <a:gd name="connsiteX7" fmla="*/ 0 w 11391761"/>
              <a:gd name="connsiteY7" fmla="*/ 1506014 h 5476469"/>
              <a:gd name="connsiteX8" fmla="*/ 2657935 w 11391761"/>
              <a:gd name="connsiteY8" fmla="*/ 9525 h 5476469"/>
              <a:gd name="connsiteX0" fmla="*/ 2657935 w 11391761"/>
              <a:gd name="connsiteY0" fmla="*/ 9525 h 5543144"/>
              <a:gd name="connsiteX1" fmla="*/ 8760454 w 11391761"/>
              <a:gd name="connsiteY1" fmla="*/ 0 h 5543144"/>
              <a:gd name="connsiteX2" fmla="*/ 11376087 w 11391761"/>
              <a:gd name="connsiteY2" fmla="*/ 1482158 h 5543144"/>
              <a:gd name="connsiteX3" fmla="*/ 11391761 w 11391761"/>
              <a:gd name="connsiteY3" fmla="*/ 4041231 h 5543144"/>
              <a:gd name="connsiteX4" fmla="*/ 8771203 w 11391761"/>
              <a:gd name="connsiteY4" fmla="*/ 5543144 h 5543144"/>
              <a:gd name="connsiteX5" fmla="*/ 1744758 w 11391761"/>
              <a:gd name="connsiteY5" fmla="*/ 5476469 h 5543144"/>
              <a:gd name="connsiteX6" fmla="*/ 5425 w 11391761"/>
              <a:gd name="connsiteY6" fmla="*/ 4537236 h 5543144"/>
              <a:gd name="connsiteX7" fmla="*/ 0 w 11391761"/>
              <a:gd name="connsiteY7" fmla="*/ 1506014 h 5543144"/>
              <a:gd name="connsiteX8" fmla="*/ 2657935 w 11391761"/>
              <a:gd name="connsiteY8" fmla="*/ 9525 h 5543144"/>
              <a:gd name="connsiteX0" fmla="*/ 2657935 w 11391761"/>
              <a:gd name="connsiteY0" fmla="*/ 9525 h 5543144"/>
              <a:gd name="connsiteX1" fmla="*/ 8760454 w 11391761"/>
              <a:gd name="connsiteY1" fmla="*/ 0 h 5543144"/>
              <a:gd name="connsiteX2" fmla="*/ 11376087 w 11391761"/>
              <a:gd name="connsiteY2" fmla="*/ 1482158 h 5543144"/>
              <a:gd name="connsiteX3" fmla="*/ 11391761 w 11391761"/>
              <a:gd name="connsiteY3" fmla="*/ 4041231 h 5543144"/>
              <a:gd name="connsiteX4" fmla="*/ 8771203 w 11391761"/>
              <a:gd name="connsiteY4" fmla="*/ 5543144 h 5543144"/>
              <a:gd name="connsiteX5" fmla="*/ 1735233 w 11391761"/>
              <a:gd name="connsiteY5" fmla="*/ 5524094 h 5543144"/>
              <a:gd name="connsiteX6" fmla="*/ 5425 w 11391761"/>
              <a:gd name="connsiteY6" fmla="*/ 4537236 h 5543144"/>
              <a:gd name="connsiteX7" fmla="*/ 0 w 11391761"/>
              <a:gd name="connsiteY7" fmla="*/ 1506014 h 5543144"/>
              <a:gd name="connsiteX8" fmla="*/ 2657935 w 11391761"/>
              <a:gd name="connsiteY8" fmla="*/ 9525 h 554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1761" h="5543144">
                <a:moveTo>
                  <a:pt x="2657935" y="9525"/>
                </a:moveTo>
                <a:lnTo>
                  <a:pt x="8760454" y="0"/>
                </a:lnTo>
                <a:lnTo>
                  <a:pt x="11376087" y="1482158"/>
                </a:lnTo>
                <a:cubicBezTo>
                  <a:pt x="11381312" y="2335182"/>
                  <a:pt x="11386536" y="3188207"/>
                  <a:pt x="11391761" y="4041231"/>
                </a:cubicBezTo>
                <a:lnTo>
                  <a:pt x="8771203" y="5543144"/>
                </a:lnTo>
                <a:lnTo>
                  <a:pt x="1735233" y="5524094"/>
                </a:lnTo>
                <a:lnTo>
                  <a:pt x="5425" y="4537236"/>
                </a:lnTo>
                <a:cubicBezTo>
                  <a:pt x="3617" y="3587154"/>
                  <a:pt x="1808" y="2456096"/>
                  <a:pt x="0" y="1506014"/>
                </a:cubicBezTo>
                <a:lnTo>
                  <a:pt x="2657935" y="9525"/>
                </a:ln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pic>
        <p:nvPicPr>
          <p:cNvPr id="10" name="Picture 9">
            <a:extLst>
              <a:ext uri="{FF2B5EF4-FFF2-40B4-BE49-F238E27FC236}">
                <a16:creationId xmlns:a16="http://schemas.microsoft.com/office/drawing/2014/main" id="{3D993876-A4A0-A1FE-5CC7-332CC94ED0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5604" y="2545869"/>
            <a:ext cx="2200847" cy="1280271"/>
          </a:xfrm>
          <a:prstGeom prst="rect">
            <a:avLst/>
          </a:prstGeom>
        </p:spPr>
      </p:pic>
      <p:pic>
        <p:nvPicPr>
          <p:cNvPr id="12" name="Picture 11">
            <a:extLst>
              <a:ext uri="{FF2B5EF4-FFF2-40B4-BE49-F238E27FC236}">
                <a16:creationId xmlns:a16="http://schemas.microsoft.com/office/drawing/2014/main" id="{781115FE-68CF-9F26-4B35-91B81DAD7E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42503" y="2263642"/>
            <a:ext cx="829128" cy="627942"/>
          </a:xfrm>
          <a:prstGeom prst="rect">
            <a:avLst/>
          </a:prstGeom>
        </p:spPr>
      </p:pic>
      <p:pic>
        <p:nvPicPr>
          <p:cNvPr id="13" name="Picture 12">
            <a:extLst>
              <a:ext uri="{FF2B5EF4-FFF2-40B4-BE49-F238E27FC236}">
                <a16:creationId xmlns:a16="http://schemas.microsoft.com/office/drawing/2014/main" id="{1E96DBA3-56B0-D140-F842-AFFC7C3385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2866" y="1377671"/>
            <a:ext cx="1103472" cy="755970"/>
          </a:xfrm>
          <a:prstGeom prst="rect">
            <a:avLst/>
          </a:prstGeom>
        </p:spPr>
      </p:pic>
      <p:pic>
        <p:nvPicPr>
          <p:cNvPr id="14" name="Picture 13">
            <a:extLst>
              <a:ext uri="{FF2B5EF4-FFF2-40B4-BE49-F238E27FC236}">
                <a16:creationId xmlns:a16="http://schemas.microsoft.com/office/drawing/2014/main" id="{C82DFE0E-2ECF-4365-3EB0-9D4EBBA8AF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10186" y="1542707"/>
            <a:ext cx="2560542" cy="1536325"/>
          </a:xfrm>
          <a:prstGeom prst="rect">
            <a:avLst/>
          </a:prstGeom>
        </p:spPr>
      </p:pic>
      <p:pic>
        <p:nvPicPr>
          <p:cNvPr id="15" name="Picture 14">
            <a:extLst>
              <a:ext uri="{FF2B5EF4-FFF2-40B4-BE49-F238E27FC236}">
                <a16:creationId xmlns:a16="http://schemas.microsoft.com/office/drawing/2014/main" id="{A6980F0F-1D55-71AA-8A48-D53A7B8273A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37850" y="2919016"/>
            <a:ext cx="2932430" cy="1694835"/>
          </a:xfrm>
          <a:prstGeom prst="rect">
            <a:avLst/>
          </a:prstGeom>
        </p:spPr>
      </p:pic>
      <p:pic>
        <p:nvPicPr>
          <p:cNvPr id="16" name="Picture 15">
            <a:extLst>
              <a:ext uri="{FF2B5EF4-FFF2-40B4-BE49-F238E27FC236}">
                <a16:creationId xmlns:a16="http://schemas.microsoft.com/office/drawing/2014/main" id="{C55D8CAB-F4B9-57A8-BF9C-37E6D418F1F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29116" y="4120264"/>
            <a:ext cx="1097375" cy="755970"/>
          </a:xfrm>
          <a:prstGeom prst="rect">
            <a:avLst/>
          </a:prstGeom>
        </p:spPr>
      </p:pic>
      <p:pic>
        <p:nvPicPr>
          <p:cNvPr id="17" name="Picture 16">
            <a:extLst>
              <a:ext uri="{FF2B5EF4-FFF2-40B4-BE49-F238E27FC236}">
                <a16:creationId xmlns:a16="http://schemas.microsoft.com/office/drawing/2014/main" id="{ADB64558-FA8F-7AF8-186E-5CEC23E4DF3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72847"/>
          <a:stretch/>
        </p:blipFill>
        <p:spPr>
          <a:xfrm>
            <a:off x="1317325" y="4490867"/>
            <a:ext cx="3688400" cy="1829197"/>
          </a:xfrm>
          <a:prstGeom prst="rect">
            <a:avLst/>
          </a:prstGeom>
        </p:spPr>
      </p:pic>
      <p:pic>
        <p:nvPicPr>
          <p:cNvPr id="18" name="Picture 17">
            <a:extLst>
              <a:ext uri="{FF2B5EF4-FFF2-40B4-BE49-F238E27FC236}">
                <a16:creationId xmlns:a16="http://schemas.microsoft.com/office/drawing/2014/main" id="{E9FB047F-3648-8163-0848-87DCA57B805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81826" y="5521145"/>
            <a:ext cx="737680" cy="658425"/>
          </a:xfrm>
          <a:prstGeom prst="rect">
            <a:avLst/>
          </a:prstGeom>
        </p:spPr>
      </p:pic>
      <p:pic>
        <p:nvPicPr>
          <p:cNvPr id="19" name="Picture 18">
            <a:extLst>
              <a:ext uri="{FF2B5EF4-FFF2-40B4-BE49-F238E27FC236}">
                <a16:creationId xmlns:a16="http://schemas.microsoft.com/office/drawing/2014/main" id="{F56C6326-1563-42CC-0353-6E483DA668C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061201" y="4966635"/>
            <a:ext cx="2048434" cy="1353429"/>
          </a:xfrm>
          <a:prstGeom prst="rect">
            <a:avLst/>
          </a:prstGeom>
        </p:spPr>
      </p:pic>
      <p:pic>
        <p:nvPicPr>
          <p:cNvPr id="20" name="Picture 19">
            <a:extLst>
              <a:ext uri="{FF2B5EF4-FFF2-40B4-BE49-F238E27FC236}">
                <a16:creationId xmlns:a16="http://schemas.microsoft.com/office/drawing/2014/main" id="{55D0DE37-8E51-79C5-E889-63CB0676B47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330462" y="3642484"/>
            <a:ext cx="2651990" cy="1847248"/>
          </a:xfrm>
          <a:prstGeom prst="rect">
            <a:avLst/>
          </a:prstGeom>
        </p:spPr>
      </p:pic>
      <p:pic>
        <p:nvPicPr>
          <p:cNvPr id="21" name="Picture 20">
            <a:extLst>
              <a:ext uri="{FF2B5EF4-FFF2-40B4-BE49-F238E27FC236}">
                <a16:creationId xmlns:a16="http://schemas.microsoft.com/office/drawing/2014/main" id="{BFF43B13-0039-D00E-A10E-F83096E1FAC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172753" y="5052469"/>
            <a:ext cx="1676545" cy="1322947"/>
          </a:xfrm>
          <a:prstGeom prst="rect">
            <a:avLst/>
          </a:prstGeom>
        </p:spPr>
      </p:pic>
      <p:pic>
        <p:nvPicPr>
          <p:cNvPr id="22" name="Graphic 21">
            <a:extLst>
              <a:ext uri="{FF2B5EF4-FFF2-40B4-BE49-F238E27FC236}">
                <a16:creationId xmlns:a16="http://schemas.microsoft.com/office/drawing/2014/main" id="{D24F62F6-9132-2844-F222-1DAB6BE7037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296814" y="2817430"/>
            <a:ext cx="406685" cy="233692"/>
          </a:xfrm>
          <a:prstGeom prst="rect">
            <a:avLst/>
          </a:prstGeom>
        </p:spPr>
      </p:pic>
      <p:pic>
        <p:nvPicPr>
          <p:cNvPr id="23" name="Graphic 22">
            <a:extLst>
              <a:ext uri="{FF2B5EF4-FFF2-40B4-BE49-F238E27FC236}">
                <a16:creationId xmlns:a16="http://schemas.microsoft.com/office/drawing/2014/main" id="{1907EE51-E733-FB36-FAC6-A710D622B3A1}"/>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094554" y="3298517"/>
            <a:ext cx="406685" cy="233692"/>
          </a:xfrm>
          <a:prstGeom prst="rect">
            <a:avLst/>
          </a:prstGeom>
        </p:spPr>
      </p:pic>
      <p:pic>
        <p:nvPicPr>
          <p:cNvPr id="24" name="Graphic 23">
            <a:extLst>
              <a:ext uri="{FF2B5EF4-FFF2-40B4-BE49-F238E27FC236}">
                <a16:creationId xmlns:a16="http://schemas.microsoft.com/office/drawing/2014/main" id="{77464861-6CD1-CCF3-B8DA-A8EEB7BCBC9B}"/>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835785" y="2649874"/>
            <a:ext cx="406685" cy="233692"/>
          </a:xfrm>
          <a:prstGeom prst="rect">
            <a:avLst/>
          </a:prstGeom>
        </p:spPr>
      </p:pic>
      <p:pic>
        <p:nvPicPr>
          <p:cNvPr id="25" name="Graphic 24">
            <a:extLst>
              <a:ext uri="{FF2B5EF4-FFF2-40B4-BE49-F238E27FC236}">
                <a16:creationId xmlns:a16="http://schemas.microsoft.com/office/drawing/2014/main" id="{EE69922C-97B9-C2DC-588B-9EC8AA7EC42C}"/>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866747" y="1939287"/>
            <a:ext cx="406685" cy="233692"/>
          </a:xfrm>
          <a:prstGeom prst="rect">
            <a:avLst/>
          </a:prstGeom>
        </p:spPr>
      </p:pic>
      <p:grpSp>
        <p:nvGrpSpPr>
          <p:cNvPr id="26" name="Group 25">
            <a:extLst>
              <a:ext uri="{FF2B5EF4-FFF2-40B4-BE49-F238E27FC236}">
                <a16:creationId xmlns:a16="http://schemas.microsoft.com/office/drawing/2014/main" id="{236F972B-16E4-A8D9-7193-5C58E25F5020}"/>
              </a:ext>
            </a:extLst>
          </p:cNvPr>
          <p:cNvGrpSpPr/>
          <p:nvPr/>
        </p:nvGrpSpPr>
        <p:grpSpPr>
          <a:xfrm>
            <a:off x="6652197" y="2134165"/>
            <a:ext cx="1612336" cy="585267"/>
            <a:chOff x="6652197" y="2134165"/>
            <a:chExt cx="1612336" cy="585267"/>
          </a:xfrm>
        </p:grpSpPr>
        <p:pic>
          <p:nvPicPr>
            <p:cNvPr id="27" name="Picture 26">
              <a:extLst>
                <a:ext uri="{FF2B5EF4-FFF2-40B4-BE49-F238E27FC236}">
                  <a16:creationId xmlns:a16="http://schemas.microsoft.com/office/drawing/2014/main" id="{50A557B1-8842-3213-56DF-8E4896A900C4}"/>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514660" y="2134165"/>
              <a:ext cx="749873" cy="585267"/>
            </a:xfrm>
            <a:prstGeom prst="rect">
              <a:avLst/>
            </a:prstGeom>
          </p:spPr>
        </p:pic>
        <p:sp>
          <p:nvSpPr>
            <p:cNvPr id="28" name="TextBox 27">
              <a:extLst>
                <a:ext uri="{FF2B5EF4-FFF2-40B4-BE49-F238E27FC236}">
                  <a16:creationId xmlns:a16="http://schemas.microsoft.com/office/drawing/2014/main" id="{BD8DCC77-63E4-CE75-D4BF-4F20A8C93839}"/>
                </a:ext>
              </a:extLst>
            </p:cNvPr>
            <p:cNvSpPr txBox="1"/>
            <p:nvPr/>
          </p:nvSpPr>
          <p:spPr>
            <a:xfrm rot="19813027">
              <a:off x="6652197" y="2339514"/>
              <a:ext cx="962533"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Air Freight</a:t>
              </a:r>
              <a:endParaRPr kumimoji="0" lang="en-IN" sz="1400" b="0" i="0" u="none" strike="noStrike" kern="1200" cap="none" spc="0" normalizeH="0" baseline="0" noProof="0" dirty="0">
                <a:ln>
                  <a:noFill/>
                </a:ln>
                <a:solidFill>
                  <a:srgbClr val="FF0000"/>
                </a:solidFill>
                <a:effectLst/>
                <a:uLnTx/>
                <a:uFillTx/>
                <a:latin typeface="Segoe UI" panose="020B0502040204020203" pitchFamily="34" charset="0"/>
                <a:ea typeface="+mn-ea"/>
                <a:cs typeface="+mn-cs"/>
              </a:endParaRPr>
            </a:p>
          </p:txBody>
        </p:sp>
      </p:grpSp>
      <p:pic>
        <p:nvPicPr>
          <p:cNvPr id="29" name="Graphic 28">
            <a:extLst>
              <a:ext uri="{FF2B5EF4-FFF2-40B4-BE49-F238E27FC236}">
                <a16:creationId xmlns:a16="http://schemas.microsoft.com/office/drawing/2014/main" id="{0761D713-1D5D-5948-79B1-B6BDC18D131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883327" y="5973026"/>
            <a:ext cx="406685" cy="233692"/>
          </a:xfrm>
          <a:prstGeom prst="rect">
            <a:avLst/>
          </a:prstGeom>
        </p:spPr>
      </p:pic>
      <p:grpSp>
        <p:nvGrpSpPr>
          <p:cNvPr id="30" name="Group 29">
            <a:extLst>
              <a:ext uri="{FF2B5EF4-FFF2-40B4-BE49-F238E27FC236}">
                <a16:creationId xmlns:a16="http://schemas.microsoft.com/office/drawing/2014/main" id="{73A6435E-DB7D-D83B-A471-FC76E2AE1B81}"/>
              </a:ext>
            </a:extLst>
          </p:cNvPr>
          <p:cNvGrpSpPr/>
          <p:nvPr/>
        </p:nvGrpSpPr>
        <p:grpSpPr>
          <a:xfrm>
            <a:off x="4521058" y="5972119"/>
            <a:ext cx="2295075" cy="503514"/>
            <a:chOff x="916176" y="1075108"/>
            <a:chExt cx="2295075" cy="503514"/>
          </a:xfrm>
        </p:grpSpPr>
        <p:sp>
          <p:nvSpPr>
            <p:cNvPr id="31" name="Rectangle: Rounded Corners 30">
              <a:extLst>
                <a:ext uri="{FF2B5EF4-FFF2-40B4-BE49-F238E27FC236}">
                  <a16:creationId xmlns:a16="http://schemas.microsoft.com/office/drawing/2014/main" id="{BF903B43-9D7B-3253-6381-3BC83D3EA563}"/>
                </a:ext>
              </a:extLst>
            </p:cNvPr>
            <p:cNvSpPr/>
            <p:nvPr/>
          </p:nvSpPr>
          <p:spPr>
            <a:xfrm>
              <a:off x="916176" y="1075108"/>
              <a:ext cx="2295075"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32" name="TextBox 31">
              <a:extLst>
                <a:ext uri="{FF2B5EF4-FFF2-40B4-BE49-F238E27FC236}">
                  <a16:creationId xmlns:a16="http://schemas.microsoft.com/office/drawing/2014/main" id="{C702EF6A-770E-7B47-CB96-5271FFE28C7C}"/>
                </a:ext>
              </a:extLst>
            </p:cNvPr>
            <p:cNvSpPr txBox="1"/>
            <p:nvPr/>
          </p:nvSpPr>
          <p:spPr>
            <a:xfrm>
              <a:off x="928912" y="1115664"/>
              <a:ext cx="2269601"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Inland Movement/ Express Distribution Across Country</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pic>
        <p:nvPicPr>
          <p:cNvPr id="33" name="Graphic 32">
            <a:extLst>
              <a:ext uri="{FF2B5EF4-FFF2-40B4-BE49-F238E27FC236}">
                <a16:creationId xmlns:a16="http://schemas.microsoft.com/office/drawing/2014/main" id="{23CA0A0D-8A7D-31B8-2ED9-AD4DD45FEFF2}"/>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3600000">
            <a:off x="3768506" y="5957384"/>
            <a:ext cx="406685" cy="233692"/>
          </a:xfrm>
          <a:prstGeom prst="rect">
            <a:avLst/>
          </a:prstGeom>
        </p:spPr>
      </p:pic>
      <p:pic>
        <p:nvPicPr>
          <p:cNvPr id="34" name="Graphic 33">
            <a:extLst>
              <a:ext uri="{FF2B5EF4-FFF2-40B4-BE49-F238E27FC236}">
                <a16:creationId xmlns:a16="http://schemas.microsoft.com/office/drawing/2014/main" id="{234E0DC5-4533-2703-C47A-F51EAB402E44}"/>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3600000">
            <a:off x="7545433" y="1527598"/>
            <a:ext cx="406685" cy="233692"/>
          </a:xfrm>
          <a:prstGeom prst="rect">
            <a:avLst/>
          </a:prstGeom>
        </p:spPr>
      </p:pic>
      <p:grpSp>
        <p:nvGrpSpPr>
          <p:cNvPr id="35" name="Group 34">
            <a:extLst>
              <a:ext uri="{FF2B5EF4-FFF2-40B4-BE49-F238E27FC236}">
                <a16:creationId xmlns:a16="http://schemas.microsoft.com/office/drawing/2014/main" id="{112F8DCC-DDFC-9025-CF6A-B466D497807F}"/>
              </a:ext>
            </a:extLst>
          </p:cNvPr>
          <p:cNvGrpSpPr/>
          <p:nvPr/>
        </p:nvGrpSpPr>
        <p:grpSpPr>
          <a:xfrm>
            <a:off x="524820" y="1953526"/>
            <a:ext cx="1425061" cy="1313794"/>
            <a:chOff x="524820" y="1953526"/>
            <a:chExt cx="1425061" cy="1313794"/>
          </a:xfrm>
        </p:grpSpPr>
        <p:grpSp>
          <p:nvGrpSpPr>
            <p:cNvPr id="36" name="Group 35">
              <a:extLst>
                <a:ext uri="{FF2B5EF4-FFF2-40B4-BE49-F238E27FC236}">
                  <a16:creationId xmlns:a16="http://schemas.microsoft.com/office/drawing/2014/main" id="{7C396592-19BC-3EC8-51E8-6E9647B9C68B}"/>
                </a:ext>
              </a:extLst>
            </p:cNvPr>
            <p:cNvGrpSpPr/>
            <p:nvPr/>
          </p:nvGrpSpPr>
          <p:grpSpPr>
            <a:xfrm>
              <a:off x="524820" y="1953526"/>
              <a:ext cx="1425061" cy="503514"/>
              <a:chOff x="1351183" y="1129043"/>
              <a:chExt cx="1425061" cy="503514"/>
            </a:xfrm>
          </p:grpSpPr>
          <p:sp>
            <p:nvSpPr>
              <p:cNvPr id="38" name="Rectangle: Rounded Corners 37">
                <a:extLst>
                  <a:ext uri="{FF2B5EF4-FFF2-40B4-BE49-F238E27FC236}">
                    <a16:creationId xmlns:a16="http://schemas.microsoft.com/office/drawing/2014/main" id="{BD1FD897-C3FF-0022-3F13-1FDF708EE51D}"/>
                  </a:ext>
                </a:extLst>
              </p:cNvPr>
              <p:cNvSpPr/>
              <p:nvPr/>
            </p:nvSpPr>
            <p:spPr>
              <a:xfrm>
                <a:off x="1351183" y="1129043"/>
                <a:ext cx="1425061"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39" name="TextBox 38">
                <a:extLst>
                  <a:ext uri="{FF2B5EF4-FFF2-40B4-BE49-F238E27FC236}">
                    <a16:creationId xmlns:a16="http://schemas.microsoft.com/office/drawing/2014/main" id="{7663B732-CB9B-C461-3E35-A295036411D8}"/>
                  </a:ext>
                </a:extLst>
              </p:cNvPr>
              <p:cNvSpPr txBox="1"/>
              <p:nvPr/>
            </p:nvSpPr>
            <p:spPr>
              <a:xfrm>
                <a:off x="1481381" y="1149967"/>
                <a:ext cx="1246866"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Your Premises/</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Warehouse</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37" name="Straight Connector 36">
              <a:extLst>
                <a:ext uri="{FF2B5EF4-FFF2-40B4-BE49-F238E27FC236}">
                  <a16:creationId xmlns:a16="http://schemas.microsoft.com/office/drawing/2014/main" id="{88405D80-BF7E-B509-349F-33A24E3115A2}"/>
                </a:ext>
              </a:extLst>
            </p:cNvPr>
            <p:cNvCxnSpPr>
              <a:cxnSpLocks/>
            </p:cNvCxnSpPr>
            <p:nvPr/>
          </p:nvCxnSpPr>
          <p:spPr>
            <a:xfrm flipH="1">
              <a:off x="526472" y="2123092"/>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5907E563-73FF-7BBB-D09E-0A18339C38B8}"/>
              </a:ext>
            </a:extLst>
          </p:cNvPr>
          <p:cNvGrpSpPr/>
          <p:nvPr/>
        </p:nvGrpSpPr>
        <p:grpSpPr>
          <a:xfrm>
            <a:off x="2121941" y="1338613"/>
            <a:ext cx="1177736" cy="1208419"/>
            <a:chOff x="2121941" y="1338613"/>
            <a:chExt cx="1177736" cy="1208419"/>
          </a:xfrm>
        </p:grpSpPr>
        <p:grpSp>
          <p:nvGrpSpPr>
            <p:cNvPr id="41" name="Group 40">
              <a:extLst>
                <a:ext uri="{FF2B5EF4-FFF2-40B4-BE49-F238E27FC236}">
                  <a16:creationId xmlns:a16="http://schemas.microsoft.com/office/drawing/2014/main" id="{761844F7-81C4-951D-ADFE-C772A191303C}"/>
                </a:ext>
              </a:extLst>
            </p:cNvPr>
            <p:cNvGrpSpPr/>
            <p:nvPr/>
          </p:nvGrpSpPr>
          <p:grpSpPr>
            <a:xfrm>
              <a:off x="2121941" y="1338613"/>
              <a:ext cx="1177736" cy="503514"/>
              <a:chOff x="1474845" y="1129043"/>
              <a:chExt cx="1177736" cy="503514"/>
            </a:xfrm>
          </p:grpSpPr>
          <p:sp>
            <p:nvSpPr>
              <p:cNvPr id="43" name="Rectangle: Rounded Corners 42">
                <a:extLst>
                  <a:ext uri="{FF2B5EF4-FFF2-40B4-BE49-F238E27FC236}">
                    <a16:creationId xmlns:a16="http://schemas.microsoft.com/office/drawing/2014/main" id="{B80EA1F7-369F-585B-E070-09E85C899787}"/>
                  </a:ext>
                </a:extLst>
              </p:cNvPr>
              <p:cNvSpPr/>
              <p:nvPr/>
            </p:nvSpPr>
            <p:spPr>
              <a:xfrm>
                <a:off x="1474845" y="1129043"/>
                <a:ext cx="1177736"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44" name="TextBox 43">
                <a:extLst>
                  <a:ext uri="{FF2B5EF4-FFF2-40B4-BE49-F238E27FC236}">
                    <a16:creationId xmlns:a16="http://schemas.microsoft.com/office/drawing/2014/main" id="{67596684-90F6-7FC1-3A2C-2A971446A397}"/>
                  </a:ext>
                </a:extLst>
              </p:cNvPr>
              <p:cNvSpPr txBox="1"/>
              <p:nvPr/>
            </p:nvSpPr>
            <p:spPr>
              <a:xfrm>
                <a:off x="1590978" y="1149967"/>
                <a:ext cx="945472"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Inland </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Movement</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42" name="Straight Connector 41">
              <a:extLst>
                <a:ext uri="{FF2B5EF4-FFF2-40B4-BE49-F238E27FC236}">
                  <a16:creationId xmlns:a16="http://schemas.microsoft.com/office/drawing/2014/main" id="{BEAC4A4F-C71D-6873-CCC6-85E55FAB8CDD}"/>
                </a:ext>
              </a:extLst>
            </p:cNvPr>
            <p:cNvCxnSpPr>
              <a:cxnSpLocks/>
            </p:cNvCxnSpPr>
            <p:nvPr/>
          </p:nvCxnSpPr>
          <p:spPr>
            <a:xfrm flipH="1">
              <a:off x="2129333" y="1402804"/>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8EB36D0-E6CE-4B67-F34E-8774AF71FF68}"/>
              </a:ext>
            </a:extLst>
          </p:cNvPr>
          <p:cNvGrpSpPr/>
          <p:nvPr/>
        </p:nvGrpSpPr>
        <p:grpSpPr>
          <a:xfrm>
            <a:off x="7643126" y="2504338"/>
            <a:ext cx="1732707" cy="1012024"/>
            <a:chOff x="7643126" y="2504338"/>
            <a:chExt cx="1732707" cy="1012024"/>
          </a:xfrm>
        </p:grpSpPr>
        <p:pic>
          <p:nvPicPr>
            <p:cNvPr id="46" name="Picture 45">
              <a:extLst>
                <a:ext uri="{FF2B5EF4-FFF2-40B4-BE49-F238E27FC236}">
                  <a16:creationId xmlns:a16="http://schemas.microsoft.com/office/drawing/2014/main" id="{A4FB0E20-A2C4-BA42-5296-C9959122570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643126" y="2504338"/>
              <a:ext cx="1536325" cy="1012024"/>
            </a:xfrm>
            <a:prstGeom prst="rect">
              <a:avLst/>
            </a:prstGeom>
          </p:spPr>
        </p:pic>
        <p:sp>
          <p:nvSpPr>
            <p:cNvPr id="47" name="TextBox 46">
              <a:extLst>
                <a:ext uri="{FF2B5EF4-FFF2-40B4-BE49-F238E27FC236}">
                  <a16:creationId xmlns:a16="http://schemas.microsoft.com/office/drawing/2014/main" id="{DE7F5DDB-3965-9BFB-C8EA-3B14E181FEB7}"/>
                </a:ext>
              </a:extLst>
            </p:cNvPr>
            <p:cNvSpPr txBox="1"/>
            <p:nvPr/>
          </p:nvSpPr>
          <p:spPr>
            <a:xfrm rot="19800000">
              <a:off x="8211168" y="3189952"/>
              <a:ext cx="1164665"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Ocean Freight</a:t>
              </a:r>
              <a:endParaRPr kumimoji="0" lang="en-IN" sz="1400" b="0" i="0" u="none" strike="noStrike" kern="1200" cap="none" spc="0" normalizeH="0" baseline="0" noProof="0" dirty="0">
                <a:ln>
                  <a:noFill/>
                </a:ln>
                <a:solidFill>
                  <a:srgbClr val="FF0000"/>
                </a:solidFill>
                <a:effectLst/>
                <a:uLnTx/>
                <a:uFillTx/>
                <a:latin typeface="Segoe UI" panose="020B0502040204020203" pitchFamily="34" charset="0"/>
                <a:ea typeface="+mn-ea"/>
                <a:cs typeface="+mn-cs"/>
              </a:endParaRPr>
            </a:p>
          </p:txBody>
        </p:sp>
      </p:grpSp>
      <p:pic>
        <p:nvPicPr>
          <p:cNvPr id="48" name="Graphic 47">
            <a:extLst>
              <a:ext uri="{FF2B5EF4-FFF2-40B4-BE49-F238E27FC236}">
                <a16:creationId xmlns:a16="http://schemas.microsoft.com/office/drawing/2014/main" id="{51616BC3-9B86-AA85-BF21-8FE2655A8D9B}"/>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478783" y="5122987"/>
            <a:ext cx="406685" cy="233692"/>
          </a:xfrm>
          <a:prstGeom prst="rect">
            <a:avLst/>
          </a:prstGeom>
        </p:spPr>
      </p:pic>
      <p:pic>
        <p:nvPicPr>
          <p:cNvPr id="49" name="Graphic 48">
            <a:extLst>
              <a:ext uri="{FF2B5EF4-FFF2-40B4-BE49-F238E27FC236}">
                <a16:creationId xmlns:a16="http://schemas.microsoft.com/office/drawing/2014/main" id="{1E0D8EBF-9525-EC04-106C-79E66C90A3A2}"/>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824376" y="4111079"/>
            <a:ext cx="406685" cy="233692"/>
          </a:xfrm>
          <a:prstGeom prst="rect">
            <a:avLst/>
          </a:prstGeom>
        </p:spPr>
      </p:pic>
      <p:pic>
        <p:nvPicPr>
          <p:cNvPr id="50" name="Graphic 49">
            <a:extLst>
              <a:ext uri="{FF2B5EF4-FFF2-40B4-BE49-F238E27FC236}">
                <a16:creationId xmlns:a16="http://schemas.microsoft.com/office/drawing/2014/main" id="{8CC61187-1EA4-0569-93B4-1CD74EAD33A8}"/>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492856" y="4797733"/>
            <a:ext cx="406685" cy="233692"/>
          </a:xfrm>
          <a:prstGeom prst="rect">
            <a:avLst/>
          </a:prstGeom>
        </p:spPr>
      </p:pic>
      <p:grpSp>
        <p:nvGrpSpPr>
          <p:cNvPr id="51" name="Group 50">
            <a:extLst>
              <a:ext uri="{FF2B5EF4-FFF2-40B4-BE49-F238E27FC236}">
                <a16:creationId xmlns:a16="http://schemas.microsoft.com/office/drawing/2014/main" id="{E1DA305F-F8FD-AE31-7FD4-C46449D3DD20}"/>
              </a:ext>
            </a:extLst>
          </p:cNvPr>
          <p:cNvGrpSpPr/>
          <p:nvPr/>
        </p:nvGrpSpPr>
        <p:grpSpPr>
          <a:xfrm>
            <a:off x="9193182" y="1066153"/>
            <a:ext cx="1724324" cy="944718"/>
            <a:chOff x="9193182" y="1066153"/>
            <a:chExt cx="1724324" cy="944718"/>
          </a:xfrm>
        </p:grpSpPr>
        <p:grpSp>
          <p:nvGrpSpPr>
            <p:cNvPr id="52" name="Group 51">
              <a:extLst>
                <a:ext uri="{FF2B5EF4-FFF2-40B4-BE49-F238E27FC236}">
                  <a16:creationId xmlns:a16="http://schemas.microsoft.com/office/drawing/2014/main" id="{F5A7210D-C615-ACEE-3BE6-B0E02ECF3624}"/>
                </a:ext>
              </a:extLst>
            </p:cNvPr>
            <p:cNvGrpSpPr/>
            <p:nvPr/>
          </p:nvGrpSpPr>
          <p:grpSpPr>
            <a:xfrm>
              <a:off x="9193182" y="1066153"/>
              <a:ext cx="1724324" cy="378297"/>
              <a:chOff x="1201551" y="1137717"/>
              <a:chExt cx="1724324" cy="378297"/>
            </a:xfrm>
          </p:grpSpPr>
          <p:sp>
            <p:nvSpPr>
              <p:cNvPr id="54" name="Rectangle: Rounded Corners 53">
                <a:extLst>
                  <a:ext uri="{FF2B5EF4-FFF2-40B4-BE49-F238E27FC236}">
                    <a16:creationId xmlns:a16="http://schemas.microsoft.com/office/drawing/2014/main" id="{81953DD9-F4B1-F1D7-A9EB-8EA3E4E9B1A3}"/>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55" name="TextBox 54">
                <a:extLst>
                  <a:ext uri="{FF2B5EF4-FFF2-40B4-BE49-F238E27FC236}">
                    <a16:creationId xmlns:a16="http://schemas.microsoft.com/office/drawing/2014/main" id="{1F2314C3-033F-33F4-C23C-6E6D3E99A4F3}"/>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Departure Terminal</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53" name="Straight Connector 52">
              <a:extLst>
                <a:ext uri="{FF2B5EF4-FFF2-40B4-BE49-F238E27FC236}">
                  <a16:creationId xmlns:a16="http://schemas.microsoft.com/office/drawing/2014/main" id="{B1757EBC-647B-82B4-DAF6-1CBC57423F01}"/>
                </a:ext>
              </a:extLst>
            </p:cNvPr>
            <p:cNvCxnSpPr>
              <a:cxnSpLocks/>
            </p:cNvCxnSpPr>
            <p:nvPr/>
          </p:nvCxnSpPr>
          <p:spPr>
            <a:xfrm>
              <a:off x="9203768" y="1141170"/>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8FCFF9A-E4D4-1BCC-2CFF-3A75B4AB5131}"/>
              </a:ext>
            </a:extLst>
          </p:cNvPr>
          <p:cNvGrpSpPr/>
          <p:nvPr/>
        </p:nvGrpSpPr>
        <p:grpSpPr>
          <a:xfrm>
            <a:off x="10076759" y="1659847"/>
            <a:ext cx="1425061" cy="906524"/>
            <a:chOff x="10076759" y="1659847"/>
            <a:chExt cx="1425061" cy="906524"/>
          </a:xfrm>
        </p:grpSpPr>
        <p:grpSp>
          <p:nvGrpSpPr>
            <p:cNvPr id="57" name="Group 56">
              <a:extLst>
                <a:ext uri="{FF2B5EF4-FFF2-40B4-BE49-F238E27FC236}">
                  <a16:creationId xmlns:a16="http://schemas.microsoft.com/office/drawing/2014/main" id="{B457F686-AF1C-6F45-FB85-B9970902AC36}"/>
                </a:ext>
              </a:extLst>
            </p:cNvPr>
            <p:cNvGrpSpPr/>
            <p:nvPr/>
          </p:nvGrpSpPr>
          <p:grpSpPr>
            <a:xfrm>
              <a:off x="10076759" y="1659847"/>
              <a:ext cx="1425061" cy="378297"/>
              <a:chOff x="1351183" y="1137717"/>
              <a:chExt cx="1425061" cy="378297"/>
            </a:xfrm>
          </p:grpSpPr>
          <p:sp>
            <p:nvSpPr>
              <p:cNvPr id="59" name="Rectangle: Rounded Corners 58">
                <a:extLst>
                  <a:ext uri="{FF2B5EF4-FFF2-40B4-BE49-F238E27FC236}">
                    <a16:creationId xmlns:a16="http://schemas.microsoft.com/office/drawing/2014/main" id="{5940EF4D-BA14-2207-53CE-1E0372D86365}"/>
                  </a:ext>
                </a:extLst>
              </p:cNvPr>
              <p:cNvSpPr/>
              <p:nvPr/>
            </p:nvSpPr>
            <p:spPr>
              <a:xfrm>
                <a:off x="1351183" y="1137717"/>
                <a:ext cx="1425061"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60" name="TextBox 59">
                <a:extLst>
                  <a:ext uri="{FF2B5EF4-FFF2-40B4-BE49-F238E27FC236}">
                    <a16:creationId xmlns:a16="http://schemas.microsoft.com/office/drawing/2014/main" id="{6529FA6E-8899-5211-0905-E5C5E21A94DC}"/>
                  </a:ext>
                </a:extLst>
              </p:cNvPr>
              <p:cNvSpPr txBox="1"/>
              <p:nvPr/>
            </p:nvSpPr>
            <p:spPr>
              <a:xfrm>
                <a:off x="1481381" y="1188365"/>
                <a:ext cx="1164665"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Port of Origin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58" name="Straight Connector 57">
              <a:extLst>
                <a:ext uri="{FF2B5EF4-FFF2-40B4-BE49-F238E27FC236}">
                  <a16:creationId xmlns:a16="http://schemas.microsoft.com/office/drawing/2014/main" id="{A00C8BF7-2475-0576-B66E-0407637A3F98}"/>
                </a:ext>
              </a:extLst>
            </p:cNvPr>
            <p:cNvCxnSpPr>
              <a:cxnSpLocks/>
            </p:cNvCxnSpPr>
            <p:nvPr/>
          </p:nvCxnSpPr>
          <p:spPr>
            <a:xfrm>
              <a:off x="10096824" y="1696670"/>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0FAB52BE-C033-FEBA-CA32-040BF7A62E13}"/>
              </a:ext>
            </a:extLst>
          </p:cNvPr>
          <p:cNvGrpSpPr/>
          <p:nvPr/>
        </p:nvGrpSpPr>
        <p:grpSpPr>
          <a:xfrm>
            <a:off x="2026763" y="3589160"/>
            <a:ext cx="2086432" cy="1167545"/>
            <a:chOff x="2026763" y="3589160"/>
            <a:chExt cx="2086432" cy="1167545"/>
          </a:xfrm>
        </p:grpSpPr>
        <p:grpSp>
          <p:nvGrpSpPr>
            <p:cNvPr id="62" name="Group 61">
              <a:extLst>
                <a:ext uri="{FF2B5EF4-FFF2-40B4-BE49-F238E27FC236}">
                  <a16:creationId xmlns:a16="http://schemas.microsoft.com/office/drawing/2014/main" id="{1D733739-7D99-57F2-70AF-63458F7FE13C}"/>
                </a:ext>
              </a:extLst>
            </p:cNvPr>
            <p:cNvGrpSpPr/>
            <p:nvPr/>
          </p:nvGrpSpPr>
          <p:grpSpPr>
            <a:xfrm>
              <a:off x="2026763" y="3589160"/>
              <a:ext cx="2086432" cy="503514"/>
              <a:chOff x="1020497" y="1075108"/>
              <a:chExt cx="2086432" cy="503514"/>
            </a:xfrm>
          </p:grpSpPr>
          <p:sp>
            <p:nvSpPr>
              <p:cNvPr id="64" name="Rectangle: Rounded Corners 63">
                <a:extLst>
                  <a:ext uri="{FF2B5EF4-FFF2-40B4-BE49-F238E27FC236}">
                    <a16:creationId xmlns:a16="http://schemas.microsoft.com/office/drawing/2014/main" id="{1E4CAE68-8CCD-216E-16ED-496D2646A2AE}"/>
                  </a:ext>
                </a:extLst>
              </p:cNvPr>
              <p:cNvSpPr/>
              <p:nvPr/>
            </p:nvSpPr>
            <p:spPr>
              <a:xfrm>
                <a:off x="1020497" y="1075108"/>
                <a:ext cx="2086432"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65" name="TextBox 64">
                <a:extLst>
                  <a:ext uri="{FF2B5EF4-FFF2-40B4-BE49-F238E27FC236}">
                    <a16:creationId xmlns:a16="http://schemas.microsoft.com/office/drawing/2014/main" id="{125C7FB6-5E55-F4B9-8AD8-EC24E1C9CA5F}"/>
                  </a:ext>
                </a:extLst>
              </p:cNvPr>
              <p:cNvSpPr txBox="1"/>
              <p:nvPr/>
            </p:nvSpPr>
            <p:spPr>
              <a:xfrm>
                <a:off x="1029777" y="1097297"/>
                <a:ext cx="2063274"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CFS | Customs | Documentation Support</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63" name="Straight Connector 62">
              <a:extLst>
                <a:ext uri="{FF2B5EF4-FFF2-40B4-BE49-F238E27FC236}">
                  <a16:creationId xmlns:a16="http://schemas.microsoft.com/office/drawing/2014/main" id="{9BF85F43-9938-C7C2-271B-CFAD77E2C783}"/>
                </a:ext>
              </a:extLst>
            </p:cNvPr>
            <p:cNvCxnSpPr>
              <a:cxnSpLocks/>
            </p:cNvCxnSpPr>
            <p:nvPr/>
          </p:nvCxnSpPr>
          <p:spPr>
            <a:xfrm>
              <a:off x="4044148" y="3887004"/>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63A04F92-8F7A-6C23-108F-4BCE0DBD809B}"/>
              </a:ext>
            </a:extLst>
          </p:cNvPr>
          <p:cNvGrpSpPr/>
          <p:nvPr/>
        </p:nvGrpSpPr>
        <p:grpSpPr>
          <a:xfrm>
            <a:off x="5959758" y="4648542"/>
            <a:ext cx="1731585" cy="1228620"/>
            <a:chOff x="5073851" y="4717570"/>
            <a:chExt cx="1731585" cy="1228620"/>
          </a:xfrm>
        </p:grpSpPr>
        <p:grpSp>
          <p:nvGrpSpPr>
            <p:cNvPr id="67" name="Group 66">
              <a:extLst>
                <a:ext uri="{FF2B5EF4-FFF2-40B4-BE49-F238E27FC236}">
                  <a16:creationId xmlns:a16="http://schemas.microsoft.com/office/drawing/2014/main" id="{80DB02A5-FC10-1DBC-6567-C3742CB77E96}"/>
                </a:ext>
              </a:extLst>
            </p:cNvPr>
            <p:cNvGrpSpPr/>
            <p:nvPr/>
          </p:nvGrpSpPr>
          <p:grpSpPr>
            <a:xfrm>
              <a:off x="5073851" y="4717570"/>
              <a:ext cx="1731585" cy="503514"/>
              <a:chOff x="1201551" y="1075108"/>
              <a:chExt cx="1731585" cy="503514"/>
            </a:xfrm>
          </p:grpSpPr>
          <p:sp>
            <p:nvSpPr>
              <p:cNvPr id="69" name="Rectangle: Rounded Corners 68">
                <a:extLst>
                  <a:ext uri="{FF2B5EF4-FFF2-40B4-BE49-F238E27FC236}">
                    <a16:creationId xmlns:a16="http://schemas.microsoft.com/office/drawing/2014/main" id="{127F9638-12F6-445B-A281-88715B0F1450}"/>
                  </a:ext>
                </a:extLst>
              </p:cNvPr>
              <p:cNvSpPr/>
              <p:nvPr/>
            </p:nvSpPr>
            <p:spPr>
              <a:xfrm>
                <a:off x="1201551" y="1075108"/>
                <a:ext cx="1724324"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70" name="TextBox 69">
                <a:extLst>
                  <a:ext uri="{FF2B5EF4-FFF2-40B4-BE49-F238E27FC236}">
                    <a16:creationId xmlns:a16="http://schemas.microsoft.com/office/drawing/2014/main" id="{59036993-8154-C180-35E4-EB96D881C3F7}"/>
                  </a:ext>
                </a:extLst>
              </p:cNvPr>
              <p:cNvSpPr txBox="1"/>
              <p:nvPr/>
            </p:nvSpPr>
            <p:spPr>
              <a:xfrm>
                <a:off x="1227951" y="1112524"/>
                <a:ext cx="1705185"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Your</a:t>
                </a:r>
                <a:r>
                  <a:rPr kumimoji="0" lang="en-US" sz="1200" b="0" i="0" u="none" strike="noStrike" kern="1200" cap="none" spc="0" normalizeH="0" noProof="0" dirty="0">
                    <a:ln>
                      <a:noFill/>
                    </a:ln>
                    <a:solidFill>
                      <a:prstClr val="white"/>
                    </a:solidFill>
                    <a:effectLst/>
                    <a:uLnTx/>
                    <a:uFillTx/>
                    <a:latin typeface="Segoe UI" panose="020B0502040204020203" pitchFamily="34" charset="0"/>
                    <a:ea typeface="+mn-ea"/>
                    <a:cs typeface="Segoe UI" panose="020B0502040204020203" pitchFamily="34" charset="0"/>
                  </a:rPr>
                  <a:t> Premises</a:t>
                </a: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Warehouse</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68" name="Straight Connector 67">
              <a:extLst>
                <a:ext uri="{FF2B5EF4-FFF2-40B4-BE49-F238E27FC236}">
                  <a16:creationId xmlns:a16="http://schemas.microsoft.com/office/drawing/2014/main" id="{4B3C47C2-77FF-6C9B-0C2A-10DB682F03A1}"/>
                </a:ext>
              </a:extLst>
            </p:cNvPr>
            <p:cNvCxnSpPr>
              <a:cxnSpLocks/>
            </p:cNvCxnSpPr>
            <p:nvPr/>
          </p:nvCxnSpPr>
          <p:spPr>
            <a:xfrm flipH="1">
              <a:off x="6767164" y="4801962"/>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2484652C-7F4B-DB48-1CD8-99DF84FD117E}"/>
              </a:ext>
            </a:extLst>
          </p:cNvPr>
          <p:cNvGrpSpPr/>
          <p:nvPr/>
        </p:nvGrpSpPr>
        <p:grpSpPr>
          <a:xfrm>
            <a:off x="670073" y="4397660"/>
            <a:ext cx="1567567" cy="1269171"/>
            <a:chOff x="670073" y="4397660"/>
            <a:chExt cx="1567567" cy="1269171"/>
          </a:xfrm>
        </p:grpSpPr>
        <p:grpSp>
          <p:nvGrpSpPr>
            <p:cNvPr id="72" name="Group 71">
              <a:extLst>
                <a:ext uri="{FF2B5EF4-FFF2-40B4-BE49-F238E27FC236}">
                  <a16:creationId xmlns:a16="http://schemas.microsoft.com/office/drawing/2014/main" id="{F020CF85-5463-7F03-D357-FF51CE879EB5}"/>
                </a:ext>
              </a:extLst>
            </p:cNvPr>
            <p:cNvGrpSpPr/>
            <p:nvPr/>
          </p:nvGrpSpPr>
          <p:grpSpPr>
            <a:xfrm>
              <a:off x="670073" y="4397660"/>
              <a:ext cx="1567567" cy="503514"/>
              <a:chOff x="1279930" y="1129043"/>
              <a:chExt cx="1567567" cy="503514"/>
            </a:xfrm>
          </p:grpSpPr>
          <p:sp>
            <p:nvSpPr>
              <p:cNvPr id="74" name="Rectangle: Rounded Corners 73">
                <a:extLst>
                  <a:ext uri="{FF2B5EF4-FFF2-40B4-BE49-F238E27FC236}">
                    <a16:creationId xmlns:a16="http://schemas.microsoft.com/office/drawing/2014/main" id="{4B73FD43-60DE-9D41-66DC-ADF286C1B418}"/>
                  </a:ext>
                </a:extLst>
              </p:cNvPr>
              <p:cNvSpPr/>
              <p:nvPr/>
            </p:nvSpPr>
            <p:spPr>
              <a:xfrm>
                <a:off x="1279930" y="1129043"/>
                <a:ext cx="1567567"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75" name="TextBox 74">
                <a:extLst>
                  <a:ext uri="{FF2B5EF4-FFF2-40B4-BE49-F238E27FC236}">
                    <a16:creationId xmlns:a16="http://schemas.microsoft.com/office/drawing/2014/main" id="{D4FB6B92-3741-3E0D-2E51-B567F7C7D981}"/>
                  </a:ext>
                </a:extLst>
              </p:cNvPr>
              <p:cNvSpPr txBox="1"/>
              <p:nvPr/>
            </p:nvSpPr>
            <p:spPr>
              <a:xfrm>
                <a:off x="1371582" y="1149967"/>
                <a:ext cx="1384265"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Deconsolidation/ Warehousing</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73" name="Straight Connector 72">
              <a:extLst>
                <a:ext uri="{FF2B5EF4-FFF2-40B4-BE49-F238E27FC236}">
                  <a16:creationId xmlns:a16="http://schemas.microsoft.com/office/drawing/2014/main" id="{4DDFCDFA-32F8-BEC9-F317-1FB00168A84A}"/>
                </a:ext>
              </a:extLst>
            </p:cNvPr>
            <p:cNvCxnSpPr>
              <a:cxnSpLocks/>
            </p:cNvCxnSpPr>
            <p:nvPr/>
          </p:nvCxnSpPr>
          <p:spPr>
            <a:xfrm flipH="1">
              <a:off x="2209523" y="4522603"/>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D0AC2D1E-3B69-134E-F6AB-534E4EA48623}"/>
              </a:ext>
            </a:extLst>
          </p:cNvPr>
          <p:cNvGrpSpPr/>
          <p:nvPr/>
        </p:nvGrpSpPr>
        <p:grpSpPr>
          <a:xfrm>
            <a:off x="3560783" y="2988319"/>
            <a:ext cx="1724324" cy="941049"/>
            <a:chOff x="3561390" y="3089460"/>
            <a:chExt cx="1724324" cy="941049"/>
          </a:xfrm>
        </p:grpSpPr>
        <p:grpSp>
          <p:nvGrpSpPr>
            <p:cNvPr id="77" name="Group 76">
              <a:extLst>
                <a:ext uri="{FF2B5EF4-FFF2-40B4-BE49-F238E27FC236}">
                  <a16:creationId xmlns:a16="http://schemas.microsoft.com/office/drawing/2014/main" id="{7EB9F510-134E-4E79-7F06-F3B8C6C96884}"/>
                </a:ext>
              </a:extLst>
            </p:cNvPr>
            <p:cNvGrpSpPr/>
            <p:nvPr/>
          </p:nvGrpSpPr>
          <p:grpSpPr>
            <a:xfrm>
              <a:off x="3561390" y="3089460"/>
              <a:ext cx="1724324" cy="378297"/>
              <a:chOff x="1201551" y="1137717"/>
              <a:chExt cx="1724324" cy="378297"/>
            </a:xfrm>
          </p:grpSpPr>
          <p:sp>
            <p:nvSpPr>
              <p:cNvPr id="79" name="Rectangle: Rounded Corners 78">
                <a:extLst>
                  <a:ext uri="{FF2B5EF4-FFF2-40B4-BE49-F238E27FC236}">
                    <a16:creationId xmlns:a16="http://schemas.microsoft.com/office/drawing/2014/main" id="{8171B7A1-7D2C-920A-A529-E49635EFED04}"/>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80" name="TextBox 79">
                <a:extLst>
                  <a:ext uri="{FF2B5EF4-FFF2-40B4-BE49-F238E27FC236}">
                    <a16:creationId xmlns:a16="http://schemas.microsoft.com/office/drawing/2014/main" id="{0BC072EB-F519-CC01-9557-F4CF09A422B8}"/>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Receiving Terminal</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78" name="Straight Connector 77">
              <a:extLst>
                <a:ext uri="{FF2B5EF4-FFF2-40B4-BE49-F238E27FC236}">
                  <a16:creationId xmlns:a16="http://schemas.microsoft.com/office/drawing/2014/main" id="{B135E2B5-4326-EFD4-7773-690082E06527}"/>
                </a:ext>
              </a:extLst>
            </p:cNvPr>
            <p:cNvCxnSpPr>
              <a:cxnSpLocks/>
            </p:cNvCxnSpPr>
            <p:nvPr/>
          </p:nvCxnSpPr>
          <p:spPr>
            <a:xfrm>
              <a:off x="5262114" y="3201088"/>
              <a:ext cx="0" cy="82942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C3914232-E93E-EF36-F3F9-E3B24B735358}"/>
              </a:ext>
            </a:extLst>
          </p:cNvPr>
          <p:cNvGrpSpPr/>
          <p:nvPr/>
        </p:nvGrpSpPr>
        <p:grpSpPr>
          <a:xfrm>
            <a:off x="6119001" y="3743775"/>
            <a:ext cx="1724324" cy="665615"/>
            <a:chOff x="6465482" y="3919411"/>
            <a:chExt cx="1724324" cy="665615"/>
          </a:xfrm>
        </p:grpSpPr>
        <p:grpSp>
          <p:nvGrpSpPr>
            <p:cNvPr id="82" name="Group 81">
              <a:extLst>
                <a:ext uri="{FF2B5EF4-FFF2-40B4-BE49-F238E27FC236}">
                  <a16:creationId xmlns:a16="http://schemas.microsoft.com/office/drawing/2014/main" id="{DE226575-7F8D-18EB-0A69-53A3909A08FC}"/>
                </a:ext>
              </a:extLst>
            </p:cNvPr>
            <p:cNvGrpSpPr/>
            <p:nvPr/>
          </p:nvGrpSpPr>
          <p:grpSpPr>
            <a:xfrm rot="8899">
              <a:off x="6465482" y="3919411"/>
              <a:ext cx="1724324" cy="378297"/>
              <a:chOff x="1201551" y="1137717"/>
              <a:chExt cx="1724324" cy="378297"/>
            </a:xfrm>
          </p:grpSpPr>
          <p:sp>
            <p:nvSpPr>
              <p:cNvPr id="84" name="Rectangle: Rounded Corners 83">
                <a:extLst>
                  <a:ext uri="{FF2B5EF4-FFF2-40B4-BE49-F238E27FC236}">
                    <a16:creationId xmlns:a16="http://schemas.microsoft.com/office/drawing/2014/main" id="{6288F03F-DBDB-2A8B-65E1-9A0A223D5B88}"/>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85" name="TextBox 84">
                <a:extLst>
                  <a:ext uri="{FF2B5EF4-FFF2-40B4-BE49-F238E27FC236}">
                    <a16:creationId xmlns:a16="http://schemas.microsoft.com/office/drawing/2014/main" id="{7942CA90-009B-7A8E-3A4E-C2639F3795EB}"/>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Port of Destination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83" name="Straight Connector 82">
              <a:extLst>
                <a:ext uri="{FF2B5EF4-FFF2-40B4-BE49-F238E27FC236}">
                  <a16:creationId xmlns:a16="http://schemas.microsoft.com/office/drawing/2014/main" id="{FB5C7A11-FD57-6F28-7702-3D05B1308321}"/>
                </a:ext>
              </a:extLst>
            </p:cNvPr>
            <p:cNvCxnSpPr>
              <a:cxnSpLocks/>
            </p:cNvCxnSpPr>
            <p:nvPr/>
          </p:nvCxnSpPr>
          <p:spPr>
            <a:xfrm>
              <a:off x="6500156" y="3942583"/>
              <a:ext cx="0" cy="64244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56BB030-0BE0-C7F1-1106-7BA2A0282F7D}"/>
              </a:ext>
            </a:extLst>
          </p:cNvPr>
          <p:cNvGrpSpPr/>
          <p:nvPr/>
        </p:nvGrpSpPr>
        <p:grpSpPr>
          <a:xfrm>
            <a:off x="6401488" y="809737"/>
            <a:ext cx="2086432" cy="1022205"/>
            <a:chOff x="6401488" y="909958"/>
            <a:chExt cx="2086432" cy="1022205"/>
          </a:xfrm>
        </p:grpSpPr>
        <p:grpSp>
          <p:nvGrpSpPr>
            <p:cNvPr id="87" name="Group 86">
              <a:extLst>
                <a:ext uri="{FF2B5EF4-FFF2-40B4-BE49-F238E27FC236}">
                  <a16:creationId xmlns:a16="http://schemas.microsoft.com/office/drawing/2014/main" id="{153BA46B-B25D-AB55-ABAB-C2BC75977A49}"/>
                </a:ext>
              </a:extLst>
            </p:cNvPr>
            <p:cNvGrpSpPr/>
            <p:nvPr/>
          </p:nvGrpSpPr>
          <p:grpSpPr>
            <a:xfrm>
              <a:off x="6401488" y="909958"/>
              <a:ext cx="2086432" cy="503514"/>
              <a:chOff x="1020497" y="1075108"/>
              <a:chExt cx="2086432" cy="503514"/>
            </a:xfrm>
          </p:grpSpPr>
          <p:sp>
            <p:nvSpPr>
              <p:cNvPr id="89" name="Rectangle: Rounded Corners 88">
                <a:extLst>
                  <a:ext uri="{FF2B5EF4-FFF2-40B4-BE49-F238E27FC236}">
                    <a16:creationId xmlns:a16="http://schemas.microsoft.com/office/drawing/2014/main" id="{07C48452-24FE-E3DA-05EE-93430BE9BB32}"/>
                  </a:ext>
                </a:extLst>
              </p:cNvPr>
              <p:cNvSpPr/>
              <p:nvPr/>
            </p:nvSpPr>
            <p:spPr>
              <a:xfrm>
                <a:off x="1020497" y="1075108"/>
                <a:ext cx="2086432"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90" name="TextBox 89">
                <a:extLst>
                  <a:ext uri="{FF2B5EF4-FFF2-40B4-BE49-F238E27FC236}">
                    <a16:creationId xmlns:a16="http://schemas.microsoft.com/office/drawing/2014/main" id="{72D39A50-7C4E-97DE-6614-7233D7FBC95E}"/>
                  </a:ext>
                </a:extLst>
              </p:cNvPr>
              <p:cNvSpPr txBox="1"/>
              <p:nvPr/>
            </p:nvSpPr>
            <p:spPr>
              <a:xfrm>
                <a:off x="1033235" y="1096820"/>
                <a:ext cx="2063274"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CFS | Customs | Documentation Support</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88" name="Straight Connector 87">
              <a:extLst>
                <a:ext uri="{FF2B5EF4-FFF2-40B4-BE49-F238E27FC236}">
                  <a16:creationId xmlns:a16="http://schemas.microsoft.com/office/drawing/2014/main" id="{E2633E26-7467-BE98-77C2-58FB4FEDB6DD}"/>
                </a:ext>
              </a:extLst>
            </p:cNvPr>
            <p:cNvCxnSpPr>
              <a:cxnSpLocks/>
            </p:cNvCxnSpPr>
            <p:nvPr/>
          </p:nvCxnSpPr>
          <p:spPr>
            <a:xfrm>
              <a:off x="6425446" y="1062462"/>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1" name="Graphic 90">
            <a:extLst>
              <a:ext uri="{FF2B5EF4-FFF2-40B4-BE49-F238E27FC236}">
                <a16:creationId xmlns:a16="http://schemas.microsoft.com/office/drawing/2014/main" id="{6B46EEE6-07FA-415D-4199-0B55DE506D8F}"/>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3600000">
            <a:off x="10187681" y="5198558"/>
            <a:ext cx="406685" cy="233692"/>
          </a:xfrm>
          <a:prstGeom prst="rect">
            <a:avLst/>
          </a:prstGeom>
        </p:spPr>
      </p:pic>
      <p:grpSp>
        <p:nvGrpSpPr>
          <p:cNvPr id="92" name="Group 91">
            <a:extLst>
              <a:ext uri="{FF2B5EF4-FFF2-40B4-BE49-F238E27FC236}">
                <a16:creationId xmlns:a16="http://schemas.microsoft.com/office/drawing/2014/main" id="{5504694E-3F13-CF71-D501-43F32D05FB85}"/>
              </a:ext>
            </a:extLst>
          </p:cNvPr>
          <p:cNvGrpSpPr/>
          <p:nvPr/>
        </p:nvGrpSpPr>
        <p:grpSpPr>
          <a:xfrm>
            <a:off x="10361268" y="3218999"/>
            <a:ext cx="1177736" cy="1280733"/>
            <a:chOff x="9469773" y="3589160"/>
            <a:chExt cx="1177736" cy="1280733"/>
          </a:xfrm>
        </p:grpSpPr>
        <p:grpSp>
          <p:nvGrpSpPr>
            <p:cNvPr id="93" name="Group 92">
              <a:extLst>
                <a:ext uri="{FF2B5EF4-FFF2-40B4-BE49-F238E27FC236}">
                  <a16:creationId xmlns:a16="http://schemas.microsoft.com/office/drawing/2014/main" id="{7DA33074-C09F-CA20-1FF0-70D28461F69D}"/>
                </a:ext>
              </a:extLst>
            </p:cNvPr>
            <p:cNvGrpSpPr/>
            <p:nvPr/>
          </p:nvGrpSpPr>
          <p:grpSpPr>
            <a:xfrm>
              <a:off x="9469773" y="3589160"/>
              <a:ext cx="1177736" cy="378297"/>
              <a:chOff x="1474845" y="1137717"/>
              <a:chExt cx="1177736" cy="378297"/>
            </a:xfrm>
          </p:grpSpPr>
          <p:sp>
            <p:nvSpPr>
              <p:cNvPr id="95" name="Rectangle: Rounded Corners 94">
                <a:extLst>
                  <a:ext uri="{FF2B5EF4-FFF2-40B4-BE49-F238E27FC236}">
                    <a16:creationId xmlns:a16="http://schemas.microsoft.com/office/drawing/2014/main" id="{CE1274A1-6BE0-F82E-CA05-0AA7732F956C}"/>
                  </a:ext>
                </a:extLst>
              </p:cNvPr>
              <p:cNvSpPr/>
              <p:nvPr/>
            </p:nvSpPr>
            <p:spPr>
              <a:xfrm>
                <a:off x="1474845" y="1137717"/>
                <a:ext cx="1177736"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96" name="TextBox 95">
                <a:extLst>
                  <a:ext uri="{FF2B5EF4-FFF2-40B4-BE49-F238E27FC236}">
                    <a16:creationId xmlns:a16="http://schemas.microsoft.com/office/drawing/2014/main" id="{510DB883-B048-206D-3BDD-7DF0D26BBED7}"/>
                  </a:ext>
                </a:extLst>
              </p:cNvPr>
              <p:cNvSpPr txBox="1"/>
              <p:nvPr/>
            </p:nvSpPr>
            <p:spPr>
              <a:xfrm>
                <a:off x="1534320" y="1188365"/>
                <a:ext cx="1058786"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Destination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94" name="Straight Connector 93">
              <a:extLst>
                <a:ext uri="{FF2B5EF4-FFF2-40B4-BE49-F238E27FC236}">
                  <a16:creationId xmlns:a16="http://schemas.microsoft.com/office/drawing/2014/main" id="{48DBD50E-BE9E-4473-30D1-395EA884C580}"/>
                </a:ext>
              </a:extLst>
            </p:cNvPr>
            <p:cNvCxnSpPr>
              <a:cxnSpLocks/>
            </p:cNvCxnSpPr>
            <p:nvPr/>
          </p:nvCxnSpPr>
          <p:spPr>
            <a:xfrm flipH="1">
              <a:off x="9488540" y="3725665"/>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402B4F7-FAC1-5AE4-0370-D9E0B817432F}"/>
              </a:ext>
            </a:extLst>
          </p:cNvPr>
          <p:cNvGrpSpPr/>
          <p:nvPr/>
        </p:nvGrpSpPr>
        <p:grpSpPr>
          <a:xfrm>
            <a:off x="10889309" y="4507662"/>
            <a:ext cx="973335" cy="1235817"/>
            <a:chOff x="10889309" y="4507662"/>
            <a:chExt cx="973335" cy="1235817"/>
          </a:xfrm>
        </p:grpSpPr>
        <p:grpSp>
          <p:nvGrpSpPr>
            <p:cNvPr id="98" name="Group 97">
              <a:extLst>
                <a:ext uri="{FF2B5EF4-FFF2-40B4-BE49-F238E27FC236}">
                  <a16:creationId xmlns:a16="http://schemas.microsoft.com/office/drawing/2014/main" id="{CB1A1158-EEAE-0302-7D3E-218C703FA65C}"/>
                </a:ext>
              </a:extLst>
            </p:cNvPr>
            <p:cNvGrpSpPr/>
            <p:nvPr/>
          </p:nvGrpSpPr>
          <p:grpSpPr>
            <a:xfrm>
              <a:off x="10889309" y="4507662"/>
              <a:ext cx="973335" cy="461665"/>
              <a:chOff x="1577046" y="1096032"/>
              <a:chExt cx="973335" cy="461665"/>
            </a:xfrm>
          </p:grpSpPr>
          <p:sp>
            <p:nvSpPr>
              <p:cNvPr id="100" name="Rectangle: Rounded Corners 99">
                <a:extLst>
                  <a:ext uri="{FF2B5EF4-FFF2-40B4-BE49-F238E27FC236}">
                    <a16:creationId xmlns:a16="http://schemas.microsoft.com/office/drawing/2014/main" id="{CC42D84A-0725-E72B-EE02-079122F0D610}"/>
                  </a:ext>
                </a:extLst>
              </p:cNvPr>
              <p:cNvSpPr/>
              <p:nvPr/>
            </p:nvSpPr>
            <p:spPr>
              <a:xfrm>
                <a:off x="1577046" y="1137717"/>
                <a:ext cx="973335"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01" name="TextBox 100">
                <a:extLst>
                  <a:ext uri="{FF2B5EF4-FFF2-40B4-BE49-F238E27FC236}">
                    <a16:creationId xmlns:a16="http://schemas.microsoft.com/office/drawing/2014/main" id="{9987A8FC-1B6C-CCB3-2761-0FB9D9FAF92D}"/>
                  </a:ext>
                </a:extLst>
              </p:cNvPr>
              <p:cNvSpPr txBox="1"/>
              <p:nvPr/>
            </p:nvSpPr>
            <p:spPr>
              <a:xfrm>
                <a:off x="1665972" y="1096032"/>
                <a:ext cx="795482"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Reverse Logistics</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99" name="Straight Connector 98">
              <a:extLst>
                <a:ext uri="{FF2B5EF4-FFF2-40B4-BE49-F238E27FC236}">
                  <a16:creationId xmlns:a16="http://schemas.microsoft.com/office/drawing/2014/main" id="{82927B51-8136-6628-7863-AD059636420D}"/>
                </a:ext>
              </a:extLst>
            </p:cNvPr>
            <p:cNvCxnSpPr>
              <a:cxnSpLocks/>
            </p:cNvCxnSpPr>
            <p:nvPr/>
          </p:nvCxnSpPr>
          <p:spPr>
            <a:xfrm flipH="1">
              <a:off x="10926619" y="4599251"/>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2" name="Picture 101">
            <a:extLst>
              <a:ext uri="{FF2B5EF4-FFF2-40B4-BE49-F238E27FC236}">
                <a16:creationId xmlns:a16="http://schemas.microsoft.com/office/drawing/2014/main" id="{96A6A5C8-DB04-8133-6C7D-B005A7AE515B}"/>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l="-13217" t="-2861" r="13217" b="70118"/>
          <a:stretch/>
        </p:blipFill>
        <p:spPr>
          <a:xfrm>
            <a:off x="3025829" y="545367"/>
            <a:ext cx="3688400" cy="2205792"/>
          </a:xfrm>
          <a:prstGeom prst="rect">
            <a:avLst/>
          </a:prstGeom>
        </p:spPr>
      </p:pic>
      <p:grpSp>
        <p:nvGrpSpPr>
          <p:cNvPr id="103" name="Group 102">
            <a:extLst>
              <a:ext uri="{FF2B5EF4-FFF2-40B4-BE49-F238E27FC236}">
                <a16:creationId xmlns:a16="http://schemas.microsoft.com/office/drawing/2014/main" id="{2A16351F-B6AC-F098-8B3B-4FA401720E43}"/>
              </a:ext>
            </a:extLst>
          </p:cNvPr>
          <p:cNvGrpSpPr/>
          <p:nvPr/>
        </p:nvGrpSpPr>
        <p:grpSpPr>
          <a:xfrm>
            <a:off x="3982148" y="913391"/>
            <a:ext cx="1567567" cy="1401654"/>
            <a:chOff x="3558874" y="911991"/>
            <a:chExt cx="1567567" cy="1401654"/>
          </a:xfrm>
        </p:grpSpPr>
        <p:grpSp>
          <p:nvGrpSpPr>
            <p:cNvPr id="104" name="Group 103">
              <a:extLst>
                <a:ext uri="{FF2B5EF4-FFF2-40B4-BE49-F238E27FC236}">
                  <a16:creationId xmlns:a16="http://schemas.microsoft.com/office/drawing/2014/main" id="{93E9FE56-AC12-5559-8EC6-2C4AB571A6E3}"/>
                </a:ext>
              </a:extLst>
            </p:cNvPr>
            <p:cNvGrpSpPr/>
            <p:nvPr/>
          </p:nvGrpSpPr>
          <p:grpSpPr>
            <a:xfrm>
              <a:off x="3558874" y="911991"/>
              <a:ext cx="1567567" cy="503514"/>
              <a:chOff x="1279930" y="1129043"/>
              <a:chExt cx="1567567" cy="503514"/>
            </a:xfrm>
          </p:grpSpPr>
          <p:sp>
            <p:nvSpPr>
              <p:cNvPr id="106" name="Rectangle: Rounded Corners 105">
                <a:extLst>
                  <a:ext uri="{FF2B5EF4-FFF2-40B4-BE49-F238E27FC236}">
                    <a16:creationId xmlns:a16="http://schemas.microsoft.com/office/drawing/2014/main" id="{99F5BC65-38E7-2601-2905-D1B44573DF0D}"/>
                  </a:ext>
                </a:extLst>
              </p:cNvPr>
              <p:cNvSpPr/>
              <p:nvPr/>
            </p:nvSpPr>
            <p:spPr>
              <a:xfrm>
                <a:off x="1279930" y="1129043"/>
                <a:ext cx="1567567"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07" name="TextBox 106">
                <a:extLst>
                  <a:ext uri="{FF2B5EF4-FFF2-40B4-BE49-F238E27FC236}">
                    <a16:creationId xmlns:a16="http://schemas.microsoft.com/office/drawing/2014/main" id="{B8CA3357-6CA5-754E-8126-E464C1563418}"/>
                  </a:ext>
                </a:extLst>
              </p:cNvPr>
              <p:cNvSpPr txBox="1"/>
              <p:nvPr/>
            </p:nvSpPr>
            <p:spPr>
              <a:xfrm>
                <a:off x="1371582" y="1149967"/>
                <a:ext cx="1384265"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Consolidation at </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Point of Origin</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105" name="Straight Connector 104">
              <a:extLst>
                <a:ext uri="{FF2B5EF4-FFF2-40B4-BE49-F238E27FC236}">
                  <a16:creationId xmlns:a16="http://schemas.microsoft.com/office/drawing/2014/main" id="{67D69691-71FA-61E7-C9A6-7CDC24A4E81D}"/>
                </a:ext>
              </a:extLst>
            </p:cNvPr>
            <p:cNvCxnSpPr>
              <a:cxnSpLocks/>
            </p:cNvCxnSpPr>
            <p:nvPr/>
          </p:nvCxnSpPr>
          <p:spPr>
            <a:xfrm flipH="1">
              <a:off x="3559871" y="1169417"/>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8" name="Picture 107">
            <a:extLst>
              <a:ext uri="{FF2B5EF4-FFF2-40B4-BE49-F238E27FC236}">
                <a16:creationId xmlns:a16="http://schemas.microsoft.com/office/drawing/2014/main" id="{E7B4DDD5-D1AC-3430-AA86-F57C52CCF2C5}"/>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11278642" y="6101471"/>
            <a:ext cx="414564" cy="414564"/>
          </a:xfrm>
          <a:prstGeom prst="rect">
            <a:avLst/>
          </a:prstGeom>
        </p:spPr>
      </p:pic>
      <p:sp>
        <p:nvSpPr>
          <p:cNvPr id="5" name="TextBox 4">
            <a:extLst>
              <a:ext uri="{FF2B5EF4-FFF2-40B4-BE49-F238E27FC236}">
                <a16:creationId xmlns:a16="http://schemas.microsoft.com/office/drawing/2014/main" id="{DF63FFF1-4935-9029-92D3-4A641E725ECC}"/>
              </a:ext>
            </a:extLst>
          </p:cNvPr>
          <p:cNvSpPr txBox="1"/>
          <p:nvPr/>
        </p:nvSpPr>
        <p:spPr>
          <a:xfrm>
            <a:off x="387180" y="94209"/>
            <a:ext cx="11546597" cy="523220"/>
          </a:xfrm>
          <a:prstGeom prst="rect">
            <a:avLst/>
          </a:prstGeom>
          <a:noFill/>
        </p:spPr>
        <p:txBody>
          <a:bodyPr wrap="square" rtlCol="0">
            <a:spAutoFit/>
          </a:bodyPr>
          <a:lstStyle/>
          <a:p>
            <a:pPr algn="ctr"/>
            <a:r>
              <a:rPr lang="en-US" sz="2800" b="1" dirty="0" err="1">
                <a:latin typeface="Roboto" panose="02000000000000000000" pitchFamily="2" charset="0"/>
                <a:ea typeface="Roboto" panose="02000000000000000000" pitchFamily="2" charset="0"/>
              </a:rPr>
              <a:t>Allcargo’s</a:t>
            </a:r>
            <a:r>
              <a:rPr lang="en-US" sz="2800" b="1" dirty="0">
                <a:latin typeface="Roboto" panose="02000000000000000000" pitchFamily="2" charset="0"/>
                <a:ea typeface="Roboto" panose="02000000000000000000" pitchFamily="2" charset="0"/>
              </a:rPr>
              <a:t> end-to-end multi-modal delivery </a:t>
            </a:r>
          </a:p>
        </p:txBody>
      </p:sp>
    </p:spTree>
    <p:extLst>
      <p:ext uri="{BB962C8B-B14F-4D97-AF65-F5344CB8AC3E}">
        <p14:creationId xmlns:p14="http://schemas.microsoft.com/office/powerpoint/2010/main" val="317172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370"/>
                                        <p:tgtEl>
                                          <p:spTgt spid="35"/>
                                        </p:tgtEl>
                                      </p:cBhvr>
                                    </p:animEffect>
                                  </p:childTnLst>
                                </p:cTn>
                              </p:par>
                            </p:childTnLst>
                          </p:cTn>
                        </p:par>
                        <p:par>
                          <p:cTn id="21" fill="hold">
                            <p:stCondLst>
                              <p:cond delay="137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370"/>
                                        <p:tgtEl>
                                          <p:spTgt spid="24"/>
                                        </p:tgtEl>
                                      </p:cBhvr>
                                    </p:animEffect>
                                  </p:childTnLst>
                                </p:cTn>
                              </p:par>
                            </p:childTnLst>
                          </p:cTn>
                        </p:par>
                        <p:par>
                          <p:cTn id="25" fill="hold">
                            <p:stCondLst>
                              <p:cond delay="174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240"/>
                            </p:stCondLst>
                            <p:childTnLst>
                              <p:par>
                                <p:cTn id="30" presetID="10"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370"/>
                                        <p:tgtEl>
                                          <p:spTgt spid="40"/>
                                        </p:tgtEl>
                                      </p:cBhvr>
                                    </p:animEffect>
                                  </p:childTnLst>
                                </p:cTn>
                              </p:par>
                            </p:childTnLst>
                          </p:cTn>
                        </p:par>
                        <p:par>
                          <p:cTn id="33" fill="hold">
                            <p:stCondLst>
                              <p:cond delay="2610"/>
                            </p:stCondLst>
                            <p:childTnLst>
                              <p:par>
                                <p:cTn id="34" presetID="10" presetClass="entr" presetSubtype="0" fill="hold" nodeType="after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fade">
                                      <p:cBhvr>
                                        <p:cTn id="36" dur="500"/>
                                        <p:tgtEl>
                                          <p:spTgt spid="102"/>
                                        </p:tgtEl>
                                      </p:cBhvr>
                                    </p:animEffect>
                                  </p:childTnLst>
                                </p:cTn>
                              </p:par>
                            </p:childTnLst>
                          </p:cTn>
                        </p:par>
                        <p:par>
                          <p:cTn id="37" fill="hold">
                            <p:stCondLst>
                              <p:cond delay="3110"/>
                            </p:stCondLst>
                            <p:childTnLst>
                              <p:par>
                                <p:cTn id="38" presetID="10" presetClass="entr" presetSubtype="0" fill="hold" nodeType="after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370"/>
                                        <p:tgtEl>
                                          <p:spTgt spid="103"/>
                                        </p:tgtEl>
                                      </p:cBhvr>
                                    </p:animEffect>
                                  </p:childTnLst>
                                </p:cTn>
                              </p:par>
                            </p:childTnLst>
                          </p:cTn>
                        </p:par>
                        <p:par>
                          <p:cTn id="41" fill="hold">
                            <p:stCondLst>
                              <p:cond delay="3480"/>
                            </p:stCondLst>
                            <p:childTnLst>
                              <p:par>
                                <p:cTn id="42" presetID="22" presetClass="entr" presetSubtype="8"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370"/>
                                        <p:tgtEl>
                                          <p:spTgt spid="25"/>
                                        </p:tgtEl>
                                      </p:cBhvr>
                                    </p:animEffect>
                                  </p:childTnLst>
                                </p:cTn>
                              </p:par>
                            </p:childTnLst>
                          </p:cTn>
                        </p:par>
                        <p:par>
                          <p:cTn id="45" fill="hold">
                            <p:stCondLst>
                              <p:cond delay="3850"/>
                            </p:stCondLst>
                            <p:childTnLst>
                              <p:par>
                                <p:cTn id="46" presetID="10"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4350"/>
                            </p:stCondLst>
                            <p:childTnLst>
                              <p:par>
                                <p:cTn id="50" presetID="10" presetClass="entr" presetSubtype="0" fill="hold"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370"/>
                                        <p:tgtEl>
                                          <p:spTgt spid="86"/>
                                        </p:tgtEl>
                                      </p:cBhvr>
                                    </p:animEffect>
                                  </p:childTnLst>
                                </p:cTn>
                              </p:par>
                            </p:childTnLst>
                          </p:cTn>
                        </p:par>
                        <p:par>
                          <p:cTn id="53" fill="hold">
                            <p:stCondLst>
                              <p:cond delay="4720"/>
                            </p:stCondLst>
                            <p:childTnLst>
                              <p:par>
                                <p:cTn id="54" presetID="22" presetClass="entr" presetSubtype="1"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370"/>
                                        <p:tgtEl>
                                          <p:spTgt spid="34"/>
                                        </p:tgtEl>
                                      </p:cBhvr>
                                    </p:animEffect>
                                  </p:childTnLst>
                                </p:cTn>
                              </p:par>
                            </p:childTnLst>
                          </p:cTn>
                        </p:par>
                        <p:par>
                          <p:cTn id="57" fill="hold">
                            <p:stCondLst>
                              <p:cond delay="5090"/>
                            </p:stCondLst>
                            <p:childTnLst>
                              <p:par>
                                <p:cTn id="58" presetID="10" presetClass="entr" presetSubtype="0"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590"/>
                            </p:stCondLst>
                            <p:childTnLst>
                              <p:par>
                                <p:cTn id="62" presetID="10" presetClass="entr" presetSubtype="0" fill="hold"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370"/>
                                        <p:tgtEl>
                                          <p:spTgt spid="51"/>
                                        </p:tgtEl>
                                      </p:cBhvr>
                                    </p:animEffect>
                                  </p:childTnLst>
                                </p:cTn>
                              </p:par>
                            </p:childTnLst>
                          </p:cTn>
                        </p:par>
                        <p:par>
                          <p:cTn id="65" fill="hold">
                            <p:stCondLst>
                              <p:cond delay="5960"/>
                            </p:stCondLst>
                            <p:childTnLst>
                              <p:par>
                                <p:cTn id="66" presetID="10" presetClass="entr" presetSubtype="0" fill="hold"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370"/>
                                        <p:tgtEl>
                                          <p:spTgt spid="56"/>
                                        </p:tgtEl>
                                      </p:cBhvr>
                                    </p:animEffect>
                                  </p:childTnLst>
                                </p:cTn>
                              </p:par>
                            </p:childTnLst>
                          </p:cTn>
                        </p:par>
                        <p:par>
                          <p:cTn id="69" fill="hold">
                            <p:stCondLst>
                              <p:cond delay="6330"/>
                            </p:stCondLst>
                            <p:childTnLst>
                              <p:par>
                                <p:cTn id="70" presetID="10" presetClass="entr" presetSubtype="0"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par>
                          <p:cTn id="73" fill="hold">
                            <p:stCondLst>
                              <p:cond delay="6830"/>
                            </p:stCondLst>
                            <p:childTnLst>
                              <p:par>
                                <p:cTn id="74" presetID="10" presetClass="entr" presetSubtype="0" fill="hold"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childTnLst>
                          </p:cTn>
                        </p:par>
                        <p:par>
                          <p:cTn id="77" fill="hold">
                            <p:stCondLst>
                              <p:cond delay="7330"/>
                            </p:stCondLst>
                            <p:childTnLst>
                              <p:par>
                                <p:cTn id="78" presetID="22" presetClass="entr" presetSubtype="2"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right)">
                                      <p:cBhvr>
                                        <p:cTn id="80" dur="370"/>
                                        <p:tgtEl>
                                          <p:spTgt spid="22"/>
                                        </p:tgtEl>
                                      </p:cBhvr>
                                    </p:animEffect>
                                  </p:childTnLst>
                                </p:cTn>
                              </p:par>
                            </p:childTnLst>
                          </p:cTn>
                        </p:par>
                        <p:par>
                          <p:cTn id="81" fill="hold">
                            <p:stCondLst>
                              <p:cond delay="7700"/>
                            </p:stCondLst>
                            <p:childTnLst>
                              <p:par>
                                <p:cTn id="82" presetID="22" presetClass="entr" presetSubtype="2"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right)">
                                      <p:cBhvr>
                                        <p:cTn id="84" dur="370"/>
                                        <p:tgtEl>
                                          <p:spTgt spid="23"/>
                                        </p:tgtEl>
                                      </p:cBhvr>
                                    </p:animEffect>
                                  </p:childTnLst>
                                </p:cTn>
                              </p:par>
                            </p:childTnLst>
                          </p:cTn>
                        </p:par>
                        <p:par>
                          <p:cTn id="85" fill="hold">
                            <p:stCondLst>
                              <p:cond delay="8070"/>
                            </p:stCondLst>
                            <p:childTnLst>
                              <p:par>
                                <p:cTn id="86" presetID="10" presetClass="entr" presetSubtype="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par>
                          <p:cTn id="89" fill="hold">
                            <p:stCondLst>
                              <p:cond delay="8570"/>
                            </p:stCondLst>
                            <p:childTnLst>
                              <p:par>
                                <p:cTn id="90" presetID="10" presetClass="entr" presetSubtype="0" fill="hold" nodeType="after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370"/>
                                        <p:tgtEl>
                                          <p:spTgt spid="76"/>
                                        </p:tgtEl>
                                      </p:cBhvr>
                                    </p:animEffect>
                                  </p:childTnLst>
                                </p:cTn>
                              </p:par>
                            </p:childTnLst>
                          </p:cTn>
                        </p:par>
                        <p:par>
                          <p:cTn id="93" fill="hold">
                            <p:stCondLst>
                              <p:cond delay="8940"/>
                            </p:stCondLst>
                            <p:childTnLst>
                              <p:par>
                                <p:cTn id="94" presetID="10" presetClass="entr" presetSubtype="0" fill="hold" nodeType="after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fade">
                                      <p:cBhvr>
                                        <p:cTn id="96" dur="370"/>
                                        <p:tgtEl>
                                          <p:spTgt spid="81"/>
                                        </p:tgtEl>
                                      </p:cBhvr>
                                    </p:animEffect>
                                  </p:childTnLst>
                                </p:cTn>
                              </p:par>
                            </p:childTnLst>
                          </p:cTn>
                        </p:par>
                        <p:par>
                          <p:cTn id="97" fill="hold">
                            <p:stCondLst>
                              <p:cond delay="9310"/>
                            </p:stCondLst>
                            <p:childTnLst>
                              <p:par>
                                <p:cTn id="98" presetID="22" presetClass="entr" presetSubtype="2" fill="hold" nodeType="after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wipe(right)">
                                      <p:cBhvr>
                                        <p:cTn id="100" dur="370"/>
                                        <p:tgtEl>
                                          <p:spTgt spid="49"/>
                                        </p:tgtEl>
                                      </p:cBhvr>
                                    </p:animEffect>
                                  </p:childTnLst>
                                </p:cTn>
                              </p:par>
                            </p:childTnLst>
                          </p:cTn>
                        </p:par>
                        <p:par>
                          <p:cTn id="101" fill="hold">
                            <p:stCondLst>
                              <p:cond delay="9680"/>
                            </p:stCondLst>
                            <p:childTnLst>
                              <p:par>
                                <p:cTn id="102" presetID="10" presetClass="entr" presetSubtype="0"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childTnLst>
                                </p:cTn>
                              </p:par>
                            </p:childTnLst>
                          </p:cTn>
                        </p:par>
                        <p:par>
                          <p:cTn id="105" fill="hold">
                            <p:stCondLst>
                              <p:cond delay="10180"/>
                            </p:stCondLst>
                            <p:childTnLst>
                              <p:par>
                                <p:cTn id="106" presetID="10" presetClass="entr" presetSubtype="0" fill="hold"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fade">
                                      <p:cBhvr>
                                        <p:cTn id="108" dur="370"/>
                                        <p:tgtEl>
                                          <p:spTgt spid="61"/>
                                        </p:tgtEl>
                                      </p:cBhvr>
                                    </p:animEffect>
                                  </p:childTnLst>
                                </p:cTn>
                              </p:par>
                            </p:childTnLst>
                          </p:cTn>
                        </p:par>
                        <p:par>
                          <p:cTn id="109" fill="hold">
                            <p:stCondLst>
                              <p:cond delay="10550"/>
                            </p:stCondLst>
                            <p:childTnLst>
                              <p:par>
                                <p:cTn id="110" presetID="22" presetClass="entr" presetSubtype="2" fill="hold"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right)">
                                      <p:cBhvr>
                                        <p:cTn id="112" dur="370"/>
                                        <p:tgtEl>
                                          <p:spTgt spid="50"/>
                                        </p:tgtEl>
                                      </p:cBhvr>
                                    </p:animEffect>
                                  </p:childTnLst>
                                </p:cTn>
                              </p:par>
                            </p:childTnLst>
                          </p:cTn>
                        </p:par>
                        <p:par>
                          <p:cTn id="113" fill="hold">
                            <p:stCondLst>
                              <p:cond delay="10920"/>
                            </p:stCondLst>
                            <p:childTnLst>
                              <p:par>
                                <p:cTn id="114" presetID="10" presetClass="entr" presetSubtype="0"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par>
                          <p:cTn id="117" fill="hold">
                            <p:stCondLst>
                              <p:cond delay="11420"/>
                            </p:stCondLst>
                            <p:childTnLst>
                              <p:par>
                                <p:cTn id="118" presetID="10" presetClass="entr" presetSubtype="0" fill="hold" nodeType="after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370"/>
                                        <p:tgtEl>
                                          <p:spTgt spid="71"/>
                                        </p:tgtEl>
                                      </p:cBhvr>
                                    </p:animEffect>
                                  </p:childTnLst>
                                </p:cTn>
                              </p:par>
                            </p:childTnLst>
                          </p:cTn>
                        </p:par>
                        <p:par>
                          <p:cTn id="121" fill="hold">
                            <p:stCondLst>
                              <p:cond delay="11790"/>
                            </p:stCondLst>
                            <p:childTnLst>
                              <p:par>
                                <p:cTn id="122" presetID="22" presetClass="entr" presetSubtype="1" fill="hold" nodeType="after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wipe(up)">
                                      <p:cBhvr>
                                        <p:cTn id="124" dur="370"/>
                                        <p:tgtEl>
                                          <p:spTgt spid="33"/>
                                        </p:tgtEl>
                                      </p:cBhvr>
                                    </p:animEffect>
                                  </p:childTnLst>
                                </p:cTn>
                              </p:par>
                            </p:childTnLst>
                          </p:cTn>
                        </p:par>
                        <p:par>
                          <p:cTn id="125" fill="hold">
                            <p:stCondLst>
                              <p:cond delay="12160"/>
                            </p:stCondLst>
                            <p:childTnLst>
                              <p:par>
                                <p:cTn id="126" presetID="10" presetClass="entr" presetSubtype="0" fill="hold" nodeType="after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fade">
                                      <p:cBhvr>
                                        <p:cTn id="128" dur="500"/>
                                        <p:tgtEl>
                                          <p:spTgt spid="18"/>
                                        </p:tgtEl>
                                      </p:cBhvr>
                                    </p:animEffect>
                                  </p:childTnLst>
                                </p:cTn>
                              </p:par>
                            </p:childTnLst>
                          </p:cTn>
                        </p:par>
                        <p:par>
                          <p:cTn id="129" fill="hold">
                            <p:stCondLst>
                              <p:cond delay="12660"/>
                            </p:stCondLst>
                            <p:childTnLst>
                              <p:par>
                                <p:cTn id="130" presetID="10" presetClass="entr" presetSubtype="0" fill="hold" nodeType="after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400"/>
                                        <p:tgtEl>
                                          <p:spTgt spid="30"/>
                                        </p:tgtEl>
                                      </p:cBhvr>
                                    </p:animEffect>
                                  </p:childTnLst>
                                </p:cTn>
                              </p:par>
                            </p:childTnLst>
                          </p:cTn>
                        </p:par>
                        <p:par>
                          <p:cTn id="133" fill="hold">
                            <p:stCondLst>
                              <p:cond delay="13060"/>
                            </p:stCondLst>
                            <p:childTnLst>
                              <p:par>
                                <p:cTn id="134" presetID="22" presetClass="entr" presetSubtype="8"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wipe(left)">
                                      <p:cBhvr>
                                        <p:cTn id="136" dur="370"/>
                                        <p:tgtEl>
                                          <p:spTgt spid="29"/>
                                        </p:tgtEl>
                                      </p:cBhvr>
                                    </p:animEffect>
                                  </p:childTnLst>
                                </p:cTn>
                              </p:par>
                            </p:childTnLst>
                          </p:cTn>
                        </p:par>
                        <p:par>
                          <p:cTn id="137" fill="hold">
                            <p:stCondLst>
                              <p:cond delay="13430"/>
                            </p:stCondLst>
                            <p:childTnLst>
                              <p:par>
                                <p:cTn id="138" presetID="10" presetClass="entr" presetSubtype="0" fill="hold" nodeType="afterEffect">
                                  <p:stCondLst>
                                    <p:cond delay="0"/>
                                  </p:stCondLst>
                                  <p:childTnLst>
                                    <p:set>
                                      <p:cBhvr>
                                        <p:cTn id="139" dur="1" fill="hold">
                                          <p:stCondLst>
                                            <p:cond delay="0"/>
                                          </p:stCondLst>
                                        </p:cTn>
                                        <p:tgtEl>
                                          <p:spTgt spid="19"/>
                                        </p:tgtEl>
                                        <p:attrNameLst>
                                          <p:attrName>style.visibility</p:attrName>
                                        </p:attrNameLst>
                                      </p:cBhvr>
                                      <p:to>
                                        <p:strVal val="visible"/>
                                      </p:to>
                                    </p:set>
                                    <p:animEffect transition="in" filter="fade">
                                      <p:cBhvr>
                                        <p:cTn id="140" dur="500"/>
                                        <p:tgtEl>
                                          <p:spTgt spid="19"/>
                                        </p:tgtEl>
                                      </p:cBhvr>
                                    </p:animEffect>
                                  </p:childTnLst>
                                </p:cTn>
                              </p:par>
                            </p:childTnLst>
                          </p:cTn>
                        </p:par>
                        <p:par>
                          <p:cTn id="141" fill="hold">
                            <p:stCondLst>
                              <p:cond delay="13930"/>
                            </p:stCondLst>
                            <p:childTnLst>
                              <p:par>
                                <p:cTn id="142" presetID="10" presetClass="entr" presetSubtype="0" fill="hold" nodeType="after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fade">
                                      <p:cBhvr>
                                        <p:cTn id="144" dur="370"/>
                                        <p:tgtEl>
                                          <p:spTgt spid="66"/>
                                        </p:tgtEl>
                                      </p:cBhvr>
                                    </p:animEffect>
                                  </p:childTnLst>
                                </p:cTn>
                              </p:par>
                            </p:childTnLst>
                          </p:cTn>
                        </p:par>
                        <p:par>
                          <p:cTn id="145" fill="hold">
                            <p:stCondLst>
                              <p:cond delay="14300"/>
                            </p:stCondLst>
                            <p:childTnLst>
                              <p:par>
                                <p:cTn id="146" presetID="22" presetClass="entr" presetSubtype="8" fill="hold" nodeType="after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wipe(left)">
                                      <p:cBhvr>
                                        <p:cTn id="148" dur="370"/>
                                        <p:tgtEl>
                                          <p:spTgt spid="48"/>
                                        </p:tgtEl>
                                      </p:cBhvr>
                                    </p:animEffect>
                                  </p:childTnLst>
                                </p:cTn>
                              </p:par>
                            </p:childTnLst>
                          </p:cTn>
                        </p:par>
                        <p:par>
                          <p:cTn id="149" fill="hold">
                            <p:stCondLst>
                              <p:cond delay="14670"/>
                            </p:stCondLst>
                            <p:childTnLst>
                              <p:par>
                                <p:cTn id="150" presetID="10" presetClass="entr" presetSubtype="0" fill="hold" nodeType="after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fade">
                                      <p:cBhvr>
                                        <p:cTn id="152" dur="500"/>
                                        <p:tgtEl>
                                          <p:spTgt spid="20"/>
                                        </p:tgtEl>
                                      </p:cBhvr>
                                    </p:animEffect>
                                  </p:childTnLst>
                                </p:cTn>
                              </p:par>
                            </p:childTnLst>
                          </p:cTn>
                        </p:par>
                        <p:par>
                          <p:cTn id="153" fill="hold">
                            <p:stCondLst>
                              <p:cond delay="15170"/>
                            </p:stCondLst>
                            <p:childTnLst>
                              <p:par>
                                <p:cTn id="154" presetID="10" presetClass="entr" presetSubtype="0" fill="hold" nodeType="afterEffect">
                                  <p:stCondLst>
                                    <p:cond delay="0"/>
                                  </p:stCondLst>
                                  <p:childTnLst>
                                    <p:set>
                                      <p:cBhvr>
                                        <p:cTn id="155" dur="1" fill="hold">
                                          <p:stCondLst>
                                            <p:cond delay="0"/>
                                          </p:stCondLst>
                                        </p:cTn>
                                        <p:tgtEl>
                                          <p:spTgt spid="92"/>
                                        </p:tgtEl>
                                        <p:attrNameLst>
                                          <p:attrName>style.visibility</p:attrName>
                                        </p:attrNameLst>
                                      </p:cBhvr>
                                      <p:to>
                                        <p:strVal val="visible"/>
                                      </p:to>
                                    </p:set>
                                    <p:animEffect transition="in" filter="fade">
                                      <p:cBhvr>
                                        <p:cTn id="156" dur="370"/>
                                        <p:tgtEl>
                                          <p:spTgt spid="92"/>
                                        </p:tgtEl>
                                      </p:cBhvr>
                                    </p:animEffect>
                                  </p:childTnLst>
                                </p:cTn>
                              </p:par>
                            </p:childTnLst>
                          </p:cTn>
                        </p:par>
                        <p:par>
                          <p:cTn id="157" fill="hold">
                            <p:stCondLst>
                              <p:cond delay="15540"/>
                            </p:stCondLst>
                            <p:childTnLst>
                              <p:par>
                                <p:cTn id="158" presetID="22" presetClass="entr" presetSubtype="1" fill="hold" nodeType="afterEffect">
                                  <p:stCondLst>
                                    <p:cond delay="0"/>
                                  </p:stCondLst>
                                  <p:childTnLst>
                                    <p:set>
                                      <p:cBhvr>
                                        <p:cTn id="159" dur="1" fill="hold">
                                          <p:stCondLst>
                                            <p:cond delay="0"/>
                                          </p:stCondLst>
                                        </p:cTn>
                                        <p:tgtEl>
                                          <p:spTgt spid="91"/>
                                        </p:tgtEl>
                                        <p:attrNameLst>
                                          <p:attrName>style.visibility</p:attrName>
                                        </p:attrNameLst>
                                      </p:cBhvr>
                                      <p:to>
                                        <p:strVal val="visible"/>
                                      </p:to>
                                    </p:set>
                                    <p:animEffect transition="in" filter="wipe(up)">
                                      <p:cBhvr>
                                        <p:cTn id="160" dur="370"/>
                                        <p:tgtEl>
                                          <p:spTgt spid="91"/>
                                        </p:tgtEl>
                                      </p:cBhvr>
                                    </p:animEffect>
                                  </p:childTnLst>
                                </p:cTn>
                              </p:par>
                            </p:childTnLst>
                          </p:cTn>
                        </p:par>
                        <p:par>
                          <p:cTn id="161" fill="hold">
                            <p:stCondLst>
                              <p:cond delay="15910"/>
                            </p:stCondLst>
                            <p:childTnLst>
                              <p:par>
                                <p:cTn id="162" presetID="10" presetClass="entr" presetSubtype="0" fill="hold" nodeType="afterEffect">
                                  <p:stCondLst>
                                    <p:cond delay="0"/>
                                  </p:stCondLst>
                                  <p:childTnLst>
                                    <p:set>
                                      <p:cBhvr>
                                        <p:cTn id="163" dur="1" fill="hold">
                                          <p:stCondLst>
                                            <p:cond delay="0"/>
                                          </p:stCondLst>
                                        </p:cTn>
                                        <p:tgtEl>
                                          <p:spTgt spid="21"/>
                                        </p:tgtEl>
                                        <p:attrNameLst>
                                          <p:attrName>style.visibility</p:attrName>
                                        </p:attrNameLst>
                                      </p:cBhvr>
                                      <p:to>
                                        <p:strVal val="visible"/>
                                      </p:to>
                                    </p:set>
                                    <p:animEffect transition="in" filter="fade">
                                      <p:cBhvr>
                                        <p:cTn id="164" dur="500"/>
                                        <p:tgtEl>
                                          <p:spTgt spid="21"/>
                                        </p:tgtEl>
                                      </p:cBhvr>
                                    </p:animEffect>
                                  </p:childTnLst>
                                </p:cTn>
                              </p:par>
                            </p:childTnLst>
                          </p:cTn>
                        </p:par>
                        <p:par>
                          <p:cTn id="165" fill="hold">
                            <p:stCondLst>
                              <p:cond delay="16410"/>
                            </p:stCondLst>
                            <p:childTnLst>
                              <p:par>
                                <p:cTn id="166" presetID="10" presetClass="entr" presetSubtype="0" fill="hold" nodeType="afterEffect">
                                  <p:stCondLst>
                                    <p:cond delay="0"/>
                                  </p:stCondLst>
                                  <p:childTnLst>
                                    <p:set>
                                      <p:cBhvr>
                                        <p:cTn id="167" dur="1" fill="hold">
                                          <p:stCondLst>
                                            <p:cond delay="0"/>
                                          </p:stCondLst>
                                        </p:cTn>
                                        <p:tgtEl>
                                          <p:spTgt spid="97"/>
                                        </p:tgtEl>
                                        <p:attrNameLst>
                                          <p:attrName>style.visibility</p:attrName>
                                        </p:attrNameLst>
                                      </p:cBhvr>
                                      <p:to>
                                        <p:strVal val="visible"/>
                                      </p:to>
                                    </p:set>
                                    <p:animEffect transition="in" filter="fade">
                                      <p:cBhvr>
                                        <p:cTn id="168" dur="370"/>
                                        <p:tgtEl>
                                          <p:spTgt spid="97"/>
                                        </p:tgtEl>
                                      </p:cBhvr>
                                    </p:animEffect>
                                  </p:childTnLst>
                                </p:cTn>
                              </p:par>
                              <p:par>
                                <p:cTn id="169" presetID="10" presetClass="entr" presetSubtype="0" fill="hold" nodeType="withEffect">
                                  <p:stCondLst>
                                    <p:cond delay="0"/>
                                  </p:stCondLst>
                                  <p:childTnLst>
                                    <p:set>
                                      <p:cBhvr>
                                        <p:cTn id="170" dur="1" fill="hold">
                                          <p:stCondLst>
                                            <p:cond delay="0"/>
                                          </p:stCondLst>
                                        </p:cTn>
                                        <p:tgtEl>
                                          <p:spTgt spid="108"/>
                                        </p:tgtEl>
                                        <p:attrNameLst>
                                          <p:attrName>style.visibility</p:attrName>
                                        </p:attrNameLst>
                                      </p:cBhvr>
                                      <p:to>
                                        <p:strVal val="visible"/>
                                      </p:to>
                                    </p:set>
                                    <p:animEffect transition="in" filter="fade">
                                      <p:cBhvr>
                                        <p:cTn id="171"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square with black square&#10;&#10;Description automatically generated">
            <a:extLst>
              <a:ext uri="{FF2B5EF4-FFF2-40B4-BE49-F238E27FC236}">
                <a16:creationId xmlns:a16="http://schemas.microsoft.com/office/drawing/2014/main" id="{FAE15A98-DA7E-BCF3-8730-9A408E125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20" y="3557546"/>
            <a:ext cx="12214720" cy="3346174"/>
          </a:xfrm>
          <a:prstGeom prst="rect">
            <a:avLst/>
          </a:prstGeom>
        </p:spPr>
      </p:pic>
      <p:sp>
        <p:nvSpPr>
          <p:cNvPr id="5" name="TextBox 4">
            <a:extLst>
              <a:ext uri="{FF2B5EF4-FFF2-40B4-BE49-F238E27FC236}">
                <a16:creationId xmlns:a16="http://schemas.microsoft.com/office/drawing/2014/main" id="{4D6166BC-0F3C-EBF2-250D-123FD1C8FEBA}"/>
              </a:ext>
            </a:extLst>
          </p:cNvPr>
          <p:cNvSpPr txBox="1"/>
          <p:nvPr/>
        </p:nvSpPr>
        <p:spPr>
          <a:xfrm>
            <a:off x="1712955" y="457615"/>
            <a:ext cx="8226932"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International Supply Chain Service from the</a:t>
            </a:r>
          </a:p>
          <a:p>
            <a:pPr algn="ctr"/>
            <a:r>
              <a:rPr lang="en-US" sz="3200" b="1" dirty="0">
                <a:latin typeface="Roboto" panose="02000000000000000000" pitchFamily="2" charset="0"/>
                <a:ea typeface="Roboto" panose="02000000000000000000" pitchFamily="2" charset="0"/>
              </a:rPr>
              <a:t>World’s No.1 LCL Consolidator</a:t>
            </a:r>
          </a:p>
        </p:txBody>
      </p:sp>
      <p:pic>
        <p:nvPicPr>
          <p:cNvPr id="6" name="Picture 5" descr="A close up of a silver object&#10;&#10;Description automatically generated">
            <a:extLst>
              <a:ext uri="{FF2B5EF4-FFF2-40B4-BE49-F238E27FC236}">
                <a16:creationId xmlns:a16="http://schemas.microsoft.com/office/drawing/2014/main" id="{9652A2C8-C298-00E9-AE57-716073128F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994214"/>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8B47547-AE42-D3F5-E3A5-C0C75C432C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473618"/>
            <a:ext cx="7772400" cy="45719"/>
          </a:xfrm>
          <a:prstGeom prst="rect">
            <a:avLst/>
          </a:prstGeom>
        </p:spPr>
      </p:pic>
      <p:pic>
        <p:nvPicPr>
          <p:cNvPr id="11" name="Picture 10" descr="A container ship on the water&#10;&#10;Description automatically generated">
            <a:extLst>
              <a:ext uri="{FF2B5EF4-FFF2-40B4-BE49-F238E27FC236}">
                <a16:creationId xmlns:a16="http://schemas.microsoft.com/office/drawing/2014/main" id="{1A2FB469-4FCB-C867-D4EF-CD5844CB1346}"/>
              </a:ext>
            </a:extLst>
          </p:cNvPr>
          <p:cNvPicPr>
            <a:picLocks noChangeAspect="1"/>
          </p:cNvPicPr>
          <p:nvPr/>
        </p:nvPicPr>
        <p:blipFill>
          <a:blip r:embed="rId4"/>
          <a:stretch>
            <a:fillRect/>
          </a:stretch>
        </p:blipFill>
        <p:spPr>
          <a:xfrm>
            <a:off x="-22720" y="1918840"/>
            <a:ext cx="7772400" cy="3419294"/>
          </a:xfrm>
          <a:prstGeom prst="rect">
            <a:avLst/>
          </a:prstGeom>
        </p:spPr>
      </p:pic>
      <p:pic>
        <p:nvPicPr>
          <p:cNvPr id="13" name="Picture 12" descr="A group of people in a warehouse&#10;&#10;Description automatically generated">
            <a:extLst>
              <a:ext uri="{FF2B5EF4-FFF2-40B4-BE49-F238E27FC236}">
                <a16:creationId xmlns:a16="http://schemas.microsoft.com/office/drawing/2014/main" id="{0ADB54B0-1E03-64D8-3011-242A02F2C7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7860" y="3557546"/>
            <a:ext cx="6259355" cy="3532367"/>
          </a:xfrm>
          <a:prstGeom prst="rect">
            <a:avLst/>
          </a:prstGeom>
        </p:spPr>
      </p:pic>
      <p:pic>
        <p:nvPicPr>
          <p:cNvPr id="15" name="Picture 14" descr="A black and red square&#10;&#10;Description automatically generated">
            <a:extLst>
              <a:ext uri="{FF2B5EF4-FFF2-40B4-BE49-F238E27FC236}">
                <a16:creationId xmlns:a16="http://schemas.microsoft.com/office/drawing/2014/main" id="{E1B5E4F4-AE79-EAA3-AD05-B809DE5AA1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5158" y="1650322"/>
            <a:ext cx="6129895" cy="4007612"/>
          </a:xfrm>
          <a:prstGeom prst="rect">
            <a:avLst/>
          </a:prstGeom>
        </p:spPr>
      </p:pic>
      <p:pic>
        <p:nvPicPr>
          <p:cNvPr id="17" name="Picture 16" descr="A large container being lifted by a crane&#10;&#10;Description automatically generated">
            <a:extLst>
              <a:ext uri="{FF2B5EF4-FFF2-40B4-BE49-F238E27FC236}">
                <a16:creationId xmlns:a16="http://schemas.microsoft.com/office/drawing/2014/main" id="{CF1C3260-4D63-E824-C175-40B3648431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44820" y="3687258"/>
            <a:ext cx="3284101" cy="2389651"/>
          </a:xfrm>
          <a:prstGeom prst="rect">
            <a:avLst/>
          </a:prstGeom>
        </p:spPr>
      </p:pic>
      <p:sp>
        <p:nvSpPr>
          <p:cNvPr id="20" name="TextBox 19">
            <a:extLst>
              <a:ext uri="{FF2B5EF4-FFF2-40B4-BE49-F238E27FC236}">
                <a16:creationId xmlns:a16="http://schemas.microsoft.com/office/drawing/2014/main" id="{3CC24EEC-1361-2479-20C0-18763DA45630}"/>
              </a:ext>
            </a:extLst>
          </p:cNvPr>
          <p:cNvSpPr txBox="1"/>
          <p:nvPr/>
        </p:nvSpPr>
        <p:spPr>
          <a:xfrm>
            <a:off x="7476985" y="1963141"/>
            <a:ext cx="4222998" cy="1785104"/>
          </a:xfrm>
          <a:prstGeom prst="rect">
            <a:avLst/>
          </a:prstGeom>
          <a:noFill/>
        </p:spPr>
        <p:txBody>
          <a:bodyPr wrap="square" rtlCol="0">
            <a:spAutoFit/>
          </a:bodyPr>
          <a:lstStyle/>
          <a:p>
            <a:pPr lvl="0">
              <a:lnSpc>
                <a:spcPct val="100000"/>
              </a:lnSpc>
              <a:buClr>
                <a:schemeClr val="accent2"/>
              </a:buClr>
            </a:pPr>
            <a:r>
              <a:rPr lang="en-IN" sz="1100" b="1" dirty="0">
                <a:solidFill>
                  <a:schemeClr val="tx1">
                    <a:lumMod val="75000"/>
                    <a:lumOff val="25000"/>
                  </a:schemeClr>
                </a:solidFill>
              </a:rPr>
              <a:t>Import and export services </a:t>
            </a:r>
            <a:br>
              <a:rPr lang="en-IN" sz="1100" b="1" dirty="0">
                <a:solidFill>
                  <a:schemeClr val="tx1">
                    <a:lumMod val="75000"/>
                    <a:lumOff val="25000"/>
                  </a:schemeClr>
                </a:solidFill>
              </a:rPr>
            </a:br>
            <a:r>
              <a:rPr lang="en-IN" sz="1100" dirty="0">
                <a:solidFill>
                  <a:schemeClr val="tx1">
                    <a:lumMod val="75000"/>
                    <a:lumOff val="25000"/>
                  </a:schemeClr>
                </a:solidFill>
              </a:rPr>
              <a:t>- Over 2400 direct trade lanes | 180 countries | </a:t>
            </a:r>
            <a:br>
              <a:rPr lang="en-IN" sz="1100" dirty="0">
                <a:solidFill>
                  <a:schemeClr val="tx1">
                    <a:lumMod val="75000"/>
                    <a:lumOff val="25000"/>
                  </a:schemeClr>
                </a:solidFill>
              </a:rPr>
            </a:br>
            <a:r>
              <a:rPr lang="en-IN" sz="1100" dirty="0">
                <a:solidFill>
                  <a:schemeClr val="tx1">
                    <a:lumMod val="75000"/>
                    <a:lumOff val="25000"/>
                  </a:schemeClr>
                </a:solidFill>
              </a:rPr>
              <a:t>   </a:t>
            </a:r>
            <a:r>
              <a:rPr lang="en-US" sz="1100" dirty="0">
                <a:solidFill>
                  <a:schemeClr val="tx1">
                    <a:lumMod val="75000"/>
                    <a:lumOff val="25000"/>
                  </a:schemeClr>
                </a:solidFill>
              </a:rPr>
              <a:t>Operates across 40,000  port pairs</a:t>
            </a:r>
            <a:endParaRPr lang="en-IN" sz="1100" dirty="0">
              <a:solidFill>
                <a:schemeClr val="tx1">
                  <a:lumMod val="75000"/>
                  <a:lumOff val="25000"/>
                </a:schemeClr>
              </a:solidFill>
            </a:endParaRPr>
          </a:p>
          <a:p>
            <a:pPr lvl="0">
              <a:lnSpc>
                <a:spcPct val="100000"/>
              </a:lnSpc>
              <a:buClr>
                <a:schemeClr val="accent2"/>
              </a:buClr>
            </a:pPr>
            <a:r>
              <a:rPr lang="en-IN" sz="1100" b="1" dirty="0">
                <a:solidFill>
                  <a:schemeClr val="tx1">
                    <a:lumMod val="75000"/>
                    <a:lumOff val="25000"/>
                  </a:schemeClr>
                </a:solidFill>
              </a:rPr>
              <a:t>Door-to-door deliveries over 50 markets globally</a:t>
            </a:r>
            <a:br>
              <a:rPr lang="en-IN" sz="1100" b="1" dirty="0">
                <a:solidFill>
                  <a:schemeClr val="tx1">
                    <a:lumMod val="75000"/>
                    <a:lumOff val="25000"/>
                  </a:schemeClr>
                </a:solidFill>
              </a:rPr>
            </a:br>
            <a:r>
              <a:rPr lang="en-IN" sz="1100" dirty="0">
                <a:solidFill>
                  <a:schemeClr val="tx1">
                    <a:lumMod val="75000"/>
                    <a:lumOff val="25000"/>
                  </a:schemeClr>
                </a:solidFill>
              </a:rPr>
              <a:t>- Quick access and bookings through ECU360.</a:t>
            </a:r>
          </a:p>
          <a:p>
            <a:pPr lvl="0">
              <a:lnSpc>
                <a:spcPct val="100000"/>
              </a:lnSpc>
              <a:buClr>
                <a:schemeClr val="accent2"/>
              </a:buClr>
            </a:pPr>
            <a:endParaRPr lang="en-IN" sz="1100" b="1" dirty="0">
              <a:solidFill>
                <a:schemeClr val="tx1">
                  <a:lumMod val="75000"/>
                  <a:lumOff val="25000"/>
                </a:schemeClr>
              </a:solidFill>
            </a:endParaRPr>
          </a:p>
          <a:p>
            <a:pPr lvl="0">
              <a:lnSpc>
                <a:spcPct val="100000"/>
              </a:lnSpc>
              <a:buClr>
                <a:schemeClr val="accent2"/>
              </a:buClr>
            </a:pPr>
            <a:r>
              <a:rPr lang="en-IN" sz="1100" b="1" dirty="0">
                <a:solidFill>
                  <a:schemeClr val="tx1">
                    <a:lumMod val="75000"/>
                    <a:lumOff val="25000"/>
                  </a:schemeClr>
                </a:solidFill>
              </a:rPr>
              <a:t>Innovative products tailored to your needs </a:t>
            </a:r>
            <a:br>
              <a:rPr lang="en-IN" sz="1100" b="1" dirty="0">
                <a:solidFill>
                  <a:schemeClr val="tx1">
                    <a:lumMod val="75000"/>
                    <a:lumOff val="25000"/>
                  </a:schemeClr>
                </a:solidFill>
              </a:rPr>
            </a:br>
            <a:r>
              <a:rPr lang="en-IN" sz="1100" b="1" dirty="0">
                <a:solidFill>
                  <a:schemeClr val="tx1">
                    <a:lumMod val="75000"/>
                    <a:lumOff val="25000"/>
                  </a:schemeClr>
                </a:solidFill>
              </a:rPr>
              <a:t>– </a:t>
            </a:r>
            <a:r>
              <a:rPr lang="en-IN" sz="1100" dirty="0">
                <a:solidFill>
                  <a:schemeClr val="tx1">
                    <a:lumMod val="75000"/>
                    <a:lumOff val="25000"/>
                  </a:schemeClr>
                </a:solidFill>
              </a:rPr>
              <a:t>XLERATE | Reefer logistics | Multi-City Consolidation |  Transhipment | Customized Value-added services | </a:t>
            </a:r>
            <a:br>
              <a:rPr lang="en-IN" sz="1100" dirty="0">
                <a:solidFill>
                  <a:schemeClr val="tx1">
                    <a:lumMod val="75000"/>
                    <a:lumOff val="25000"/>
                  </a:schemeClr>
                </a:solidFill>
              </a:rPr>
            </a:br>
            <a:r>
              <a:rPr lang="en-IN" sz="1100" dirty="0">
                <a:solidFill>
                  <a:schemeClr val="tx1">
                    <a:lumMod val="75000"/>
                    <a:lumOff val="25000"/>
                  </a:schemeClr>
                </a:solidFill>
              </a:rPr>
              <a:t>ODC and hazardous cargo movement</a:t>
            </a:r>
          </a:p>
        </p:txBody>
      </p:sp>
      <p:sp>
        <p:nvSpPr>
          <p:cNvPr id="21" name="TextBox 20">
            <a:extLst>
              <a:ext uri="{FF2B5EF4-FFF2-40B4-BE49-F238E27FC236}">
                <a16:creationId xmlns:a16="http://schemas.microsoft.com/office/drawing/2014/main" id="{01F75DA8-FC0F-2A46-A88C-3389D0E1779B}"/>
              </a:ext>
            </a:extLst>
          </p:cNvPr>
          <p:cNvSpPr txBox="1"/>
          <p:nvPr/>
        </p:nvSpPr>
        <p:spPr>
          <a:xfrm>
            <a:off x="9281695" y="4057522"/>
            <a:ext cx="2320755" cy="523220"/>
          </a:xfrm>
          <a:prstGeom prst="rect">
            <a:avLst/>
          </a:prstGeom>
          <a:noFill/>
        </p:spPr>
        <p:txBody>
          <a:bodyPr wrap="square" rtlCol="0">
            <a:spAutoFit/>
          </a:bodyPr>
          <a:lstStyle/>
          <a:p>
            <a:pPr>
              <a:spcBef>
                <a:spcPts val="400"/>
              </a:spcBef>
            </a:pPr>
            <a:r>
              <a:rPr lang="en-US" sz="1400" dirty="0">
                <a:solidFill>
                  <a:schemeClr val="bg1"/>
                </a:solidFill>
                <a:latin typeface="Roboto" panose="02000000000000000000" pitchFamily="2" charset="0"/>
                <a:ea typeface="Roboto" panose="02000000000000000000" pitchFamily="2" charset="0"/>
              </a:rPr>
              <a:t>Support of our </a:t>
            </a:r>
            <a:br>
              <a:rPr lang="en-US" sz="1400" dirty="0">
                <a:solidFill>
                  <a:schemeClr val="bg1"/>
                </a:solidFill>
                <a:latin typeface="Roboto" panose="02000000000000000000" pitchFamily="2" charset="0"/>
                <a:ea typeface="Roboto" panose="02000000000000000000" pitchFamily="2" charset="0"/>
              </a:rPr>
            </a:br>
            <a:r>
              <a:rPr lang="en-US" sz="1400" b="1" dirty="0">
                <a:solidFill>
                  <a:schemeClr val="bg1"/>
                </a:solidFill>
                <a:latin typeface="Roboto" panose="02000000000000000000" pitchFamily="2" charset="0"/>
                <a:ea typeface="Roboto" panose="02000000000000000000" pitchFamily="2" charset="0"/>
              </a:rPr>
              <a:t>own CFS network </a:t>
            </a:r>
          </a:p>
        </p:txBody>
      </p:sp>
      <p:sp>
        <p:nvSpPr>
          <p:cNvPr id="22" name="TextBox 21">
            <a:extLst>
              <a:ext uri="{FF2B5EF4-FFF2-40B4-BE49-F238E27FC236}">
                <a16:creationId xmlns:a16="http://schemas.microsoft.com/office/drawing/2014/main" id="{82D136C5-BABD-E03A-2C93-7E135EB246A5}"/>
              </a:ext>
            </a:extLst>
          </p:cNvPr>
          <p:cNvSpPr txBox="1"/>
          <p:nvPr/>
        </p:nvSpPr>
        <p:spPr>
          <a:xfrm>
            <a:off x="770760" y="3965778"/>
            <a:ext cx="2528266" cy="738664"/>
          </a:xfrm>
          <a:prstGeom prst="rect">
            <a:avLst/>
          </a:prstGeom>
          <a:noFill/>
        </p:spPr>
        <p:txBody>
          <a:bodyPr wrap="square" rtlCol="0">
            <a:spAutoFit/>
          </a:bodyPr>
          <a:lstStyle/>
          <a:p>
            <a:pPr lvl="0">
              <a:lnSpc>
                <a:spcPct val="100000"/>
              </a:lnSpc>
              <a:buClr>
                <a:schemeClr val="accent2"/>
              </a:buClr>
            </a:pPr>
            <a:r>
              <a:rPr lang="en-IN" sz="1400" b="1" dirty="0">
                <a:solidFill>
                  <a:schemeClr val="bg1"/>
                </a:solidFill>
              </a:rPr>
              <a:t>Express Distribution </a:t>
            </a:r>
            <a:br>
              <a:rPr lang="en-IN" sz="1400" b="1" dirty="0">
                <a:solidFill>
                  <a:schemeClr val="bg1"/>
                </a:solidFill>
              </a:rPr>
            </a:br>
            <a:r>
              <a:rPr lang="en-IN" sz="1400" b="1" dirty="0">
                <a:solidFill>
                  <a:schemeClr val="bg1"/>
                </a:solidFill>
              </a:rPr>
              <a:t>across India with </a:t>
            </a:r>
            <a:br>
              <a:rPr lang="en-IN" sz="1400" b="1" dirty="0">
                <a:solidFill>
                  <a:schemeClr val="bg1"/>
                </a:solidFill>
              </a:rPr>
            </a:br>
            <a:r>
              <a:rPr lang="en-IN" sz="1400" b="1" dirty="0">
                <a:solidFill>
                  <a:schemeClr val="bg1"/>
                </a:solidFill>
              </a:rPr>
              <a:t>first and last-mile deliveries</a:t>
            </a:r>
            <a:endParaRPr lang="en-US" sz="1400" b="1" dirty="0">
              <a:solidFill>
                <a:schemeClr val="bg1"/>
              </a:solidFill>
            </a:endParaRPr>
          </a:p>
        </p:txBody>
      </p:sp>
      <p:sp>
        <p:nvSpPr>
          <p:cNvPr id="8" name="Rounded Rectangle 7">
            <a:extLst>
              <a:ext uri="{FF2B5EF4-FFF2-40B4-BE49-F238E27FC236}">
                <a16:creationId xmlns:a16="http://schemas.microsoft.com/office/drawing/2014/main" id="{8A94A051-53C9-66BE-D366-598343E89ABC}"/>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806B0C3-DB5D-BEC0-2E6A-4AB5208070B5}"/>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8AA5F41-9BF7-14B5-89F1-4193FF2C081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3FE427C-6E9F-63C3-F844-939ED5B987FB}"/>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3ED8C832-4521-A35C-45D4-258CECF8D5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6BD3443D-28E3-3161-6EB1-C8B17794C860}"/>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268239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500" fill="hold"/>
                                        <p:tgtEl>
                                          <p:spTgt spid="21"/>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red and black rectangles&#10;&#10;Description automatically generated">
            <a:extLst>
              <a:ext uri="{FF2B5EF4-FFF2-40B4-BE49-F238E27FC236}">
                <a16:creationId xmlns:a16="http://schemas.microsoft.com/office/drawing/2014/main" id="{9185A17C-8005-B576-FF27-90B915D7F3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915479"/>
            <a:ext cx="12189443" cy="3942522"/>
          </a:xfrm>
          <a:prstGeom prst="rect">
            <a:avLst/>
          </a:prstGeom>
        </p:spPr>
      </p:pic>
      <p:pic>
        <p:nvPicPr>
          <p:cNvPr id="26" name="Picture 25" descr="A red rectangle on a black background&#10;&#10;Description automatically generated">
            <a:extLst>
              <a:ext uri="{FF2B5EF4-FFF2-40B4-BE49-F238E27FC236}">
                <a16:creationId xmlns:a16="http://schemas.microsoft.com/office/drawing/2014/main" id="{AF8C2B8C-7C25-0293-EA7A-65CA42AB6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6256" y="2042802"/>
            <a:ext cx="5888911" cy="3627821"/>
          </a:xfrm>
          <a:prstGeom prst="rect">
            <a:avLst/>
          </a:prstGeom>
        </p:spPr>
      </p:pic>
      <p:pic>
        <p:nvPicPr>
          <p:cNvPr id="29" name="Picture 28" descr="A large container ship in a port&#10;&#10;Description automatically generated">
            <a:extLst>
              <a:ext uri="{FF2B5EF4-FFF2-40B4-BE49-F238E27FC236}">
                <a16:creationId xmlns:a16="http://schemas.microsoft.com/office/drawing/2014/main" id="{60EA1890-502E-AD6C-5ADF-5537F0DA9E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8889" y="1953022"/>
            <a:ext cx="4752290" cy="3332543"/>
          </a:xfrm>
          <a:prstGeom prst="rect">
            <a:avLst/>
          </a:prstGeom>
        </p:spPr>
      </p:pic>
      <p:pic>
        <p:nvPicPr>
          <p:cNvPr id="24" name="Picture 23" descr="A black and red square with a black background&#10;&#10;Description automatically generated">
            <a:extLst>
              <a:ext uri="{FF2B5EF4-FFF2-40B4-BE49-F238E27FC236}">
                <a16:creationId xmlns:a16="http://schemas.microsoft.com/office/drawing/2014/main" id="{E1852A76-FE27-48B1-B1FA-413B99822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325" y="2885094"/>
            <a:ext cx="8034980" cy="3554050"/>
          </a:xfrm>
          <a:prstGeom prst="rect">
            <a:avLst/>
          </a:prstGeom>
        </p:spPr>
      </p:pic>
      <p:grpSp>
        <p:nvGrpSpPr>
          <p:cNvPr id="2" name="Group 1">
            <a:extLst>
              <a:ext uri="{FF2B5EF4-FFF2-40B4-BE49-F238E27FC236}">
                <a16:creationId xmlns:a16="http://schemas.microsoft.com/office/drawing/2014/main" id="{63FE427C-6E9F-63C3-F844-939ED5B987FB}"/>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3ED8C832-4521-A35C-45D4-258CECF8D5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6BD3443D-28E3-3161-6EB1-C8B17794C860}"/>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4D6166BC-0F3C-EBF2-250D-123FD1C8FEBA}"/>
              </a:ext>
            </a:extLst>
          </p:cNvPr>
          <p:cNvSpPr txBox="1"/>
          <p:nvPr/>
        </p:nvSpPr>
        <p:spPr>
          <a:xfrm>
            <a:off x="2387816" y="457615"/>
            <a:ext cx="6877203"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Dedicated neutral FCL services that</a:t>
            </a:r>
            <a:br>
              <a:rPr lang="en-US" sz="3200" b="1" dirty="0">
                <a:latin typeface="Roboto" panose="02000000000000000000" pitchFamily="2" charset="0"/>
                <a:ea typeface="Roboto" panose="02000000000000000000" pitchFamily="2" charset="0"/>
              </a:rPr>
            </a:br>
            <a:r>
              <a:rPr lang="en-US" sz="3200" b="1" dirty="0">
                <a:latin typeface="Roboto" panose="02000000000000000000" pitchFamily="2" charset="0"/>
                <a:ea typeface="Roboto" panose="02000000000000000000" pitchFamily="2" charset="0"/>
              </a:rPr>
              <a:t>connect you to the world </a:t>
            </a:r>
          </a:p>
        </p:txBody>
      </p:sp>
      <p:pic>
        <p:nvPicPr>
          <p:cNvPr id="6" name="Picture 5" descr="A close up of a silver object&#10;&#10;Description automatically generated">
            <a:extLst>
              <a:ext uri="{FF2B5EF4-FFF2-40B4-BE49-F238E27FC236}">
                <a16:creationId xmlns:a16="http://schemas.microsoft.com/office/drawing/2014/main" id="{9652A2C8-C298-00E9-AE57-716073128F4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32653" y="994214"/>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8B47547-AE42-D3F5-E3A5-C0C75C432C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3243" y="1473618"/>
            <a:ext cx="7772400" cy="45719"/>
          </a:xfrm>
          <a:prstGeom prst="rect">
            <a:avLst/>
          </a:prstGeom>
        </p:spPr>
      </p:pic>
      <p:sp>
        <p:nvSpPr>
          <p:cNvPr id="18" name="TextBox 17">
            <a:extLst>
              <a:ext uri="{FF2B5EF4-FFF2-40B4-BE49-F238E27FC236}">
                <a16:creationId xmlns:a16="http://schemas.microsoft.com/office/drawing/2014/main" id="{4ACB7512-631C-05BF-E0ED-36C86E739986}"/>
              </a:ext>
            </a:extLst>
          </p:cNvPr>
          <p:cNvSpPr txBox="1"/>
          <p:nvPr/>
        </p:nvSpPr>
        <p:spPr>
          <a:xfrm>
            <a:off x="8387514" y="2522206"/>
            <a:ext cx="2792382" cy="1261884"/>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Transport of heavy, out-of-gauge, break bulk cargo, Intermodal &amp; multi-modal solutions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Better control and lower costs with offices at both, origin and destination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Dedicated FCL team </a:t>
            </a:r>
          </a:p>
        </p:txBody>
      </p:sp>
      <p:sp>
        <p:nvSpPr>
          <p:cNvPr id="30" name="TextBox 29">
            <a:extLst>
              <a:ext uri="{FF2B5EF4-FFF2-40B4-BE49-F238E27FC236}">
                <a16:creationId xmlns:a16="http://schemas.microsoft.com/office/drawing/2014/main" id="{E350C9C9-0225-E164-ACC9-23E3D0381D81}"/>
              </a:ext>
            </a:extLst>
          </p:cNvPr>
          <p:cNvSpPr txBox="1"/>
          <p:nvPr/>
        </p:nvSpPr>
        <p:spPr>
          <a:xfrm>
            <a:off x="1079313" y="3230048"/>
            <a:ext cx="2507461" cy="1041311"/>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Expertise across industries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Complete transparency on solutions</a:t>
            </a:r>
          </a:p>
          <a:p>
            <a:pPr marL="171450" indent="-171450">
              <a:spcBef>
                <a:spcPts val="400"/>
              </a:spcBef>
              <a:buFont typeface="Arial" panose="020B0604020202020204" pitchFamily="34" charset="0"/>
              <a:buChar char="•"/>
            </a:pPr>
            <a:r>
              <a:rPr lang="en-US" sz="1100" dirty="0" err="1">
                <a:solidFill>
                  <a:schemeClr val="bg1"/>
                </a:solidFill>
                <a:latin typeface="Roboto" panose="02000000000000000000" pitchFamily="2" charset="0"/>
                <a:ea typeface="Roboto" panose="02000000000000000000" pitchFamily="2" charset="0"/>
              </a:rPr>
              <a:t>Optimised</a:t>
            </a:r>
            <a:r>
              <a:rPr lang="en-US" sz="1100" dirty="0">
                <a:solidFill>
                  <a:schemeClr val="bg1"/>
                </a:solidFill>
                <a:latin typeface="Roboto" panose="02000000000000000000" pitchFamily="2" charset="0"/>
                <a:ea typeface="Roboto" panose="02000000000000000000" pitchFamily="2" charset="0"/>
              </a:rPr>
              <a:t> cost and time of transportation </a:t>
            </a:r>
          </a:p>
        </p:txBody>
      </p:sp>
      <p:sp>
        <p:nvSpPr>
          <p:cNvPr id="8" name="Rounded Rectangle 7">
            <a:extLst>
              <a:ext uri="{FF2B5EF4-FFF2-40B4-BE49-F238E27FC236}">
                <a16:creationId xmlns:a16="http://schemas.microsoft.com/office/drawing/2014/main" id="{59A47C2E-39CB-0833-4C27-0862AD89C796}"/>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D77477A-2E8A-1444-F354-9560419A01A7}"/>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AE91FFD-0931-2CE3-5BD1-90C6284453E5}"/>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4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anim calcmode="lin" valueType="num">
                                      <p:cBhvr>
                                        <p:cTn id="29" dur="500" fill="hold"/>
                                        <p:tgtEl>
                                          <p:spTgt spid="30"/>
                                        </p:tgtEl>
                                        <p:attrNameLst>
                                          <p:attrName>ppt_x</p:attrName>
                                        </p:attrNameLst>
                                      </p:cBhvr>
                                      <p:tavLst>
                                        <p:tav tm="0">
                                          <p:val>
                                            <p:strVal val="#ppt_x"/>
                                          </p:val>
                                        </p:tav>
                                        <p:tav tm="100000">
                                          <p:val>
                                            <p:strVal val="#ppt_x"/>
                                          </p:val>
                                        </p:tav>
                                      </p:tavLst>
                                    </p:anim>
                                    <p:anim calcmode="lin" valueType="num">
                                      <p:cBhvr>
                                        <p:cTn id="30" dur="500" fill="hold"/>
                                        <p:tgtEl>
                                          <p:spTgt spid="3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and black rectangle&#10;&#10;Description automatically generated">
            <a:extLst>
              <a:ext uri="{FF2B5EF4-FFF2-40B4-BE49-F238E27FC236}">
                <a16:creationId xmlns:a16="http://schemas.microsoft.com/office/drawing/2014/main" id="{53FFA457-EE96-9C75-4C70-EE056BFB98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59195"/>
            <a:ext cx="12192000" cy="3006707"/>
          </a:xfrm>
          <a:prstGeom prst="rect">
            <a:avLst/>
          </a:prstGeom>
        </p:spPr>
      </p:pic>
      <p:pic>
        <p:nvPicPr>
          <p:cNvPr id="18" name="Picture 17" descr="A collage of containers&#10;&#10;Description automatically generated">
            <a:extLst>
              <a:ext uri="{FF2B5EF4-FFF2-40B4-BE49-F238E27FC236}">
                <a16:creationId xmlns:a16="http://schemas.microsoft.com/office/drawing/2014/main" id="{80F97350-4EAC-1CC4-7C7A-9319612AFA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3891" y="1746665"/>
            <a:ext cx="8614888" cy="4162177"/>
          </a:xfrm>
          <a:prstGeom prst="rect">
            <a:avLst/>
          </a:prstGeom>
        </p:spPr>
      </p:pic>
      <p:pic>
        <p:nvPicPr>
          <p:cNvPr id="14" name="Picture 13" descr="A black and red rectangle&#10;&#10;Description automatically generated">
            <a:extLst>
              <a:ext uri="{FF2B5EF4-FFF2-40B4-BE49-F238E27FC236}">
                <a16:creationId xmlns:a16="http://schemas.microsoft.com/office/drawing/2014/main" id="{D96FCE40-CAE6-FAAE-FA98-02411C84C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221" y="1985231"/>
            <a:ext cx="2377643" cy="2732413"/>
          </a:xfrm>
          <a:prstGeom prst="rect">
            <a:avLst/>
          </a:prstGeom>
        </p:spPr>
      </p:pic>
      <p:pic>
        <p:nvPicPr>
          <p:cNvPr id="16" name="Picture 15" descr="A black square with a red ribbon&#10;&#10;Description automatically generated">
            <a:extLst>
              <a:ext uri="{FF2B5EF4-FFF2-40B4-BE49-F238E27FC236}">
                <a16:creationId xmlns:a16="http://schemas.microsoft.com/office/drawing/2014/main" id="{C85608C9-8897-11F3-ACBD-09BF313D74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1790" y="3861641"/>
            <a:ext cx="7772400" cy="2799063"/>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3187191" y="658625"/>
            <a:ext cx="5817618"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India’s Widest CFS Network </a:t>
            </a:r>
          </a:p>
          <a:p>
            <a:pPr algn="ctr"/>
            <a:r>
              <a:rPr lang="en-US" sz="3200" b="1" dirty="0">
                <a:latin typeface="Roboto" panose="02000000000000000000" pitchFamily="2" charset="0"/>
                <a:ea typeface="Roboto" panose="02000000000000000000" pitchFamily="2" charset="0"/>
              </a:rPr>
              <a:t>Built to Meet Global Standards</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7696" y="63576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11868" y="1197234"/>
            <a:ext cx="7772400" cy="45719"/>
          </a:xfrm>
          <a:prstGeom prst="rect">
            <a:avLst/>
          </a:prstGeom>
        </p:spPr>
      </p:pic>
      <p:sp>
        <p:nvSpPr>
          <p:cNvPr id="8" name="TextBox 7">
            <a:extLst>
              <a:ext uri="{FF2B5EF4-FFF2-40B4-BE49-F238E27FC236}">
                <a16:creationId xmlns:a16="http://schemas.microsoft.com/office/drawing/2014/main" id="{7F443340-58F8-9A2D-DF4A-716AB03CDC1B}"/>
              </a:ext>
            </a:extLst>
          </p:cNvPr>
          <p:cNvSpPr txBox="1"/>
          <p:nvPr/>
        </p:nvSpPr>
        <p:spPr>
          <a:xfrm>
            <a:off x="973222" y="2794014"/>
            <a:ext cx="1874014" cy="1492716"/>
          </a:xfrm>
          <a:prstGeom prst="rect">
            <a:avLst/>
          </a:prstGeom>
          <a:noFill/>
        </p:spPr>
        <p:txBody>
          <a:bodyPr wrap="square" rtlCol="0">
            <a:spAutoFit/>
          </a:bodyPr>
          <a:lstStyle/>
          <a:p>
            <a:pPr>
              <a:spcBef>
                <a:spcPts val="600"/>
              </a:spcBef>
            </a:pPr>
            <a:r>
              <a:rPr lang="en-US" sz="1100" dirty="0">
                <a:latin typeface="Roboto" panose="02000000000000000000" pitchFamily="2" charset="0"/>
                <a:ea typeface="Roboto" panose="02000000000000000000" pitchFamily="2" charset="0"/>
              </a:rPr>
              <a:t>World-class CFS facilities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Mumbai</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Mundra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Kolkata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Chennai</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Dadri</a:t>
            </a:r>
          </a:p>
        </p:txBody>
      </p:sp>
      <p:sp>
        <p:nvSpPr>
          <p:cNvPr id="9" name="TextBox 8">
            <a:extLst>
              <a:ext uri="{FF2B5EF4-FFF2-40B4-BE49-F238E27FC236}">
                <a16:creationId xmlns:a16="http://schemas.microsoft.com/office/drawing/2014/main" id="{2036096C-E285-0F74-164A-366F86F8DB6B}"/>
              </a:ext>
            </a:extLst>
          </p:cNvPr>
          <p:cNvSpPr txBox="1"/>
          <p:nvPr/>
        </p:nvSpPr>
        <p:spPr>
          <a:xfrm>
            <a:off x="8745272" y="4231460"/>
            <a:ext cx="2799646" cy="1769715"/>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Safe, secure bonded and non-bonded warehouses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International safety and security standards compliant – C-TPAT, ISO and OHSAS. </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Technology enabled operations </a:t>
            </a:r>
            <a:br>
              <a:rPr lang="en-US" sz="1100" dirty="0">
                <a:solidFill>
                  <a:schemeClr val="bg1"/>
                </a:solidFill>
                <a:latin typeface="Roboto" panose="02000000000000000000" pitchFamily="2" charset="0"/>
                <a:ea typeface="Roboto" panose="02000000000000000000" pitchFamily="2" charset="0"/>
              </a:rPr>
            </a:br>
            <a:r>
              <a:rPr lang="en-US" sz="1100" dirty="0">
                <a:solidFill>
                  <a:schemeClr val="bg1"/>
                </a:solidFill>
                <a:latin typeface="Roboto" panose="02000000000000000000" pitchFamily="2" charset="0"/>
                <a:ea typeface="Roboto" panose="02000000000000000000" pitchFamily="2" charset="0"/>
              </a:rPr>
              <a:t>- RFID, e-bill of lading, e-payment, etc. </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Equipment maintenance, repairs and backup support</a:t>
            </a:r>
          </a:p>
        </p:txBody>
      </p:sp>
      <p:sp>
        <p:nvSpPr>
          <p:cNvPr id="10" name="TextBox 9">
            <a:extLst>
              <a:ext uri="{FF2B5EF4-FFF2-40B4-BE49-F238E27FC236}">
                <a16:creationId xmlns:a16="http://schemas.microsoft.com/office/drawing/2014/main" id="{71A11D65-96FB-41E0-2890-B25420FA1242}"/>
              </a:ext>
            </a:extLst>
          </p:cNvPr>
          <p:cNvSpPr txBox="1"/>
          <p:nvPr/>
        </p:nvSpPr>
        <p:spPr>
          <a:xfrm>
            <a:off x="6911335" y="2231126"/>
            <a:ext cx="2792382" cy="1415772"/>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Multi-City Consolidation and Direct Port Delivery</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First and last mile delivery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ODC handling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Reefer containers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Hazardous cargo handling</a:t>
            </a:r>
          </a:p>
        </p:txBody>
      </p:sp>
      <p:sp>
        <p:nvSpPr>
          <p:cNvPr id="11" name="Rounded Rectangle 10">
            <a:extLst>
              <a:ext uri="{FF2B5EF4-FFF2-40B4-BE49-F238E27FC236}">
                <a16:creationId xmlns:a16="http://schemas.microsoft.com/office/drawing/2014/main" id="{6B6DDA41-F92C-443B-2A31-93D15B2F8B84}"/>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A4E5946-6900-52E6-D808-976068152256}"/>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6D9D245-2F4B-1BFA-8F4E-84930EF731C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824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ed square with a black border&#10;&#10;Description automatically generated">
            <a:extLst>
              <a:ext uri="{FF2B5EF4-FFF2-40B4-BE49-F238E27FC236}">
                <a16:creationId xmlns:a16="http://schemas.microsoft.com/office/drawing/2014/main" id="{66E5FE50-A455-A06E-FB8E-9E37D098D6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128168"/>
            <a:ext cx="12184562" cy="2735179"/>
          </a:xfrm>
          <a:prstGeom prst="rect">
            <a:avLst/>
          </a:prstGeom>
        </p:spPr>
      </p:pic>
      <p:pic>
        <p:nvPicPr>
          <p:cNvPr id="14" name="Picture 13" descr="A person holding a box&#10;&#10;Description automatically generated">
            <a:extLst>
              <a:ext uri="{FF2B5EF4-FFF2-40B4-BE49-F238E27FC236}">
                <a16:creationId xmlns:a16="http://schemas.microsoft.com/office/drawing/2014/main" id="{2913FEF1-E1E7-8ADC-9040-483189956F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8894" y="3895242"/>
            <a:ext cx="5474953" cy="2321096"/>
          </a:xfrm>
          <a:prstGeom prst="rect">
            <a:avLst/>
          </a:prstGeom>
        </p:spPr>
      </p:pic>
      <p:pic>
        <p:nvPicPr>
          <p:cNvPr id="16" name="Picture 15" descr="A black rectangular object with a red square&#10;&#10;Description automatically generated">
            <a:extLst>
              <a:ext uri="{FF2B5EF4-FFF2-40B4-BE49-F238E27FC236}">
                <a16:creationId xmlns:a16="http://schemas.microsoft.com/office/drawing/2014/main" id="{A359E14D-C031-961B-AE3E-94F5F7354D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2622" y="2428687"/>
            <a:ext cx="5999799" cy="1699481"/>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2938725" y="428688"/>
            <a:ext cx="6314549"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Safe and Timely </a:t>
            </a:r>
          </a:p>
          <a:p>
            <a:pPr algn="ctr"/>
            <a:r>
              <a:rPr lang="en-US" sz="3200" b="1" dirty="0">
                <a:latin typeface="Roboto" panose="02000000000000000000" pitchFamily="2" charset="0"/>
                <a:ea typeface="Roboto" panose="02000000000000000000" pitchFamily="2" charset="0"/>
              </a:rPr>
              <a:t>Express Distribution Across India</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4653" y="944437"/>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0374" y="1405828"/>
            <a:ext cx="7772400" cy="45719"/>
          </a:xfrm>
          <a:prstGeom prst="rect">
            <a:avLst/>
          </a:prstGeom>
        </p:spPr>
      </p:pic>
      <p:sp>
        <p:nvSpPr>
          <p:cNvPr id="8" name="TextBox 7">
            <a:extLst>
              <a:ext uri="{FF2B5EF4-FFF2-40B4-BE49-F238E27FC236}">
                <a16:creationId xmlns:a16="http://schemas.microsoft.com/office/drawing/2014/main" id="{DB7B66F4-1339-85B6-C1A8-25BA213752A1}"/>
              </a:ext>
            </a:extLst>
          </p:cNvPr>
          <p:cNvSpPr txBox="1"/>
          <p:nvPr/>
        </p:nvSpPr>
        <p:spPr>
          <a:xfrm>
            <a:off x="2192149" y="2035024"/>
            <a:ext cx="2540272" cy="1431161"/>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Extensive coverage spanning the whole of India.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End-to-end multi-modal deliveries for time-sensitive parcels, with first and last mile solutions.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Solutions and expertise across sectors</a:t>
            </a:r>
          </a:p>
        </p:txBody>
      </p:sp>
      <p:sp>
        <p:nvSpPr>
          <p:cNvPr id="9" name="TextBox 8">
            <a:extLst>
              <a:ext uri="{FF2B5EF4-FFF2-40B4-BE49-F238E27FC236}">
                <a16:creationId xmlns:a16="http://schemas.microsoft.com/office/drawing/2014/main" id="{1B9B7DF7-A539-2E2C-1EE3-EBBAA1515044}"/>
              </a:ext>
            </a:extLst>
          </p:cNvPr>
          <p:cNvSpPr txBox="1"/>
          <p:nvPr/>
        </p:nvSpPr>
        <p:spPr>
          <a:xfrm>
            <a:off x="6560235" y="4898570"/>
            <a:ext cx="2799646" cy="600164"/>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Unparalleled network of channel partners so you save on time and costs.</a:t>
            </a:r>
          </a:p>
        </p:txBody>
      </p:sp>
      <p:sp>
        <p:nvSpPr>
          <p:cNvPr id="12" name="TextBox 11">
            <a:extLst>
              <a:ext uri="{FF2B5EF4-FFF2-40B4-BE49-F238E27FC236}">
                <a16:creationId xmlns:a16="http://schemas.microsoft.com/office/drawing/2014/main" id="{50B1D648-5C19-F64F-2F97-F7399BFB2AD4}"/>
              </a:ext>
            </a:extLst>
          </p:cNvPr>
          <p:cNvSpPr txBox="1"/>
          <p:nvPr/>
        </p:nvSpPr>
        <p:spPr>
          <a:xfrm>
            <a:off x="8603365" y="2707783"/>
            <a:ext cx="2144567" cy="1000274"/>
          </a:xfrm>
          <a:prstGeom prst="rect">
            <a:avLst/>
          </a:prstGeom>
          <a:noFill/>
        </p:spPr>
        <p:txBody>
          <a:bodyPr wrap="square" rtlCol="0">
            <a:spAutoFit/>
          </a:bodyPr>
          <a:lstStyle/>
          <a:p>
            <a:pPr>
              <a:spcBef>
                <a:spcPts val="600"/>
              </a:spcBef>
            </a:pPr>
            <a:r>
              <a:rPr lang="en-US" sz="1100" b="1" dirty="0">
                <a:latin typeface="Roboto" panose="02000000000000000000" pitchFamily="2" charset="0"/>
                <a:ea typeface="Roboto" panose="02000000000000000000" pitchFamily="2" charset="0"/>
              </a:rPr>
              <a:t>State-of-the-art technology –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Optimal routing schedules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Reverse logistics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Visibility and tracking</a:t>
            </a:r>
          </a:p>
        </p:txBody>
      </p:sp>
      <p:sp>
        <p:nvSpPr>
          <p:cNvPr id="10" name="Rounded Rectangle 9">
            <a:extLst>
              <a:ext uri="{FF2B5EF4-FFF2-40B4-BE49-F238E27FC236}">
                <a16:creationId xmlns:a16="http://schemas.microsoft.com/office/drawing/2014/main" id="{0DE874B3-6F74-D0B7-5FD0-691C788E9057}"/>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3DFA6CC-699D-DC84-F05A-5352CC22B697}"/>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7873F20-C7DA-89BA-A0B0-995552FC11A8}"/>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truck with a person in the driver's seat&#10;&#10;Description automatically generated">
            <a:extLst>
              <a:ext uri="{FF2B5EF4-FFF2-40B4-BE49-F238E27FC236}">
                <a16:creationId xmlns:a16="http://schemas.microsoft.com/office/drawing/2014/main" id="{FAF6C8C6-C521-11F0-4536-F1B08663227A}"/>
              </a:ext>
            </a:extLst>
          </p:cNvPr>
          <p:cNvPicPr>
            <a:picLocks noChangeAspect="1"/>
          </p:cNvPicPr>
          <p:nvPr/>
        </p:nvPicPr>
        <p:blipFill>
          <a:blip r:embed="rId7"/>
          <a:stretch>
            <a:fillRect/>
          </a:stretch>
        </p:blipFill>
        <p:spPr>
          <a:xfrm>
            <a:off x="4560445" y="1451547"/>
            <a:ext cx="4042920" cy="3078009"/>
          </a:xfrm>
          <a:prstGeom prst="rect">
            <a:avLst/>
          </a:prstGeom>
        </p:spPr>
      </p:pic>
    </p:spTree>
    <p:extLst>
      <p:ext uri="{BB962C8B-B14F-4D97-AF65-F5344CB8AC3E}">
        <p14:creationId xmlns:p14="http://schemas.microsoft.com/office/powerpoint/2010/main" val="1479689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ed and black rectangle&#10;&#10;Description automatically generated">
            <a:extLst>
              <a:ext uri="{FF2B5EF4-FFF2-40B4-BE49-F238E27FC236}">
                <a16:creationId xmlns:a16="http://schemas.microsoft.com/office/drawing/2014/main" id="{6D531F14-D4B1-E1F7-2E4E-614349310E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56589"/>
            <a:ext cx="12185808" cy="4601411"/>
          </a:xfrm>
          <a:prstGeom prst="rect">
            <a:avLst/>
          </a:prstGeom>
        </p:spPr>
      </p:pic>
      <p:pic>
        <p:nvPicPr>
          <p:cNvPr id="13" name="Picture 12" descr="A plane flying over a lot of boxes&#10;&#10;Description automatically generated">
            <a:extLst>
              <a:ext uri="{FF2B5EF4-FFF2-40B4-BE49-F238E27FC236}">
                <a16:creationId xmlns:a16="http://schemas.microsoft.com/office/drawing/2014/main" id="{E79B2820-D628-0295-2FA6-358211C4BE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0917" y="1971418"/>
            <a:ext cx="7009407" cy="3949140"/>
          </a:xfrm>
          <a:prstGeom prst="rect">
            <a:avLst/>
          </a:prstGeom>
        </p:spPr>
      </p:pic>
      <p:pic>
        <p:nvPicPr>
          <p:cNvPr id="15" name="Picture 14" descr="A close-up of a planet&#10;&#10;Description automatically generated">
            <a:extLst>
              <a:ext uri="{FF2B5EF4-FFF2-40B4-BE49-F238E27FC236}">
                <a16:creationId xmlns:a16="http://schemas.microsoft.com/office/drawing/2014/main" id="{C520B4DD-D17E-176C-5E00-4DD87568E1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8152" y="2235364"/>
            <a:ext cx="7732311" cy="4472923"/>
          </a:xfrm>
          <a:prstGeom prst="rect">
            <a:avLst/>
          </a:prstGeom>
        </p:spPr>
      </p:pic>
      <p:pic>
        <p:nvPicPr>
          <p:cNvPr id="17" name="Picture 16" descr="A machine with boxes on it&#10;&#10;Description automatically generated">
            <a:extLst>
              <a:ext uri="{FF2B5EF4-FFF2-40B4-BE49-F238E27FC236}">
                <a16:creationId xmlns:a16="http://schemas.microsoft.com/office/drawing/2014/main" id="{C6DEA94A-494D-D9D8-9D02-D26CFBF016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5130" y="3617398"/>
            <a:ext cx="2656998" cy="2303160"/>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3260127" y="707334"/>
            <a:ext cx="5671745"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Air Freight Solutions</a:t>
            </a:r>
          </a:p>
          <a:p>
            <a:pPr algn="ctr"/>
            <a:r>
              <a:rPr lang="en-US" sz="3200" b="1" dirty="0">
                <a:latin typeface="Roboto" panose="02000000000000000000" pitchFamily="2" charset="0"/>
                <a:ea typeface="Roboto" panose="02000000000000000000" pitchFamily="2" charset="0"/>
              </a:rPr>
              <a:t>that Connect you to the World</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9472"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27685" y="1200224"/>
            <a:ext cx="7772400" cy="45719"/>
          </a:xfrm>
          <a:prstGeom prst="rect">
            <a:avLst/>
          </a:prstGeom>
        </p:spPr>
      </p:pic>
      <p:sp>
        <p:nvSpPr>
          <p:cNvPr id="10" name="Rounded Rectangle 9">
            <a:extLst>
              <a:ext uri="{FF2B5EF4-FFF2-40B4-BE49-F238E27FC236}">
                <a16:creationId xmlns:a16="http://schemas.microsoft.com/office/drawing/2014/main" id="{8C147A3F-905C-316D-FB1A-03F11CFD6225}"/>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AFE6CA5-1DEE-E837-C593-7FEA9F5572D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536DA27-19C8-DAEC-0D13-A5A0FEEEF836}"/>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45E37F-0792-0E48-0035-AF4B814B6055}"/>
              </a:ext>
            </a:extLst>
          </p:cNvPr>
          <p:cNvSpPr txBox="1"/>
          <p:nvPr/>
        </p:nvSpPr>
        <p:spPr>
          <a:xfrm>
            <a:off x="1280917" y="3027859"/>
            <a:ext cx="2585878" cy="1523494"/>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International Air Freight</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World’s key business </a:t>
            </a:r>
            <a:r>
              <a:rPr lang="en-US" sz="1100" dirty="0" err="1">
                <a:latin typeface="Roboto" panose="02000000000000000000" pitchFamily="2" charset="0"/>
                <a:ea typeface="Roboto" panose="02000000000000000000" pitchFamily="2" charset="0"/>
              </a:rPr>
              <a:t>centres</a:t>
            </a:r>
            <a:r>
              <a:rPr lang="en-US" sz="1100" dirty="0">
                <a:latin typeface="Roboto" panose="02000000000000000000" pitchFamily="2" charset="0"/>
                <a:ea typeface="Roboto" panose="02000000000000000000" pitchFamily="2" charset="0"/>
              </a:rPr>
              <a:t> and trade destinations.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Compliance with local regulations and local expertise.</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Value-added services – Inland trucking and warehousing.</a:t>
            </a:r>
          </a:p>
        </p:txBody>
      </p:sp>
      <p:sp>
        <p:nvSpPr>
          <p:cNvPr id="18" name="TextBox 17">
            <a:extLst>
              <a:ext uri="{FF2B5EF4-FFF2-40B4-BE49-F238E27FC236}">
                <a16:creationId xmlns:a16="http://schemas.microsoft.com/office/drawing/2014/main" id="{156D536F-85B1-D91A-41B3-C0B54A4EAA8E}"/>
              </a:ext>
            </a:extLst>
          </p:cNvPr>
          <p:cNvSpPr txBox="1"/>
          <p:nvPr/>
        </p:nvSpPr>
        <p:spPr>
          <a:xfrm>
            <a:off x="8931871" y="3104803"/>
            <a:ext cx="2928591" cy="1785104"/>
          </a:xfrm>
          <a:prstGeom prst="rect">
            <a:avLst/>
          </a:prstGeom>
          <a:noFill/>
        </p:spPr>
        <p:txBody>
          <a:bodyPr wrap="square" rtlCol="0">
            <a:spAutoFit/>
          </a:bodyPr>
          <a:lstStyle/>
          <a:p>
            <a:pPr>
              <a:spcBef>
                <a:spcPts val="400"/>
              </a:spcBef>
            </a:pPr>
            <a:r>
              <a:rPr lang="en-US" sz="1200" b="1" dirty="0">
                <a:solidFill>
                  <a:schemeClr val="bg1"/>
                </a:solidFill>
                <a:latin typeface="Roboto" panose="02000000000000000000" pitchFamily="2" charset="0"/>
                <a:ea typeface="Roboto" panose="02000000000000000000" pitchFamily="2" charset="0"/>
              </a:rPr>
              <a:t>Domestic Air Freight</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Transit centers at 34 airports across India, covering 100% </a:t>
            </a:r>
            <a:br>
              <a:rPr lang="en-US" sz="1100" dirty="0">
                <a:solidFill>
                  <a:schemeClr val="bg1"/>
                </a:solidFill>
                <a:latin typeface="Roboto" panose="02000000000000000000" pitchFamily="2" charset="0"/>
                <a:ea typeface="Roboto" panose="02000000000000000000" pitchFamily="2" charset="0"/>
              </a:rPr>
            </a:br>
            <a:r>
              <a:rPr lang="en-US" sz="1100" dirty="0">
                <a:solidFill>
                  <a:schemeClr val="bg1"/>
                </a:solidFill>
                <a:latin typeface="Roboto" panose="02000000000000000000" pitchFamily="2" charset="0"/>
                <a:ea typeface="Roboto" panose="02000000000000000000" pitchFamily="2" charset="0"/>
              </a:rPr>
              <a:t>of India’s commercial airports.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Strategic alliance with India’s leading airlines to offer more than 1500 departures a day.</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On-time deliveries of your cargo across the whole of India. </a:t>
            </a:r>
          </a:p>
        </p:txBody>
      </p:sp>
    </p:spTree>
    <p:extLst>
      <p:ext uri="{BB962C8B-B14F-4D97-AF65-F5344CB8AC3E}">
        <p14:creationId xmlns:p14="http://schemas.microsoft.com/office/powerpoint/2010/main" val="367489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ed square with black border&#10;&#10;Description automatically generated">
            <a:extLst>
              <a:ext uri="{FF2B5EF4-FFF2-40B4-BE49-F238E27FC236}">
                <a16:creationId xmlns:a16="http://schemas.microsoft.com/office/drawing/2014/main" id="{C76F2CB2-365E-2459-C850-F3518BF274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23009"/>
            <a:ext cx="12202720" cy="3234991"/>
          </a:xfrm>
          <a:prstGeom prst="rect">
            <a:avLst/>
          </a:prstGeom>
        </p:spPr>
      </p:pic>
      <p:pic>
        <p:nvPicPr>
          <p:cNvPr id="17" name="Picture 16" descr="A long shot of a warehouse&#10;&#10;Description automatically generated">
            <a:extLst>
              <a:ext uri="{FF2B5EF4-FFF2-40B4-BE49-F238E27FC236}">
                <a16:creationId xmlns:a16="http://schemas.microsoft.com/office/drawing/2014/main" id="{1AFAB435-0A67-5F31-B6F2-75CBFF1738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981" y="1739623"/>
            <a:ext cx="7060561" cy="2967851"/>
          </a:xfrm>
          <a:prstGeom prst="rect">
            <a:avLst/>
          </a:prstGeom>
        </p:spPr>
      </p:pic>
      <p:pic>
        <p:nvPicPr>
          <p:cNvPr id="15" name="Picture 14" descr="A close-up of a warehouse&#10;&#10;Description automatically generated">
            <a:extLst>
              <a:ext uri="{FF2B5EF4-FFF2-40B4-BE49-F238E27FC236}">
                <a16:creationId xmlns:a16="http://schemas.microsoft.com/office/drawing/2014/main" id="{A7F0EE43-E9AB-8D0E-71FD-6C9FB48529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467" y="3849467"/>
            <a:ext cx="7545756" cy="2439031"/>
          </a:xfrm>
          <a:prstGeom prst="rect">
            <a:avLst/>
          </a:prstGeom>
        </p:spPr>
      </p:pic>
      <p:pic>
        <p:nvPicPr>
          <p:cNvPr id="19" name="Picture 18" descr="A close-up of a warehouse&#10;&#10;Description automatically generated">
            <a:extLst>
              <a:ext uri="{FF2B5EF4-FFF2-40B4-BE49-F238E27FC236}">
                <a16:creationId xmlns:a16="http://schemas.microsoft.com/office/drawing/2014/main" id="{67D0B928-94D8-8D0F-5529-4CAE832647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2202" y="1952545"/>
            <a:ext cx="5409392" cy="4276302"/>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3057347" y="371063"/>
            <a:ext cx="6077305"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Contract Logistics Solutions</a:t>
            </a:r>
          </a:p>
          <a:p>
            <a:pPr algn="ctr"/>
            <a:r>
              <a:rPr lang="en-US" sz="3200" b="1" dirty="0">
                <a:latin typeface="Roboto" panose="02000000000000000000" pitchFamily="2" charset="0"/>
                <a:ea typeface="Roboto" panose="02000000000000000000" pitchFamily="2" charset="0"/>
              </a:rPr>
              <a:t>that Simplify your Supply Chain </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4841" y="413842"/>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45875" y="863953"/>
            <a:ext cx="7772400" cy="45719"/>
          </a:xfrm>
          <a:prstGeom prst="rect">
            <a:avLst/>
          </a:prstGeom>
        </p:spPr>
      </p:pic>
      <p:sp>
        <p:nvSpPr>
          <p:cNvPr id="12" name="Rounded Rectangle 11">
            <a:extLst>
              <a:ext uri="{FF2B5EF4-FFF2-40B4-BE49-F238E27FC236}">
                <a16:creationId xmlns:a16="http://schemas.microsoft.com/office/drawing/2014/main" id="{D787D238-01C3-654F-EFFC-6E67C0134168}"/>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B210802-8349-7AFE-173E-B899C2551EC2}"/>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B0A3B72-B730-1699-2BEE-7DABF68C66E7}"/>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5B2BAC7-F8AF-776C-E191-CCA271168190}"/>
              </a:ext>
            </a:extLst>
          </p:cNvPr>
          <p:cNvSpPr txBox="1"/>
          <p:nvPr/>
        </p:nvSpPr>
        <p:spPr>
          <a:xfrm>
            <a:off x="1415682" y="2239860"/>
            <a:ext cx="2701791" cy="1015663"/>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57 strategically located warehousing facilities across India that meet international standards.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Scalable and flexible supply chain solutions</a:t>
            </a:r>
          </a:p>
        </p:txBody>
      </p:sp>
      <p:sp>
        <p:nvSpPr>
          <p:cNvPr id="20" name="TextBox 19">
            <a:extLst>
              <a:ext uri="{FF2B5EF4-FFF2-40B4-BE49-F238E27FC236}">
                <a16:creationId xmlns:a16="http://schemas.microsoft.com/office/drawing/2014/main" id="{62C83ADA-5744-1B69-E82B-E096F40E0752}"/>
              </a:ext>
            </a:extLst>
          </p:cNvPr>
          <p:cNvSpPr txBox="1"/>
          <p:nvPr/>
        </p:nvSpPr>
        <p:spPr>
          <a:xfrm>
            <a:off x="9414523" y="4011461"/>
            <a:ext cx="2247690" cy="1718419"/>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Adhering to global safety standards.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Complete adherence to temperature control requirements.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Hazardous product storage in accordance to the Globally Harmonized System (GHS) hazard class. </a:t>
            </a:r>
          </a:p>
        </p:txBody>
      </p:sp>
      <p:sp>
        <p:nvSpPr>
          <p:cNvPr id="21" name="TextBox 20">
            <a:extLst>
              <a:ext uri="{FF2B5EF4-FFF2-40B4-BE49-F238E27FC236}">
                <a16:creationId xmlns:a16="http://schemas.microsoft.com/office/drawing/2014/main" id="{2F9CE3E2-17FD-B38B-2820-1809C97DCE6A}"/>
              </a:ext>
            </a:extLst>
          </p:cNvPr>
          <p:cNvSpPr txBox="1"/>
          <p:nvPr/>
        </p:nvSpPr>
        <p:spPr>
          <a:xfrm>
            <a:off x="8373077" y="2339434"/>
            <a:ext cx="3060064" cy="846386"/>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Experience industry sectors – Chemicals, Spare Parts, Pharmaceuticals, Food, Fashion, Retail and e-commerce.</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Chemical warehousing facilities pan-India.</a:t>
            </a:r>
          </a:p>
        </p:txBody>
      </p:sp>
      <p:sp>
        <p:nvSpPr>
          <p:cNvPr id="22" name="TextBox 21">
            <a:extLst>
              <a:ext uri="{FF2B5EF4-FFF2-40B4-BE49-F238E27FC236}">
                <a16:creationId xmlns:a16="http://schemas.microsoft.com/office/drawing/2014/main" id="{C9FE2BE6-6CAF-0637-3FD4-C3274E58D8B5}"/>
              </a:ext>
            </a:extLst>
          </p:cNvPr>
          <p:cNvSpPr txBox="1"/>
          <p:nvPr/>
        </p:nvSpPr>
        <p:spPr>
          <a:xfrm>
            <a:off x="754208" y="4259517"/>
            <a:ext cx="3149371" cy="990015"/>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Expertise in last-mile deliveries, bonded and general warehousing, mother warehouse management for OEMs and dealers, domestic and international transportation.</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Digital tools and optimized operations</a:t>
            </a:r>
          </a:p>
        </p:txBody>
      </p:sp>
    </p:spTree>
    <p:extLst>
      <p:ext uri="{BB962C8B-B14F-4D97-AF65-F5344CB8AC3E}">
        <p14:creationId xmlns:p14="http://schemas.microsoft.com/office/powerpoint/2010/main" val="166666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anim calcmode="lin" valueType="num">
                                      <p:cBhvr>
                                        <p:cTn id="48" dur="500" fill="hold"/>
                                        <p:tgtEl>
                                          <p:spTgt spid="20"/>
                                        </p:tgtEl>
                                        <p:attrNameLst>
                                          <p:attrName>ppt_x</p:attrName>
                                        </p:attrNameLst>
                                      </p:cBhvr>
                                      <p:tavLst>
                                        <p:tav tm="0">
                                          <p:val>
                                            <p:strVal val="#ppt_x"/>
                                          </p:val>
                                        </p:tav>
                                        <p:tav tm="100000">
                                          <p:val>
                                            <p:strVal val="#ppt_x"/>
                                          </p:val>
                                        </p:tav>
                                      </p:tavLst>
                                    </p:anim>
                                    <p:anim calcmode="lin" valueType="num">
                                      <p:cBhvr>
                                        <p:cTn id="4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black rectangle&#10;&#10;Description automatically generated">
            <a:extLst>
              <a:ext uri="{FF2B5EF4-FFF2-40B4-BE49-F238E27FC236}">
                <a16:creationId xmlns:a16="http://schemas.microsoft.com/office/drawing/2014/main" id="{1AA51E4A-E045-EDC7-5454-D16E3D9597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105151"/>
            <a:ext cx="12192001" cy="3752849"/>
          </a:xfrm>
          <a:prstGeom prst="rect">
            <a:avLst/>
          </a:prstGeom>
        </p:spPr>
      </p:pic>
      <p:pic>
        <p:nvPicPr>
          <p:cNvPr id="11" name="Picture 10" descr="A large room with a black background&#10;&#10;Description automatically generated">
            <a:extLst>
              <a:ext uri="{FF2B5EF4-FFF2-40B4-BE49-F238E27FC236}">
                <a16:creationId xmlns:a16="http://schemas.microsoft.com/office/drawing/2014/main" id="{59B0E1AB-845A-F466-D3F5-0E8727765A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8256" y="1812464"/>
            <a:ext cx="8588101" cy="4386911"/>
          </a:xfrm>
          <a:prstGeom prst="rect">
            <a:avLst/>
          </a:prstGeom>
        </p:spPr>
      </p:pic>
      <p:pic>
        <p:nvPicPr>
          <p:cNvPr id="15" name="Picture 14" descr="A black and red squares&#10;&#10;Description automatically generated">
            <a:extLst>
              <a:ext uri="{FF2B5EF4-FFF2-40B4-BE49-F238E27FC236}">
                <a16:creationId xmlns:a16="http://schemas.microsoft.com/office/drawing/2014/main" id="{9E72445C-4F6B-1201-3551-745F342B89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4329" y="4302560"/>
            <a:ext cx="1356864" cy="1515377"/>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3140704" y="656000"/>
            <a:ext cx="5445722"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Strategically Located</a:t>
            </a:r>
          </a:p>
          <a:p>
            <a:pPr algn="ctr"/>
            <a:r>
              <a:rPr lang="en-US" sz="3200" b="1" dirty="0">
                <a:latin typeface="Roboto" panose="02000000000000000000" pitchFamily="2" charset="0"/>
                <a:ea typeface="Roboto" panose="02000000000000000000" pitchFamily="2" charset="0"/>
              </a:rPr>
              <a:t>Logistics Parks Across India</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495" y="1171749"/>
            <a:ext cx="7772400" cy="45719"/>
          </a:xfrm>
          <a:prstGeom prst="rect">
            <a:avLst/>
          </a:prstGeom>
        </p:spPr>
      </p:pic>
      <p:sp>
        <p:nvSpPr>
          <p:cNvPr id="8" name="Rounded Rectangle 7">
            <a:extLst>
              <a:ext uri="{FF2B5EF4-FFF2-40B4-BE49-F238E27FC236}">
                <a16:creationId xmlns:a16="http://schemas.microsoft.com/office/drawing/2014/main" id="{3C17B2C3-881A-77A6-7DBA-21DB3EBF1CD1}"/>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27CDB88-639E-BB15-0591-2441FDDAE684}"/>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FFC7012-3669-FE71-385A-27D2E3C94A68}"/>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FD3611-1CA3-A6A2-37F0-ED62731678BB}"/>
              </a:ext>
            </a:extLst>
          </p:cNvPr>
          <p:cNvSpPr txBox="1"/>
          <p:nvPr/>
        </p:nvSpPr>
        <p:spPr>
          <a:xfrm>
            <a:off x="501957" y="2510155"/>
            <a:ext cx="2638747" cy="1354217"/>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Built-to-suit, Grade-A logistics parks across Ahmedabad, Bengaluru, Delhi NCR, Goa, Hosur, Hyderabad, Mumbai and Pune.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Close connectivity to industrial hubs, transport routes and consumption </a:t>
            </a:r>
            <a:r>
              <a:rPr lang="en-US" sz="1100" dirty="0" err="1">
                <a:latin typeface="Roboto" panose="02000000000000000000" pitchFamily="2" charset="0"/>
                <a:ea typeface="Roboto" panose="02000000000000000000" pitchFamily="2" charset="0"/>
              </a:rPr>
              <a:t>centres</a:t>
            </a:r>
            <a:r>
              <a:rPr lang="en-US" sz="1100" dirty="0">
                <a:latin typeface="Roboto" panose="02000000000000000000" pitchFamily="2" charset="0"/>
                <a:ea typeface="Roboto" panose="02000000000000000000" pitchFamily="2" charset="0"/>
              </a:rPr>
              <a:t>.</a:t>
            </a:r>
          </a:p>
        </p:txBody>
      </p:sp>
      <p:sp>
        <p:nvSpPr>
          <p:cNvPr id="18" name="TextBox 17">
            <a:extLst>
              <a:ext uri="{FF2B5EF4-FFF2-40B4-BE49-F238E27FC236}">
                <a16:creationId xmlns:a16="http://schemas.microsoft.com/office/drawing/2014/main" id="{08787FF2-07BA-BB31-B074-563318D58E4F}"/>
              </a:ext>
            </a:extLst>
          </p:cNvPr>
          <p:cNvSpPr txBox="1"/>
          <p:nvPr/>
        </p:nvSpPr>
        <p:spPr>
          <a:xfrm>
            <a:off x="8855108" y="3640606"/>
            <a:ext cx="2638747" cy="2056973"/>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Facilities built to international safety and engineering standards, incorporating sustainable construction for resource optimization.</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Fully and semi-automated warehousing solutions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Flexibility of dedicated and shared user solutions for warehousing and transportation as per your requirements. </a:t>
            </a:r>
          </a:p>
        </p:txBody>
      </p:sp>
      <p:grpSp>
        <p:nvGrpSpPr>
          <p:cNvPr id="19" name="Group 18">
            <a:extLst>
              <a:ext uri="{FF2B5EF4-FFF2-40B4-BE49-F238E27FC236}">
                <a16:creationId xmlns:a16="http://schemas.microsoft.com/office/drawing/2014/main" id="{2ACE3C00-24F8-3ABC-331F-9BC581F29C2A}"/>
              </a:ext>
            </a:extLst>
          </p:cNvPr>
          <p:cNvGrpSpPr/>
          <p:nvPr/>
        </p:nvGrpSpPr>
        <p:grpSpPr>
          <a:xfrm>
            <a:off x="512717" y="2026174"/>
            <a:ext cx="8369263" cy="4567956"/>
            <a:chOff x="512717" y="2026174"/>
            <a:chExt cx="8369263" cy="4567956"/>
          </a:xfrm>
        </p:grpSpPr>
        <p:pic>
          <p:nvPicPr>
            <p:cNvPr id="13" name="Picture 12" descr="A black and white photo of a building&#10;&#10;Description automatically generated">
              <a:extLst>
                <a:ext uri="{FF2B5EF4-FFF2-40B4-BE49-F238E27FC236}">
                  <a16:creationId xmlns:a16="http://schemas.microsoft.com/office/drawing/2014/main" id="{67CB6280-4E77-A033-A969-956B0C0842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717" y="2026174"/>
              <a:ext cx="8369263" cy="4567956"/>
            </a:xfrm>
            <a:prstGeom prst="rect">
              <a:avLst/>
            </a:prstGeom>
          </p:spPr>
        </p:pic>
        <p:pic>
          <p:nvPicPr>
            <p:cNvPr id="17" name="Picture 16" descr="A picture containing graphics, graphic design, logo, screenshot&#10;&#10;Description automatically generated">
              <a:extLst>
                <a:ext uri="{FF2B5EF4-FFF2-40B4-BE49-F238E27FC236}">
                  <a16:creationId xmlns:a16="http://schemas.microsoft.com/office/drawing/2014/main" id="{3ABD103D-12B7-B24F-46A2-E4C59AAE95A8}"/>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6907266" y="4996663"/>
              <a:ext cx="754069" cy="441609"/>
            </a:xfrm>
            <a:prstGeom prst="rect">
              <a:avLst/>
            </a:prstGeom>
            <a:scene3d>
              <a:camera prst="isometricLeftDown"/>
              <a:lightRig rig="threePt" dir="t"/>
            </a:scene3d>
          </p:spPr>
        </p:pic>
      </p:grpSp>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2440188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958782-96C7-9BE1-F390-69A25AD60DDB}"/>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2450611" y="413559"/>
            <a:ext cx="7290778" cy="584775"/>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Marquee Customers Across Industries</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416184"/>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024355"/>
            <a:ext cx="7772400" cy="45719"/>
          </a:xfrm>
          <a:prstGeom prst="rect">
            <a:avLst/>
          </a:prstGeom>
        </p:spPr>
      </p:pic>
    </p:spTree>
    <p:extLst>
      <p:ext uri="{BB962C8B-B14F-4D97-AF65-F5344CB8AC3E}">
        <p14:creationId xmlns:p14="http://schemas.microsoft.com/office/powerpoint/2010/main" val="3801511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0F810E-6713-146C-281B-7D84F251858A}"/>
              </a:ext>
            </a:extLst>
          </p:cNvPr>
          <p:cNvSpPr txBox="1"/>
          <p:nvPr/>
        </p:nvSpPr>
        <p:spPr>
          <a:xfrm>
            <a:off x="2731137" y="294865"/>
            <a:ext cx="6729727" cy="1200329"/>
          </a:xfrm>
          <a:prstGeom prst="rect">
            <a:avLst/>
          </a:prstGeom>
          <a:noFill/>
        </p:spPr>
        <p:txBody>
          <a:bodyPr wrap="none" rtlCol="0">
            <a:spAutoFit/>
          </a:bodyPr>
          <a:lstStyle/>
          <a:p>
            <a:pPr algn="ctr"/>
            <a:r>
              <a:rPr lang="en-US" sz="3600" b="1" dirty="0">
                <a:latin typeface="Roboto" panose="02000000000000000000" pitchFamily="2" charset="0"/>
                <a:ea typeface="Roboto" panose="02000000000000000000" pitchFamily="2" charset="0"/>
              </a:rPr>
              <a:t>The Combined Strengths </a:t>
            </a:r>
          </a:p>
          <a:p>
            <a:pPr algn="ctr"/>
            <a:r>
              <a:rPr lang="en-US" sz="3600" dirty="0">
                <a:latin typeface="Roboto" panose="02000000000000000000" pitchFamily="2" charset="0"/>
                <a:ea typeface="Roboto" panose="02000000000000000000" pitchFamily="2" charset="0"/>
              </a:rPr>
              <a:t>that move you across the world!</a:t>
            </a:r>
          </a:p>
        </p:txBody>
      </p:sp>
      <p:grpSp>
        <p:nvGrpSpPr>
          <p:cNvPr id="32" name="Group 31">
            <a:extLst>
              <a:ext uri="{FF2B5EF4-FFF2-40B4-BE49-F238E27FC236}">
                <a16:creationId xmlns:a16="http://schemas.microsoft.com/office/drawing/2014/main" id="{FC6A36FA-A715-F2D1-FEA6-C55890A8C482}"/>
              </a:ext>
            </a:extLst>
          </p:cNvPr>
          <p:cNvGrpSpPr/>
          <p:nvPr/>
        </p:nvGrpSpPr>
        <p:grpSpPr>
          <a:xfrm>
            <a:off x="-5475" y="5420352"/>
            <a:ext cx="12197475" cy="1014921"/>
            <a:chOff x="-5475" y="5420352"/>
            <a:chExt cx="12197475" cy="1014921"/>
          </a:xfrm>
        </p:grpSpPr>
        <p:sp>
          <p:nvSpPr>
            <p:cNvPr id="11" name="Rounded Rectangle 10">
              <a:extLst>
                <a:ext uri="{FF2B5EF4-FFF2-40B4-BE49-F238E27FC236}">
                  <a16:creationId xmlns:a16="http://schemas.microsoft.com/office/drawing/2014/main" id="{B80BAC79-27FA-4AC1-D5FB-431C855C481D}"/>
                </a:ext>
              </a:extLst>
            </p:cNvPr>
            <p:cNvSpPr/>
            <p:nvPr/>
          </p:nvSpPr>
          <p:spPr>
            <a:xfrm>
              <a:off x="-5475" y="5420352"/>
              <a:ext cx="12197475" cy="1014921"/>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2872046-7D69-47CC-6561-C97A2F094E62}"/>
                </a:ext>
              </a:extLst>
            </p:cNvPr>
            <p:cNvSpPr txBox="1"/>
            <p:nvPr/>
          </p:nvSpPr>
          <p:spPr>
            <a:xfrm>
              <a:off x="918850" y="5527833"/>
              <a:ext cx="2333567"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Global logistics conglomerate, headquartered in India</a:t>
              </a:r>
            </a:p>
          </p:txBody>
        </p:sp>
        <p:sp>
          <p:nvSpPr>
            <p:cNvPr id="13" name="TextBox 12">
              <a:extLst>
                <a:ext uri="{FF2B5EF4-FFF2-40B4-BE49-F238E27FC236}">
                  <a16:creationId xmlns:a16="http://schemas.microsoft.com/office/drawing/2014/main" id="{61DD1D7D-5FDC-08A7-B550-8398422D8E9E}"/>
                </a:ext>
              </a:extLst>
            </p:cNvPr>
            <p:cNvSpPr txBox="1"/>
            <p:nvPr/>
          </p:nvSpPr>
          <p:spPr>
            <a:xfrm>
              <a:off x="3234423" y="5527833"/>
              <a:ext cx="4259716"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Established market leadership across diverse logistics verticals through well-timed capacity building, mergers and acquisitions, and strategic partnerships</a:t>
              </a:r>
            </a:p>
          </p:txBody>
        </p:sp>
        <p:sp>
          <p:nvSpPr>
            <p:cNvPr id="14" name="TextBox 13">
              <a:extLst>
                <a:ext uri="{FF2B5EF4-FFF2-40B4-BE49-F238E27FC236}">
                  <a16:creationId xmlns:a16="http://schemas.microsoft.com/office/drawing/2014/main" id="{120C1EB7-D5C9-B908-4155-7F86B09C4134}"/>
                </a:ext>
              </a:extLst>
            </p:cNvPr>
            <p:cNvSpPr txBox="1"/>
            <p:nvPr/>
          </p:nvSpPr>
          <p:spPr>
            <a:xfrm>
              <a:off x="7556861" y="5512313"/>
              <a:ext cx="3925097"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International supply chain</a:t>
              </a:r>
            </a:p>
          </p:txBody>
        </p:sp>
      </p:grpSp>
      <p:sp>
        <p:nvSpPr>
          <p:cNvPr id="15" name="TextBox 14">
            <a:extLst>
              <a:ext uri="{FF2B5EF4-FFF2-40B4-BE49-F238E27FC236}">
                <a16:creationId xmlns:a16="http://schemas.microsoft.com/office/drawing/2014/main" id="{B9958859-5D92-84EB-D727-42722D03B54A}"/>
              </a:ext>
            </a:extLst>
          </p:cNvPr>
          <p:cNvSpPr txBox="1"/>
          <p:nvPr/>
        </p:nvSpPr>
        <p:spPr>
          <a:xfrm>
            <a:off x="1002766" y="6510744"/>
            <a:ext cx="10180992" cy="246221"/>
          </a:xfrm>
          <a:prstGeom prst="rect">
            <a:avLst/>
          </a:prstGeom>
          <a:noFill/>
        </p:spPr>
        <p:txBody>
          <a:bodyPr wrap="none" rtlCol="0">
            <a:spAutoFit/>
          </a:bodyPr>
          <a:lstStyle/>
          <a:p>
            <a:pPr algn="ctr"/>
            <a:r>
              <a:rPr lang="en-US" sz="1000" dirty="0">
                <a:latin typeface="Roboto" panose="02000000000000000000" pitchFamily="2" charset="0"/>
                <a:ea typeface="Roboto" panose="02000000000000000000" pitchFamily="2" charset="0"/>
              </a:rPr>
              <a:t>(NVOCC) Non-Vessel Operating Common Carriers | (LCL) Less than Container Load | (FCL) Full Container Load  | (CFS) Container Freight Stations | (ICD) Inland Container Depots</a:t>
            </a:r>
          </a:p>
        </p:txBody>
      </p:sp>
      <p:sp>
        <p:nvSpPr>
          <p:cNvPr id="25" name="Rounded Rectangle 24">
            <a:extLst>
              <a:ext uri="{FF2B5EF4-FFF2-40B4-BE49-F238E27FC236}">
                <a16:creationId xmlns:a16="http://schemas.microsoft.com/office/drawing/2014/main" id="{82C34781-016C-6C2C-16E5-265C9F4A2C6A}"/>
              </a:ext>
            </a:extLst>
          </p:cNvPr>
          <p:cNvSpPr/>
          <p:nvPr/>
        </p:nvSpPr>
        <p:spPr>
          <a:xfrm rot="2700000">
            <a:off x="128945" y="312102"/>
            <a:ext cx="980105" cy="980105"/>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FEDE840E-5FAB-22CD-9FF3-17F9F03E8DDF}"/>
              </a:ext>
            </a:extLst>
          </p:cNvPr>
          <p:cNvSpPr/>
          <p:nvPr/>
        </p:nvSpPr>
        <p:spPr>
          <a:xfrm rot="2700000">
            <a:off x="809290" y="919070"/>
            <a:ext cx="416489" cy="416489"/>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C5D6E6D9-7991-2B3E-5368-59D690CDCD28}"/>
              </a:ext>
            </a:extLst>
          </p:cNvPr>
          <p:cNvSpPr/>
          <p:nvPr/>
        </p:nvSpPr>
        <p:spPr>
          <a:xfrm rot="2700000">
            <a:off x="11313239" y="2666610"/>
            <a:ext cx="980105" cy="980105"/>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97E762E4-3046-5ED6-A443-E93AF502FB6C}"/>
              </a:ext>
            </a:extLst>
          </p:cNvPr>
          <p:cNvSpPr/>
          <p:nvPr/>
        </p:nvSpPr>
        <p:spPr>
          <a:xfrm rot="2700000">
            <a:off x="6829876" y="5917095"/>
            <a:ext cx="550293" cy="550293"/>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7F389663-20D9-7E87-F8AE-F525A271211D}"/>
              </a:ext>
            </a:extLst>
          </p:cNvPr>
          <p:cNvSpPr/>
          <p:nvPr/>
        </p:nvSpPr>
        <p:spPr>
          <a:xfrm rot="2700000">
            <a:off x="-207576" y="4949916"/>
            <a:ext cx="550293" cy="550293"/>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a silver object&#10;&#10;Description automatically generated">
            <a:extLst>
              <a:ext uri="{FF2B5EF4-FFF2-40B4-BE49-F238E27FC236}">
                <a16:creationId xmlns:a16="http://schemas.microsoft.com/office/drawing/2014/main" id="{93EDFC82-BCC2-1CA2-E780-7F613FBE10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4052" y="865186"/>
            <a:ext cx="7772400" cy="45719"/>
          </a:xfrm>
          <a:prstGeom prst="rect">
            <a:avLst/>
          </a:prstGeom>
        </p:spPr>
      </p:pic>
      <p:pic>
        <p:nvPicPr>
          <p:cNvPr id="31" name="Picture 30" descr="A close up of a silver object&#10;&#10;Description automatically generated">
            <a:extLst>
              <a:ext uri="{FF2B5EF4-FFF2-40B4-BE49-F238E27FC236}">
                <a16:creationId xmlns:a16="http://schemas.microsoft.com/office/drawing/2014/main" id="{1717C2DF-8001-9C26-3C44-299F4DBC97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7010" y="1466222"/>
            <a:ext cx="7772400" cy="45719"/>
          </a:xfrm>
          <a:prstGeom prst="rect">
            <a:avLst/>
          </a:prstGeom>
        </p:spPr>
      </p:pic>
      <p:pic>
        <p:nvPicPr>
          <p:cNvPr id="6" name="Picture 5" descr="A red and black sign with white text&#10;&#10;Description automatically generated">
            <a:extLst>
              <a:ext uri="{FF2B5EF4-FFF2-40B4-BE49-F238E27FC236}">
                <a16:creationId xmlns:a16="http://schemas.microsoft.com/office/drawing/2014/main" id="{0441E94B-3B53-0771-6873-45B02DB0FE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1391" y="2613273"/>
            <a:ext cx="1469714" cy="769849"/>
          </a:xfrm>
          <a:prstGeom prst="rect">
            <a:avLst/>
          </a:prstGeom>
        </p:spPr>
      </p:pic>
      <p:pic>
        <p:nvPicPr>
          <p:cNvPr id="8" name="Picture 7" descr="A blue and yellow logo&#10;&#10;Description automatically generated">
            <a:extLst>
              <a:ext uri="{FF2B5EF4-FFF2-40B4-BE49-F238E27FC236}">
                <a16:creationId xmlns:a16="http://schemas.microsoft.com/office/drawing/2014/main" id="{7F645E5C-CCD9-9090-BA32-8E18538BB1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81408" y="3814627"/>
            <a:ext cx="1649678" cy="644875"/>
          </a:xfrm>
          <a:prstGeom prst="rect">
            <a:avLst/>
          </a:prstGeom>
        </p:spPr>
      </p:pic>
      <p:pic>
        <p:nvPicPr>
          <p:cNvPr id="18" name="Picture 17" descr="A red and black logo&#10;&#10;Description automatically generated">
            <a:extLst>
              <a:ext uri="{FF2B5EF4-FFF2-40B4-BE49-F238E27FC236}">
                <a16:creationId xmlns:a16="http://schemas.microsoft.com/office/drawing/2014/main" id="{31B81146-EC21-194B-30D5-A7C0C55649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40016" y="2613273"/>
            <a:ext cx="1469714" cy="763419"/>
          </a:xfrm>
          <a:prstGeom prst="rect">
            <a:avLst/>
          </a:prstGeom>
        </p:spPr>
      </p:pic>
      <p:pic>
        <p:nvPicPr>
          <p:cNvPr id="20" name="Picture 19" descr="A red and black sign with white text&#10;&#10;Description automatically generated">
            <a:extLst>
              <a:ext uri="{FF2B5EF4-FFF2-40B4-BE49-F238E27FC236}">
                <a16:creationId xmlns:a16="http://schemas.microsoft.com/office/drawing/2014/main" id="{F21FFC6F-C763-5EDF-7940-DB7D1FA60DE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9695" y="2613273"/>
            <a:ext cx="1469715" cy="742647"/>
          </a:xfrm>
          <a:prstGeom prst="rect">
            <a:avLst/>
          </a:prstGeom>
        </p:spPr>
      </p:pic>
      <p:pic>
        <p:nvPicPr>
          <p:cNvPr id="22" name="Picture 21" descr="A black background with grey text&#10;&#10;Description automatically generated">
            <a:extLst>
              <a:ext uri="{FF2B5EF4-FFF2-40B4-BE49-F238E27FC236}">
                <a16:creationId xmlns:a16="http://schemas.microsoft.com/office/drawing/2014/main" id="{C218DA94-9A2F-33FB-6E22-F55342FBA2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20504" y="3899617"/>
            <a:ext cx="1728092" cy="474896"/>
          </a:xfrm>
          <a:prstGeom prst="rect">
            <a:avLst/>
          </a:prstGeom>
        </p:spPr>
      </p:pic>
      <p:pic>
        <p:nvPicPr>
          <p:cNvPr id="5" name="Picture 4" descr="A red rectangle with white text&#10;&#10;Description automatically generated">
            <a:extLst>
              <a:ext uri="{FF2B5EF4-FFF2-40B4-BE49-F238E27FC236}">
                <a16:creationId xmlns:a16="http://schemas.microsoft.com/office/drawing/2014/main" id="{6C8C9854-5602-245C-F1CB-54FF20BFC093}"/>
              </a:ext>
            </a:extLst>
          </p:cNvPr>
          <p:cNvPicPr>
            <a:picLocks noChangeAspect="1"/>
          </p:cNvPicPr>
          <p:nvPr/>
        </p:nvPicPr>
        <p:blipFill>
          <a:blip r:embed="rId9"/>
          <a:stretch>
            <a:fillRect/>
          </a:stretch>
        </p:blipFill>
        <p:spPr>
          <a:xfrm>
            <a:off x="5008629" y="3849702"/>
            <a:ext cx="1934332" cy="566012"/>
          </a:xfrm>
          <a:prstGeom prst="rect">
            <a:avLst/>
          </a:prstGeom>
        </p:spPr>
      </p:pic>
    </p:spTree>
    <p:extLst>
      <p:ext uri="{BB962C8B-B14F-4D97-AF65-F5344CB8AC3E}">
        <p14:creationId xmlns:p14="http://schemas.microsoft.com/office/powerpoint/2010/main" val="2806195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0-#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anim calcmode="lin" valueType="num">
                                      <p:cBhvr>
                                        <p:cTn id="41" dur="500" fill="hold"/>
                                        <p:tgtEl>
                                          <p:spTgt spid="5"/>
                                        </p:tgtEl>
                                        <p:attrNameLst>
                                          <p:attrName>ppt_x</p:attrName>
                                        </p:attrNameLst>
                                      </p:cBhvr>
                                      <p:tavLst>
                                        <p:tav tm="0">
                                          <p:val>
                                            <p:strVal val="#ppt_x"/>
                                          </p:val>
                                        </p:tav>
                                        <p:tav tm="100000">
                                          <p:val>
                                            <p:strVal val="#ppt_x"/>
                                          </p:val>
                                        </p:tav>
                                      </p:tavLst>
                                    </p:anim>
                                    <p:anim calcmode="lin" valueType="num">
                                      <p:cBhvr>
                                        <p:cTn id="42" dur="5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anim calcmode="lin" valueType="num">
                                      <p:cBhvr>
                                        <p:cTn id="47" dur="500" fill="hold"/>
                                        <p:tgtEl>
                                          <p:spTgt spid="22"/>
                                        </p:tgtEl>
                                        <p:attrNameLst>
                                          <p:attrName>ppt_x</p:attrName>
                                        </p:attrNameLst>
                                      </p:cBhvr>
                                      <p:tavLst>
                                        <p:tav tm="0">
                                          <p:val>
                                            <p:strVal val="#ppt_x"/>
                                          </p:val>
                                        </p:tav>
                                        <p:tav tm="100000">
                                          <p:val>
                                            <p:strVal val="#ppt_x"/>
                                          </p:val>
                                        </p:tav>
                                      </p:tavLst>
                                    </p:anim>
                                    <p:anim calcmode="lin" valueType="num">
                                      <p:cBhvr>
                                        <p:cTn id="48" dur="500" fill="hold"/>
                                        <p:tgtEl>
                                          <p:spTgt spid="22"/>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anim calcmode="lin" valueType="num">
                                      <p:cBhvr>
                                        <p:cTn id="53" dur="500" fill="hold"/>
                                        <p:tgtEl>
                                          <p:spTgt spid="32"/>
                                        </p:tgtEl>
                                        <p:attrNameLst>
                                          <p:attrName>ppt_x</p:attrName>
                                        </p:attrNameLst>
                                      </p:cBhvr>
                                      <p:tavLst>
                                        <p:tav tm="0">
                                          <p:val>
                                            <p:strVal val="#ppt_x"/>
                                          </p:val>
                                        </p:tav>
                                        <p:tav tm="100000">
                                          <p:val>
                                            <p:strVal val="#ppt_x"/>
                                          </p:val>
                                        </p:tav>
                                      </p:tavLst>
                                    </p:anim>
                                    <p:anim calcmode="lin" valueType="num">
                                      <p:cBhvr>
                                        <p:cTn id="5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ckground with a square and a square&#10;&#10;Description automatically generated">
            <a:extLst>
              <a:ext uri="{FF2B5EF4-FFF2-40B4-BE49-F238E27FC236}">
                <a16:creationId xmlns:a16="http://schemas.microsoft.com/office/drawing/2014/main" id="{553797FE-E1F5-07A6-C4D2-4E5A7D377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34BE04-2455-7B29-FA81-2BA213F811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010" y="0"/>
            <a:ext cx="6473907" cy="6858000"/>
          </a:xfrm>
          <a:prstGeom prst="rect">
            <a:avLst/>
          </a:prstGeom>
        </p:spPr>
      </p:pic>
      <p:sp>
        <p:nvSpPr>
          <p:cNvPr id="6" name="Rounded Rectangle 5">
            <a:extLst>
              <a:ext uri="{FF2B5EF4-FFF2-40B4-BE49-F238E27FC236}">
                <a16:creationId xmlns:a16="http://schemas.microsoft.com/office/drawing/2014/main" id="{7088FC42-6D70-931E-3317-E3C671D682F3}"/>
              </a:ext>
            </a:extLst>
          </p:cNvPr>
          <p:cNvSpPr/>
          <p:nvPr/>
        </p:nvSpPr>
        <p:spPr>
          <a:xfrm rot="2700000">
            <a:off x="-956732" y="435089"/>
            <a:ext cx="3241137" cy="3241137"/>
          </a:xfrm>
          <a:prstGeom prst="roundRect">
            <a:avLst/>
          </a:prstGeom>
          <a:solidFill>
            <a:srgbClr val="C00000">
              <a:alpha val="5746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85C9F4-42F2-CBD9-4F1E-03DA70D98051}"/>
              </a:ext>
            </a:extLst>
          </p:cNvPr>
          <p:cNvSpPr txBox="1"/>
          <p:nvPr/>
        </p:nvSpPr>
        <p:spPr>
          <a:xfrm>
            <a:off x="6840869" y="2734172"/>
            <a:ext cx="4221027" cy="1384995"/>
          </a:xfrm>
          <a:prstGeom prst="rect">
            <a:avLst/>
          </a:prstGeom>
          <a:noFill/>
        </p:spPr>
        <p:txBody>
          <a:bodyPr wrap="none" rtlCol="0">
            <a:spAutoFit/>
          </a:bodyPr>
          <a:lstStyle/>
          <a:p>
            <a:r>
              <a:rPr lang="en-US" sz="2800" b="1" dirty="0">
                <a:solidFill>
                  <a:schemeClr val="bg1"/>
                </a:solidFill>
                <a:latin typeface="Roboto" panose="02000000000000000000" pitchFamily="2" charset="0"/>
                <a:ea typeface="Roboto" panose="02000000000000000000" pitchFamily="2" charset="0"/>
              </a:rPr>
              <a:t>Future-ready Operations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Driven by Robust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Digital Transformation</a:t>
            </a:r>
          </a:p>
        </p:txBody>
      </p:sp>
      <p:pic>
        <p:nvPicPr>
          <p:cNvPr id="8" name="Picture 7" descr="A close up of a silver object&#10;&#10;Description automatically generated">
            <a:extLst>
              <a:ext uri="{FF2B5EF4-FFF2-40B4-BE49-F238E27FC236}">
                <a16:creationId xmlns:a16="http://schemas.microsoft.com/office/drawing/2014/main" id="{4ADEF29B-2CF0-44D3-BAD4-0AA7E7B58AFE}"/>
              </a:ext>
            </a:extLst>
          </p:cNvPr>
          <p:cNvPicPr>
            <a:picLocks noChangeAspect="1"/>
          </p:cNvPicPr>
          <p:nvPr/>
        </p:nvPicPr>
        <p:blipFill>
          <a:blip r:embed="rId4" cstate="email">
            <a:alphaModFix amt="35000"/>
            <a:extLst>
              <a:ext uri="{28A0092B-C50C-407E-A947-70E740481C1C}">
                <a14:useLocalDpi xmlns:a14="http://schemas.microsoft.com/office/drawing/2010/main"/>
              </a:ext>
            </a:extLst>
          </a:blip>
          <a:stretch>
            <a:fillRect/>
          </a:stretch>
        </p:blipFill>
        <p:spPr>
          <a:xfrm>
            <a:off x="1130104" y="3189791"/>
            <a:ext cx="7772400" cy="45719"/>
          </a:xfrm>
          <a:prstGeom prst="rect">
            <a:avLst/>
          </a:prstGeom>
        </p:spPr>
      </p:pic>
      <p:pic>
        <p:nvPicPr>
          <p:cNvPr id="9" name="Picture 8" descr="A close up of a silver object&#10;&#10;Description automatically generated">
            <a:extLst>
              <a:ext uri="{FF2B5EF4-FFF2-40B4-BE49-F238E27FC236}">
                <a16:creationId xmlns:a16="http://schemas.microsoft.com/office/drawing/2014/main" id="{3EB6B446-D51C-805F-6279-15443B86C851}"/>
              </a:ext>
            </a:extLst>
          </p:cNvPr>
          <p:cNvPicPr>
            <a:picLocks noChangeAspect="1"/>
          </p:cNvPicPr>
          <p:nvPr/>
        </p:nvPicPr>
        <p:blipFill>
          <a:blip r:embed="rId4" cstate="email">
            <a:alphaModFix amt="51000"/>
            <a:extLst>
              <a:ext uri="{28A0092B-C50C-407E-A947-70E740481C1C}">
                <a14:useLocalDpi xmlns:a14="http://schemas.microsoft.com/office/drawing/2010/main"/>
              </a:ext>
            </a:extLst>
          </a:blip>
          <a:stretch>
            <a:fillRect/>
          </a:stretch>
        </p:blipFill>
        <p:spPr>
          <a:xfrm>
            <a:off x="7528609" y="3622491"/>
            <a:ext cx="7772400" cy="45719"/>
          </a:xfrm>
          <a:prstGeom prst="rect">
            <a:avLst/>
          </a:prstGeom>
        </p:spPr>
      </p:pic>
      <p:grpSp>
        <p:nvGrpSpPr>
          <p:cNvPr id="13" name="Group 12">
            <a:extLst>
              <a:ext uri="{FF2B5EF4-FFF2-40B4-BE49-F238E27FC236}">
                <a16:creationId xmlns:a16="http://schemas.microsoft.com/office/drawing/2014/main" id="{6499C693-26B0-AC29-2D0B-1A136BB2C455}"/>
              </a:ext>
            </a:extLst>
          </p:cNvPr>
          <p:cNvGrpSpPr/>
          <p:nvPr/>
        </p:nvGrpSpPr>
        <p:grpSpPr>
          <a:xfrm>
            <a:off x="203504" y="6433652"/>
            <a:ext cx="2643731" cy="242441"/>
            <a:chOff x="203504" y="6433652"/>
            <a:chExt cx="2643731" cy="242441"/>
          </a:xfrm>
        </p:grpSpPr>
        <p:pic>
          <p:nvPicPr>
            <p:cNvPr id="14" name="Picture 13" descr="A red sign with white text&#10;&#10;Description automatically generated">
              <a:extLst>
                <a:ext uri="{FF2B5EF4-FFF2-40B4-BE49-F238E27FC236}">
                  <a16:creationId xmlns:a16="http://schemas.microsoft.com/office/drawing/2014/main" id="{F11C67E7-ACF7-439E-4AF5-C21CE7FA10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5" name="TextBox 14">
              <a:extLst>
                <a:ext uri="{FF2B5EF4-FFF2-40B4-BE49-F238E27FC236}">
                  <a16:creationId xmlns:a16="http://schemas.microsoft.com/office/drawing/2014/main" id="{B13845A2-D4E8-A16E-0F84-3C07608AAED0}"/>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3040337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decel="5000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rectangular object with black edges&#10;&#10;Description automatically generated">
            <a:extLst>
              <a:ext uri="{FF2B5EF4-FFF2-40B4-BE49-F238E27FC236}">
                <a16:creationId xmlns:a16="http://schemas.microsoft.com/office/drawing/2014/main" id="{FC956473-E33A-F933-E598-B5461521E2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7" y="3861615"/>
            <a:ext cx="12223610" cy="3017703"/>
          </a:xfrm>
          <a:prstGeom prst="rect">
            <a:avLst/>
          </a:prstGeom>
        </p:spPr>
      </p:pic>
      <p:pic>
        <p:nvPicPr>
          <p:cNvPr id="16" name="Picture 15" descr="A finger touching a glowing light&#10;&#10;Description automatically generated">
            <a:extLst>
              <a:ext uri="{FF2B5EF4-FFF2-40B4-BE49-F238E27FC236}">
                <a16:creationId xmlns:a16="http://schemas.microsoft.com/office/drawing/2014/main" id="{73BC1867-6619-307E-6723-25C0306D47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477" y="1498543"/>
            <a:ext cx="11023565" cy="4434168"/>
          </a:xfrm>
          <a:prstGeom prst="rect">
            <a:avLst/>
          </a:prstGeom>
        </p:spPr>
      </p:pic>
      <p:pic>
        <p:nvPicPr>
          <p:cNvPr id="13" name="Picture 12" descr="A close-up of a person typing on a computer&#10;&#10;Description automatically generated">
            <a:extLst>
              <a:ext uri="{FF2B5EF4-FFF2-40B4-BE49-F238E27FC236}">
                <a16:creationId xmlns:a16="http://schemas.microsoft.com/office/drawing/2014/main" id="{A7720EB4-2F0D-5821-BAFD-0373E961B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1201" y="1513422"/>
            <a:ext cx="10498146" cy="5210094"/>
          </a:xfrm>
          <a:prstGeom prst="rect">
            <a:avLst/>
          </a:prstGeom>
        </p:spPr>
      </p:pic>
      <p:pic>
        <p:nvPicPr>
          <p:cNvPr id="18" name="Picture 17" descr="A red square on a black background&#10;&#10;Description automatically generated">
            <a:extLst>
              <a:ext uri="{FF2B5EF4-FFF2-40B4-BE49-F238E27FC236}">
                <a16:creationId xmlns:a16="http://schemas.microsoft.com/office/drawing/2014/main" id="{EE5B3E3C-426A-8A96-C7F9-0BD4B319AE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999" y="3866922"/>
            <a:ext cx="6261769" cy="2453936"/>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2969589" y="333405"/>
            <a:ext cx="7045518"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Four Pillars of Digital Transformation</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768" y="900036"/>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4337" y="326379"/>
            <a:ext cx="7772400" cy="45719"/>
          </a:xfrm>
          <a:prstGeom prst="rect">
            <a:avLst/>
          </a:prstGeom>
        </p:spPr>
      </p:pic>
      <p:sp>
        <p:nvSpPr>
          <p:cNvPr id="8" name="TextBox 7">
            <a:extLst>
              <a:ext uri="{FF2B5EF4-FFF2-40B4-BE49-F238E27FC236}">
                <a16:creationId xmlns:a16="http://schemas.microsoft.com/office/drawing/2014/main" id="{860FEFC4-7EAB-BDD7-1652-F7CD4DEA9A0D}"/>
              </a:ext>
            </a:extLst>
          </p:cNvPr>
          <p:cNvSpPr txBox="1"/>
          <p:nvPr/>
        </p:nvSpPr>
        <p:spPr>
          <a:xfrm>
            <a:off x="1335473" y="1981118"/>
            <a:ext cx="2498590" cy="1354217"/>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CUSTOMER EXPERIENCE</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ECU360 to help customers conduct business 24x7 with just a click. </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Customer service and assistance accessible across digital presences like website, apps, WhatsApp chatbot, customer portal, social media, etc.  </a:t>
            </a:r>
          </a:p>
        </p:txBody>
      </p:sp>
      <p:sp>
        <p:nvSpPr>
          <p:cNvPr id="9" name="TextBox 8">
            <a:extLst>
              <a:ext uri="{FF2B5EF4-FFF2-40B4-BE49-F238E27FC236}">
                <a16:creationId xmlns:a16="http://schemas.microsoft.com/office/drawing/2014/main" id="{5D8D12A6-4442-8A71-A3F7-11EA324B142E}"/>
              </a:ext>
            </a:extLst>
          </p:cNvPr>
          <p:cNvSpPr txBox="1"/>
          <p:nvPr/>
        </p:nvSpPr>
        <p:spPr>
          <a:xfrm>
            <a:off x="8796402" y="4384155"/>
            <a:ext cx="2247690" cy="1456809"/>
          </a:xfrm>
          <a:prstGeom prst="rect">
            <a:avLst/>
          </a:prstGeom>
          <a:noFill/>
        </p:spPr>
        <p:txBody>
          <a:bodyPr wrap="square" rtlCol="0">
            <a:spAutoFit/>
          </a:bodyPr>
          <a:lstStyle/>
          <a:p>
            <a:pPr>
              <a:spcBef>
                <a:spcPts val="600"/>
              </a:spcBef>
            </a:pPr>
            <a:r>
              <a:rPr lang="en-US" sz="1200" b="1" dirty="0">
                <a:solidFill>
                  <a:schemeClr val="bg1"/>
                </a:solidFill>
                <a:latin typeface="Roboto" panose="02000000000000000000" pitchFamily="2" charset="0"/>
                <a:ea typeface="Roboto" panose="02000000000000000000" pitchFamily="2" charset="0"/>
              </a:rPr>
              <a:t>PARTNERSHIP</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White-label technology products along with API/EDI integration that cascade digitalization and its benefits to SMEs, freight forwarders and key accounts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Online training for vendors and partners to enhance skills</a:t>
            </a:r>
          </a:p>
        </p:txBody>
      </p:sp>
      <p:sp>
        <p:nvSpPr>
          <p:cNvPr id="10" name="TextBox 9">
            <a:extLst>
              <a:ext uri="{FF2B5EF4-FFF2-40B4-BE49-F238E27FC236}">
                <a16:creationId xmlns:a16="http://schemas.microsoft.com/office/drawing/2014/main" id="{0CA8D56E-1453-F6EC-C7ED-F6B00AC2A99B}"/>
              </a:ext>
            </a:extLst>
          </p:cNvPr>
          <p:cNvSpPr txBox="1"/>
          <p:nvPr/>
        </p:nvSpPr>
        <p:spPr>
          <a:xfrm>
            <a:off x="8634630" y="1673341"/>
            <a:ext cx="2974507" cy="1815882"/>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INFRASTRUCTURE</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Setting up tech-enabled facilities, warehouses, Surface </a:t>
            </a:r>
            <a:r>
              <a:rPr lang="en-US" sz="1000" dirty="0" err="1">
                <a:latin typeface="Roboto" panose="02000000000000000000" pitchFamily="2" charset="0"/>
                <a:ea typeface="Roboto" panose="02000000000000000000" pitchFamily="2" charset="0"/>
              </a:rPr>
              <a:t>Transhipment</a:t>
            </a:r>
            <a:r>
              <a:rPr lang="en-US" sz="1000" dirty="0">
                <a:latin typeface="Roboto" panose="02000000000000000000" pitchFamily="2" charset="0"/>
                <a:ea typeface="Roboto" panose="02000000000000000000" pitchFamily="2" charset="0"/>
              </a:rPr>
              <a:t> </a:t>
            </a:r>
            <a:r>
              <a:rPr lang="en-US" sz="1000" dirty="0" err="1">
                <a:latin typeface="Roboto" panose="02000000000000000000" pitchFamily="2" charset="0"/>
                <a:ea typeface="Roboto" panose="02000000000000000000" pitchFamily="2" charset="0"/>
              </a:rPr>
              <a:t>Centres</a:t>
            </a:r>
            <a:r>
              <a:rPr lang="en-US" sz="1000" dirty="0">
                <a:latin typeface="Roboto" panose="02000000000000000000" pitchFamily="2" charset="0"/>
                <a:ea typeface="Roboto" panose="02000000000000000000" pitchFamily="2" charset="0"/>
              </a:rPr>
              <a:t>, etc. with sophisticated Warehouse Management Systems and automation that empowers human capital   </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Leveraging technology to reduce energy consumption, minimize environmental impact and adhere to global Environmental, Social and Corporate Governance (ESG) standards</a:t>
            </a:r>
          </a:p>
        </p:txBody>
      </p:sp>
      <p:sp>
        <p:nvSpPr>
          <p:cNvPr id="11" name="TextBox 10">
            <a:extLst>
              <a:ext uri="{FF2B5EF4-FFF2-40B4-BE49-F238E27FC236}">
                <a16:creationId xmlns:a16="http://schemas.microsoft.com/office/drawing/2014/main" id="{71D19820-3244-5813-3461-3FF0EBBA3A47}"/>
              </a:ext>
            </a:extLst>
          </p:cNvPr>
          <p:cNvSpPr txBox="1"/>
          <p:nvPr/>
        </p:nvSpPr>
        <p:spPr>
          <a:xfrm>
            <a:off x="1298040" y="4025836"/>
            <a:ext cx="2536023" cy="1661993"/>
          </a:xfrm>
          <a:prstGeom prst="rect">
            <a:avLst/>
          </a:prstGeom>
          <a:noFill/>
        </p:spPr>
        <p:txBody>
          <a:bodyPr wrap="square" rtlCol="0">
            <a:spAutoFit/>
          </a:bodyPr>
          <a:lstStyle/>
          <a:p>
            <a:pPr>
              <a:spcBef>
                <a:spcPts val="600"/>
              </a:spcBef>
            </a:pPr>
            <a:r>
              <a:rPr lang="en-US" sz="1200" b="1" dirty="0">
                <a:solidFill>
                  <a:schemeClr val="bg1"/>
                </a:solidFill>
                <a:latin typeface="Roboto" panose="02000000000000000000" pitchFamily="2" charset="0"/>
                <a:ea typeface="Roboto" panose="02000000000000000000" pitchFamily="2" charset="0"/>
              </a:rPr>
              <a:t>TEAMS</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Enterprise-wide connected digital systems and tools like CRM, Business Intelligence frameworks, HR portals, etc. to make internal operations optimal and efficient  </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Bolstering teams with safe, secure access to online sites and networks for maintaining productivity  </a:t>
            </a:r>
          </a:p>
        </p:txBody>
      </p:sp>
      <p:sp>
        <p:nvSpPr>
          <p:cNvPr id="19" name="Rounded Rectangle 18">
            <a:extLst>
              <a:ext uri="{FF2B5EF4-FFF2-40B4-BE49-F238E27FC236}">
                <a16:creationId xmlns:a16="http://schemas.microsoft.com/office/drawing/2014/main" id="{FC5B2665-DE6A-C139-E24E-5119067D3340}"/>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A27A85B3-9840-A8C2-EAD7-3BF2CC7715D4}"/>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794AA05-637C-AA37-9EE2-930B4D285629}"/>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372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9"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anim calcmode="lin" valueType="num">
                                      <p:cBhvr>
                                        <p:cTn id="48" dur="500" fill="hold"/>
                                        <p:tgtEl>
                                          <p:spTgt spid="11"/>
                                        </p:tgtEl>
                                        <p:attrNameLst>
                                          <p:attrName>ppt_x</p:attrName>
                                        </p:attrNameLst>
                                      </p:cBhvr>
                                      <p:tavLst>
                                        <p:tav tm="0">
                                          <p:val>
                                            <p:strVal val="#ppt_x"/>
                                          </p:val>
                                        </p:tav>
                                        <p:tav tm="100000">
                                          <p:val>
                                            <p:strVal val="#ppt_x"/>
                                          </p:val>
                                        </p:tav>
                                      </p:tavLst>
                                    </p:anim>
                                    <p:anim calcmode="lin" valueType="num">
                                      <p:cBhvr>
                                        <p:cTn id="4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393D46-A307-C3F3-9426-B6865A6CB9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97094"/>
            <a:ext cx="12195902" cy="1372039"/>
          </a:xfrm>
          <a:prstGeom prst="rect">
            <a:avLst/>
          </a:prstGeom>
        </p:spPr>
      </p:pic>
      <p:pic>
        <p:nvPicPr>
          <p:cNvPr id="36" name="Picture 35" descr="A computer with a graph on the screen&#10;&#10;Description automatically generated">
            <a:extLst>
              <a:ext uri="{FF2B5EF4-FFF2-40B4-BE49-F238E27FC236}">
                <a16:creationId xmlns:a16="http://schemas.microsoft.com/office/drawing/2014/main" id="{636473DE-3993-F2FE-261E-47A84273C7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4131" y="2034669"/>
            <a:ext cx="8196806" cy="3853890"/>
          </a:xfrm>
          <a:prstGeom prst="rect">
            <a:avLst/>
          </a:prstGeom>
        </p:spPr>
      </p:pic>
      <p:pic>
        <p:nvPicPr>
          <p:cNvPr id="38" name="Picture 37" descr="A screenshot of a computer&#10;&#10;Description automatically generated">
            <a:extLst>
              <a:ext uri="{FF2B5EF4-FFF2-40B4-BE49-F238E27FC236}">
                <a16:creationId xmlns:a16="http://schemas.microsoft.com/office/drawing/2014/main" id="{EE35A589-89FE-2EAB-5665-9898AC7B4D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7436" y="4221158"/>
            <a:ext cx="3443897" cy="2286595"/>
          </a:xfrm>
          <a:prstGeom prst="rect">
            <a:avLst/>
          </a:prstGeom>
        </p:spPr>
      </p:pic>
      <p:pic>
        <p:nvPicPr>
          <p:cNvPr id="40" name="Picture 39" descr="A screen shot of a computer&#10;&#10;Description automatically generated">
            <a:extLst>
              <a:ext uri="{FF2B5EF4-FFF2-40B4-BE49-F238E27FC236}">
                <a16:creationId xmlns:a16="http://schemas.microsoft.com/office/drawing/2014/main" id="{70B4FA24-3D53-1205-4B23-4246B4DB6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4969" y="2628018"/>
            <a:ext cx="4280612" cy="4279946"/>
          </a:xfrm>
          <a:prstGeom prst="rect">
            <a:avLst/>
          </a:prstGeom>
        </p:spPr>
      </p:pic>
      <p:pic>
        <p:nvPicPr>
          <p:cNvPr id="34" name="Picture 33" descr="A screenshot of a computer&#10;&#10;Description automatically generated">
            <a:extLst>
              <a:ext uri="{FF2B5EF4-FFF2-40B4-BE49-F238E27FC236}">
                <a16:creationId xmlns:a16="http://schemas.microsoft.com/office/drawing/2014/main" id="{B4E7AF36-D46E-7D28-C855-5BB2014CBE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677" y="1844841"/>
            <a:ext cx="4925182" cy="3656405"/>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3437826" y="419245"/>
            <a:ext cx="5153975"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Integrated Platform</a:t>
            </a:r>
          </a:p>
          <a:p>
            <a:pPr algn="ctr"/>
            <a:r>
              <a:rPr lang="en-US" sz="3200" b="1" dirty="0">
                <a:latin typeface="Roboto" panose="02000000000000000000" pitchFamily="2" charset="0"/>
                <a:ea typeface="Roboto" panose="02000000000000000000" pitchFamily="2" charset="0"/>
              </a:rPr>
              <a:t>For all your shipping needs</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32653" y="93499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3243" y="1450744"/>
            <a:ext cx="7772400" cy="45719"/>
          </a:xfrm>
          <a:prstGeom prst="rect">
            <a:avLst/>
          </a:prstGeom>
        </p:spPr>
      </p:pic>
      <p:grpSp>
        <p:nvGrpSpPr>
          <p:cNvPr id="17" name="Group 16">
            <a:extLst>
              <a:ext uri="{FF2B5EF4-FFF2-40B4-BE49-F238E27FC236}">
                <a16:creationId xmlns:a16="http://schemas.microsoft.com/office/drawing/2014/main" id="{93FCF08F-ACAF-67A0-D79D-02E89C80F6C4}"/>
              </a:ext>
            </a:extLst>
          </p:cNvPr>
          <p:cNvGrpSpPr/>
          <p:nvPr/>
        </p:nvGrpSpPr>
        <p:grpSpPr>
          <a:xfrm>
            <a:off x="1170577" y="3961614"/>
            <a:ext cx="2496478" cy="1198962"/>
            <a:chOff x="1170577" y="3961614"/>
            <a:chExt cx="2496478" cy="1198962"/>
          </a:xfrm>
        </p:grpSpPr>
        <p:grpSp>
          <p:nvGrpSpPr>
            <p:cNvPr id="61" name="Group 60">
              <a:extLst>
                <a:ext uri="{FF2B5EF4-FFF2-40B4-BE49-F238E27FC236}">
                  <a16:creationId xmlns:a16="http://schemas.microsoft.com/office/drawing/2014/main" id="{F137FDCE-76BB-12C8-E635-757022C874B7}"/>
                </a:ext>
              </a:extLst>
            </p:cNvPr>
            <p:cNvGrpSpPr/>
            <p:nvPr/>
          </p:nvGrpSpPr>
          <p:grpSpPr>
            <a:xfrm>
              <a:off x="1170577" y="4710435"/>
              <a:ext cx="2267249" cy="450141"/>
              <a:chOff x="1170577" y="4710435"/>
              <a:chExt cx="2267249" cy="450141"/>
            </a:xfrm>
          </p:grpSpPr>
          <p:sp>
            <p:nvSpPr>
              <p:cNvPr id="12" name="TextBox 11">
                <a:extLst>
                  <a:ext uri="{FF2B5EF4-FFF2-40B4-BE49-F238E27FC236}">
                    <a16:creationId xmlns:a16="http://schemas.microsoft.com/office/drawing/2014/main" id="{064C0A41-B89A-81B9-A1F9-20F534E7BF51}"/>
                  </a:ext>
                </a:extLst>
              </p:cNvPr>
              <p:cNvSpPr txBox="1"/>
              <p:nvPr/>
            </p:nvSpPr>
            <p:spPr>
              <a:xfrm>
                <a:off x="1594052" y="4788580"/>
                <a:ext cx="1843774"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Enhanced Track &amp; Trace</a:t>
                </a:r>
              </a:p>
            </p:txBody>
          </p:sp>
          <p:pic>
            <p:nvPicPr>
              <p:cNvPr id="46" name="Picture 45" descr="A white circle with a black background and a magnifying glass&#10;&#10;Description automatically generated">
                <a:extLst>
                  <a:ext uri="{FF2B5EF4-FFF2-40B4-BE49-F238E27FC236}">
                    <a16:creationId xmlns:a16="http://schemas.microsoft.com/office/drawing/2014/main" id="{8E799D14-8415-4088-E05A-FA7C013527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0577" y="4710435"/>
                <a:ext cx="456142" cy="450141"/>
              </a:xfrm>
              <a:prstGeom prst="rect">
                <a:avLst/>
              </a:prstGeom>
            </p:spPr>
          </p:pic>
        </p:grpSp>
        <p:grpSp>
          <p:nvGrpSpPr>
            <p:cNvPr id="59" name="Group 58">
              <a:extLst>
                <a:ext uri="{FF2B5EF4-FFF2-40B4-BE49-F238E27FC236}">
                  <a16:creationId xmlns:a16="http://schemas.microsoft.com/office/drawing/2014/main" id="{EA2A6F65-E40E-D62F-4C93-33F0B8C6B4F0}"/>
                </a:ext>
              </a:extLst>
            </p:cNvPr>
            <p:cNvGrpSpPr/>
            <p:nvPr/>
          </p:nvGrpSpPr>
          <p:grpSpPr>
            <a:xfrm>
              <a:off x="1173578" y="3961614"/>
              <a:ext cx="2493477" cy="450141"/>
              <a:chOff x="1173578" y="3961614"/>
              <a:chExt cx="2493477" cy="450141"/>
            </a:xfrm>
          </p:grpSpPr>
          <p:sp>
            <p:nvSpPr>
              <p:cNvPr id="10" name="TextBox 9">
                <a:extLst>
                  <a:ext uri="{FF2B5EF4-FFF2-40B4-BE49-F238E27FC236}">
                    <a16:creationId xmlns:a16="http://schemas.microsoft.com/office/drawing/2014/main" id="{384AEA2B-34B4-096C-953F-D2E39646CD14}"/>
                  </a:ext>
                </a:extLst>
              </p:cNvPr>
              <p:cNvSpPr txBox="1"/>
              <p:nvPr/>
            </p:nvSpPr>
            <p:spPr>
              <a:xfrm>
                <a:off x="1594052" y="4029142"/>
                <a:ext cx="2073003"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Instant Door-to-door quotes</a:t>
                </a:r>
              </a:p>
            </p:txBody>
          </p:sp>
          <p:pic>
            <p:nvPicPr>
              <p:cNvPr id="48" name="Picture 47" descr="A hand touching a phone&#10;&#10;Description automatically generated">
                <a:extLst>
                  <a:ext uri="{FF2B5EF4-FFF2-40B4-BE49-F238E27FC236}">
                    <a16:creationId xmlns:a16="http://schemas.microsoft.com/office/drawing/2014/main" id="{57029FE3-FDCB-D79F-C7FB-CD0BC3CCBCC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73578" y="3961614"/>
                <a:ext cx="450141" cy="450141"/>
              </a:xfrm>
              <a:prstGeom prst="rect">
                <a:avLst/>
              </a:prstGeom>
            </p:spPr>
          </p:pic>
        </p:grpSp>
        <p:grpSp>
          <p:nvGrpSpPr>
            <p:cNvPr id="60" name="Group 59">
              <a:extLst>
                <a:ext uri="{FF2B5EF4-FFF2-40B4-BE49-F238E27FC236}">
                  <a16:creationId xmlns:a16="http://schemas.microsoft.com/office/drawing/2014/main" id="{169F3005-0945-A904-C94F-53D4C3436AFB}"/>
                </a:ext>
              </a:extLst>
            </p:cNvPr>
            <p:cNvGrpSpPr/>
            <p:nvPr/>
          </p:nvGrpSpPr>
          <p:grpSpPr>
            <a:xfrm>
              <a:off x="1173578" y="4330408"/>
              <a:ext cx="1589384" cy="450141"/>
              <a:chOff x="1173578" y="4330408"/>
              <a:chExt cx="1589384" cy="450141"/>
            </a:xfrm>
          </p:grpSpPr>
          <p:sp>
            <p:nvSpPr>
              <p:cNvPr id="11" name="TextBox 10">
                <a:extLst>
                  <a:ext uri="{FF2B5EF4-FFF2-40B4-BE49-F238E27FC236}">
                    <a16:creationId xmlns:a16="http://schemas.microsoft.com/office/drawing/2014/main" id="{AAA768F7-AD34-4590-E832-203A4348133A}"/>
                  </a:ext>
                </a:extLst>
              </p:cNvPr>
              <p:cNvSpPr txBox="1"/>
              <p:nvPr/>
            </p:nvSpPr>
            <p:spPr>
              <a:xfrm>
                <a:off x="1594052" y="4417375"/>
                <a:ext cx="1168910"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Quick Booking</a:t>
                </a:r>
              </a:p>
            </p:txBody>
          </p:sp>
          <p:pic>
            <p:nvPicPr>
              <p:cNvPr id="50" name="Picture 49" descr="A black and white circle with a clipboard with check marks&#10;&#10;Description automatically generated">
                <a:extLst>
                  <a:ext uri="{FF2B5EF4-FFF2-40B4-BE49-F238E27FC236}">
                    <a16:creationId xmlns:a16="http://schemas.microsoft.com/office/drawing/2014/main" id="{57D4EAAA-1AB7-6BD8-AD6D-FD4E0902B4F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73578" y="4330408"/>
                <a:ext cx="450141" cy="450141"/>
              </a:xfrm>
              <a:prstGeom prst="rect">
                <a:avLst/>
              </a:prstGeom>
            </p:spPr>
          </p:pic>
        </p:grpSp>
      </p:grpSp>
      <p:grpSp>
        <p:nvGrpSpPr>
          <p:cNvPr id="8" name="Group 7">
            <a:extLst>
              <a:ext uri="{FF2B5EF4-FFF2-40B4-BE49-F238E27FC236}">
                <a16:creationId xmlns:a16="http://schemas.microsoft.com/office/drawing/2014/main" id="{3DFF02E8-09E4-BF79-A060-AC85FCEB52BD}"/>
              </a:ext>
            </a:extLst>
          </p:cNvPr>
          <p:cNvGrpSpPr/>
          <p:nvPr/>
        </p:nvGrpSpPr>
        <p:grpSpPr>
          <a:xfrm>
            <a:off x="8944641" y="2504394"/>
            <a:ext cx="2357225" cy="1654133"/>
            <a:chOff x="8944641" y="2504394"/>
            <a:chExt cx="2357225" cy="1654133"/>
          </a:xfrm>
        </p:grpSpPr>
        <p:grpSp>
          <p:nvGrpSpPr>
            <p:cNvPr id="62" name="Group 61">
              <a:extLst>
                <a:ext uri="{FF2B5EF4-FFF2-40B4-BE49-F238E27FC236}">
                  <a16:creationId xmlns:a16="http://schemas.microsoft.com/office/drawing/2014/main" id="{F5AAEB73-83EE-00A1-2A4F-B486D0D77CF8}"/>
                </a:ext>
              </a:extLst>
            </p:cNvPr>
            <p:cNvGrpSpPr/>
            <p:nvPr/>
          </p:nvGrpSpPr>
          <p:grpSpPr>
            <a:xfrm>
              <a:off x="8949845" y="2504394"/>
              <a:ext cx="1810206" cy="450141"/>
              <a:chOff x="8949845" y="2504394"/>
              <a:chExt cx="1810206" cy="450141"/>
            </a:xfrm>
          </p:grpSpPr>
          <p:sp>
            <p:nvSpPr>
              <p:cNvPr id="13" name="TextBox 12">
                <a:extLst>
                  <a:ext uri="{FF2B5EF4-FFF2-40B4-BE49-F238E27FC236}">
                    <a16:creationId xmlns:a16="http://schemas.microsoft.com/office/drawing/2014/main" id="{43EDC7DD-A99B-7DFE-0853-4D15796A57C0}"/>
                  </a:ext>
                </a:extLst>
              </p:cNvPr>
              <p:cNvSpPr txBox="1"/>
              <p:nvPr/>
            </p:nvSpPr>
            <p:spPr>
              <a:xfrm>
                <a:off x="9366721" y="2566898"/>
                <a:ext cx="1393330"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Business Insights</a:t>
                </a:r>
              </a:p>
            </p:txBody>
          </p:sp>
          <p:pic>
            <p:nvPicPr>
              <p:cNvPr id="52" name="Picture 51" descr="A black and white logo&#10;&#10;Description automatically generated">
                <a:extLst>
                  <a:ext uri="{FF2B5EF4-FFF2-40B4-BE49-F238E27FC236}">
                    <a16:creationId xmlns:a16="http://schemas.microsoft.com/office/drawing/2014/main" id="{C7C0C9CF-7644-3F50-8C7B-26A59ACFE8C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49845" y="2504394"/>
                <a:ext cx="450141" cy="450141"/>
              </a:xfrm>
              <a:prstGeom prst="rect">
                <a:avLst/>
              </a:prstGeom>
            </p:spPr>
          </p:pic>
        </p:grpSp>
        <p:grpSp>
          <p:nvGrpSpPr>
            <p:cNvPr id="63" name="Group 62">
              <a:extLst>
                <a:ext uri="{FF2B5EF4-FFF2-40B4-BE49-F238E27FC236}">
                  <a16:creationId xmlns:a16="http://schemas.microsoft.com/office/drawing/2014/main" id="{E19032E3-1B5D-B800-DF03-344A21755740}"/>
                </a:ext>
              </a:extLst>
            </p:cNvPr>
            <p:cNvGrpSpPr/>
            <p:nvPr/>
          </p:nvGrpSpPr>
          <p:grpSpPr>
            <a:xfrm>
              <a:off x="8949845" y="2909940"/>
              <a:ext cx="1996154" cy="450141"/>
              <a:chOff x="8949845" y="2909940"/>
              <a:chExt cx="1996154" cy="450141"/>
            </a:xfrm>
          </p:grpSpPr>
          <p:sp>
            <p:nvSpPr>
              <p:cNvPr id="14" name="TextBox 13">
                <a:extLst>
                  <a:ext uri="{FF2B5EF4-FFF2-40B4-BE49-F238E27FC236}">
                    <a16:creationId xmlns:a16="http://schemas.microsoft.com/office/drawing/2014/main" id="{E3442684-4081-B05C-6DB5-D5879FF0D4DE}"/>
                  </a:ext>
                </a:extLst>
              </p:cNvPr>
              <p:cNvSpPr txBox="1"/>
              <p:nvPr/>
            </p:nvSpPr>
            <p:spPr>
              <a:xfrm>
                <a:off x="9366721" y="2973118"/>
                <a:ext cx="1579278"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Reusable Templates</a:t>
                </a:r>
              </a:p>
            </p:txBody>
          </p:sp>
          <p:pic>
            <p:nvPicPr>
              <p:cNvPr id="54" name="Picture 53" descr="A black and white logo&#10;&#10;Description automatically generated">
                <a:extLst>
                  <a:ext uri="{FF2B5EF4-FFF2-40B4-BE49-F238E27FC236}">
                    <a16:creationId xmlns:a16="http://schemas.microsoft.com/office/drawing/2014/main" id="{32763519-D7C9-9B68-87EB-B8CC694E444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49845" y="2909940"/>
                <a:ext cx="450141" cy="450141"/>
              </a:xfrm>
              <a:prstGeom prst="rect">
                <a:avLst/>
              </a:prstGeom>
            </p:spPr>
          </p:pic>
        </p:grpSp>
        <p:grpSp>
          <p:nvGrpSpPr>
            <p:cNvPr id="64" name="Group 63">
              <a:extLst>
                <a:ext uri="{FF2B5EF4-FFF2-40B4-BE49-F238E27FC236}">
                  <a16:creationId xmlns:a16="http://schemas.microsoft.com/office/drawing/2014/main" id="{4D71ED34-7EB1-08E2-1AAB-6A2027716C8E}"/>
                </a:ext>
              </a:extLst>
            </p:cNvPr>
            <p:cNvGrpSpPr/>
            <p:nvPr/>
          </p:nvGrpSpPr>
          <p:grpSpPr>
            <a:xfrm>
              <a:off x="8949845" y="3307649"/>
              <a:ext cx="2318359" cy="450141"/>
              <a:chOff x="8949845" y="3307649"/>
              <a:chExt cx="2318359" cy="450141"/>
            </a:xfrm>
          </p:grpSpPr>
          <p:sp>
            <p:nvSpPr>
              <p:cNvPr id="15" name="TextBox 14">
                <a:extLst>
                  <a:ext uri="{FF2B5EF4-FFF2-40B4-BE49-F238E27FC236}">
                    <a16:creationId xmlns:a16="http://schemas.microsoft.com/office/drawing/2014/main" id="{21CCB1A4-6ACF-77DE-A1BE-C57CC01EE45E}"/>
                  </a:ext>
                </a:extLst>
              </p:cNvPr>
              <p:cNvSpPr txBox="1"/>
              <p:nvPr/>
            </p:nvSpPr>
            <p:spPr>
              <a:xfrm>
                <a:off x="9366721" y="3379338"/>
                <a:ext cx="1901483"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Automated Push Reports</a:t>
                </a:r>
              </a:p>
            </p:txBody>
          </p:sp>
          <p:pic>
            <p:nvPicPr>
              <p:cNvPr id="56" name="Picture 55" descr="A black and white circle with a computer and gears&#10;&#10;Description automatically generated">
                <a:extLst>
                  <a:ext uri="{FF2B5EF4-FFF2-40B4-BE49-F238E27FC236}">
                    <a16:creationId xmlns:a16="http://schemas.microsoft.com/office/drawing/2014/main" id="{60DE1CD8-F749-4417-E924-39D7EB59699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49845" y="3307649"/>
                <a:ext cx="450141" cy="450141"/>
              </a:xfrm>
              <a:prstGeom prst="rect">
                <a:avLst/>
              </a:prstGeom>
            </p:spPr>
          </p:pic>
        </p:grpSp>
        <p:grpSp>
          <p:nvGrpSpPr>
            <p:cNvPr id="65" name="Group 64">
              <a:extLst>
                <a:ext uri="{FF2B5EF4-FFF2-40B4-BE49-F238E27FC236}">
                  <a16:creationId xmlns:a16="http://schemas.microsoft.com/office/drawing/2014/main" id="{9D163FE8-3618-C7B7-E6DC-BCEB665C0164}"/>
                </a:ext>
              </a:extLst>
            </p:cNvPr>
            <p:cNvGrpSpPr/>
            <p:nvPr/>
          </p:nvGrpSpPr>
          <p:grpSpPr>
            <a:xfrm>
              <a:off x="8944641" y="3708386"/>
              <a:ext cx="2357225" cy="450141"/>
              <a:chOff x="8944641" y="3708386"/>
              <a:chExt cx="2357225" cy="450141"/>
            </a:xfrm>
          </p:grpSpPr>
          <p:sp>
            <p:nvSpPr>
              <p:cNvPr id="16" name="TextBox 15">
                <a:extLst>
                  <a:ext uri="{FF2B5EF4-FFF2-40B4-BE49-F238E27FC236}">
                    <a16:creationId xmlns:a16="http://schemas.microsoft.com/office/drawing/2014/main" id="{5BC503C2-A561-337E-6EE0-D3B3FE5D715D}"/>
                  </a:ext>
                </a:extLst>
              </p:cNvPr>
              <p:cNvSpPr txBox="1"/>
              <p:nvPr/>
            </p:nvSpPr>
            <p:spPr>
              <a:xfrm>
                <a:off x="9366721" y="3785557"/>
                <a:ext cx="1935145"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Personalized Dashboards</a:t>
                </a:r>
              </a:p>
            </p:txBody>
          </p:sp>
          <p:pic>
            <p:nvPicPr>
              <p:cNvPr id="58" name="Picture 57" descr="A white circle with a black and white circle with a black and white circle with a black and white circle with a black and white circle with a black and white circle with a black circle with a&#10;&#10;Description automatically generated">
                <a:extLst>
                  <a:ext uri="{FF2B5EF4-FFF2-40B4-BE49-F238E27FC236}">
                    <a16:creationId xmlns:a16="http://schemas.microsoft.com/office/drawing/2014/main" id="{D8AC1E6D-B0C1-C133-FAA6-6A4CDA16A7C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944641" y="3708386"/>
                <a:ext cx="456142" cy="450141"/>
              </a:xfrm>
              <a:prstGeom prst="rect">
                <a:avLst/>
              </a:prstGeom>
            </p:spPr>
          </p:pic>
        </p:grpSp>
      </p:grpSp>
      <p:sp>
        <p:nvSpPr>
          <p:cNvPr id="66" name="Rounded Rectangle 65">
            <a:extLst>
              <a:ext uri="{FF2B5EF4-FFF2-40B4-BE49-F238E27FC236}">
                <a16:creationId xmlns:a16="http://schemas.microsoft.com/office/drawing/2014/main" id="{583C48C0-3EC4-6F3A-BF3D-BFFE16BC3FC1}"/>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C3F72920-E7A9-1854-1B14-D895A9200E5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E6835254-56BF-9CC6-B67B-3D835DC3411A}"/>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38EF57E-E9DB-50DD-88C9-89A37443C4E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54310" y="1888665"/>
            <a:ext cx="2083878" cy="592013"/>
          </a:xfrm>
          <a:prstGeom prst="rect">
            <a:avLst/>
          </a:prstGeom>
        </p:spPr>
      </p:pic>
    </p:spTree>
    <p:extLst>
      <p:ext uri="{BB962C8B-B14F-4D97-AF65-F5344CB8AC3E}">
        <p14:creationId xmlns:p14="http://schemas.microsoft.com/office/powerpoint/2010/main" val="170194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0-#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fill="hold"/>
                                        <p:tgtEl>
                                          <p:spTgt spid="34"/>
                                        </p:tgtEl>
                                        <p:attrNameLst>
                                          <p:attrName>ppt_x</p:attrName>
                                        </p:attrNameLst>
                                      </p:cBhvr>
                                      <p:tavLst>
                                        <p:tav tm="0">
                                          <p:val>
                                            <p:strVal val="1+#ppt_w/2"/>
                                          </p:val>
                                        </p:tav>
                                        <p:tav tm="100000">
                                          <p:val>
                                            <p:strVal val="#ppt_x"/>
                                          </p:val>
                                        </p:tav>
                                      </p:tavLst>
                                    </p:anim>
                                    <p:anim calcmode="lin" valueType="num">
                                      <p:cBhvr additive="base">
                                        <p:cTn id="25" dur="500" fill="hold"/>
                                        <p:tgtEl>
                                          <p:spTgt spid="34"/>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500" fill="hold"/>
                                        <p:tgtEl>
                                          <p:spTgt spid="40"/>
                                        </p:tgtEl>
                                        <p:attrNameLst>
                                          <p:attrName>ppt_x</p:attrName>
                                        </p:attrNameLst>
                                      </p:cBhvr>
                                      <p:tavLst>
                                        <p:tav tm="0">
                                          <p:val>
                                            <p:strVal val="#ppt_x"/>
                                          </p:val>
                                        </p:tav>
                                        <p:tav tm="100000">
                                          <p:val>
                                            <p:strVal val="#ppt_x"/>
                                          </p:val>
                                        </p:tav>
                                      </p:tavLst>
                                    </p:anim>
                                    <p:anim calcmode="lin" valueType="num">
                                      <p:cBhvr additive="base">
                                        <p:cTn id="29" dur="500" fill="hold"/>
                                        <p:tgtEl>
                                          <p:spTgt spid="40"/>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3" presetClass="entr" presetSubtype="16"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0925E80-1AE0-3F3A-CF56-C6558E090B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97094"/>
            <a:ext cx="12195902" cy="1372039"/>
          </a:xfrm>
          <a:prstGeom prst="rect">
            <a:avLst/>
          </a:prstGeom>
        </p:spPr>
      </p:pic>
      <p:pic>
        <p:nvPicPr>
          <p:cNvPr id="4" name="Picture 3">
            <a:extLst>
              <a:ext uri="{FF2B5EF4-FFF2-40B4-BE49-F238E27FC236}">
                <a16:creationId xmlns:a16="http://schemas.microsoft.com/office/drawing/2014/main" id="{B238ECF6-5847-1408-15B9-F0D784323D24}"/>
              </a:ext>
            </a:extLst>
          </p:cNvPr>
          <p:cNvPicPr>
            <a:picLocks noChangeAspect="1"/>
          </p:cNvPicPr>
          <p:nvPr/>
        </p:nvPicPr>
        <p:blipFill>
          <a:blip r:embed="rId3"/>
          <a:srcRect/>
          <a:stretch/>
        </p:blipFill>
        <p:spPr>
          <a:xfrm>
            <a:off x="500542" y="2005971"/>
            <a:ext cx="7772400" cy="3808346"/>
          </a:xfrm>
          <a:prstGeom prst="rect">
            <a:avLst/>
          </a:prstGeom>
        </p:spPr>
      </p:pic>
      <p:pic>
        <p:nvPicPr>
          <p:cNvPr id="14" name="Picture 13">
            <a:extLst>
              <a:ext uri="{FF2B5EF4-FFF2-40B4-BE49-F238E27FC236}">
                <a16:creationId xmlns:a16="http://schemas.microsoft.com/office/drawing/2014/main" id="{AE025F0E-1662-7334-2898-4FC8B60E9E8A}"/>
              </a:ext>
            </a:extLst>
          </p:cNvPr>
          <p:cNvPicPr>
            <a:picLocks noChangeAspect="1"/>
          </p:cNvPicPr>
          <p:nvPr/>
        </p:nvPicPr>
        <p:blipFill>
          <a:blip r:embed="rId4"/>
          <a:srcRect/>
          <a:stretch/>
        </p:blipFill>
        <p:spPr>
          <a:xfrm>
            <a:off x="7051968" y="2119768"/>
            <a:ext cx="4552844" cy="3383268"/>
          </a:xfrm>
          <a:prstGeom prst="rect">
            <a:avLst/>
          </a:prstGeom>
        </p:spPr>
      </p:pic>
      <p:sp>
        <p:nvSpPr>
          <p:cNvPr id="2" name="TextBox 1">
            <a:extLst>
              <a:ext uri="{FF2B5EF4-FFF2-40B4-BE49-F238E27FC236}">
                <a16:creationId xmlns:a16="http://schemas.microsoft.com/office/drawing/2014/main" id="{98BE291C-9AA2-F6A0-3203-F3C0B1002F02}"/>
              </a:ext>
            </a:extLst>
          </p:cNvPr>
          <p:cNvSpPr txBox="1"/>
          <p:nvPr/>
        </p:nvSpPr>
        <p:spPr>
          <a:xfrm>
            <a:off x="1871598" y="499277"/>
            <a:ext cx="8448804" cy="1077218"/>
          </a:xfrm>
          <a:prstGeom prst="rect">
            <a:avLst/>
          </a:prstGeom>
          <a:noFill/>
        </p:spPr>
        <p:txBody>
          <a:bodyPr wrap="square" rtlCol="0">
            <a:spAutoFit/>
          </a:bodyPr>
          <a:lstStyle/>
          <a:p>
            <a:pPr algn="ctr"/>
            <a:r>
              <a:rPr lang="en-US" sz="3200" b="1" spc="-150" dirty="0">
                <a:latin typeface="Roboto" panose="02000000000000000000" pitchFamily="2" charset="0"/>
                <a:ea typeface="Roboto" panose="02000000000000000000" pitchFamily="2" charset="0"/>
                <a:cs typeface="Roboto" panose="02000000000000000000" pitchFamily="2" charset="0"/>
              </a:rPr>
              <a:t>Your trusted CFS services, </a:t>
            </a:r>
            <a:br>
              <a:rPr lang="en-US" sz="3200" b="1" spc="-150" dirty="0">
                <a:latin typeface="Roboto" panose="02000000000000000000" pitchFamily="2" charset="0"/>
                <a:ea typeface="Roboto" panose="02000000000000000000" pitchFamily="2" charset="0"/>
                <a:cs typeface="Roboto" panose="02000000000000000000" pitchFamily="2" charset="0"/>
              </a:rPr>
            </a:br>
            <a:r>
              <a:rPr lang="en-US" sz="3200" b="1" spc="-150" dirty="0">
                <a:latin typeface="Roboto" panose="02000000000000000000" pitchFamily="2" charset="0"/>
                <a:ea typeface="Roboto" panose="02000000000000000000" pitchFamily="2" charset="0"/>
                <a:cs typeface="Roboto" panose="02000000000000000000" pitchFamily="2" charset="0"/>
              </a:rPr>
              <a:t>digital and on-the-go!</a:t>
            </a:r>
          </a:p>
        </p:txBody>
      </p:sp>
      <p:sp>
        <p:nvSpPr>
          <p:cNvPr id="6" name="TextBox 5">
            <a:extLst>
              <a:ext uri="{FF2B5EF4-FFF2-40B4-BE49-F238E27FC236}">
                <a16:creationId xmlns:a16="http://schemas.microsoft.com/office/drawing/2014/main" id="{927545C2-A449-DDAD-3149-3D01FF923B77}"/>
              </a:ext>
            </a:extLst>
          </p:cNvPr>
          <p:cNvSpPr txBox="1"/>
          <p:nvPr/>
        </p:nvSpPr>
        <p:spPr>
          <a:xfrm>
            <a:off x="671682" y="3625345"/>
            <a:ext cx="3113666" cy="1561838"/>
          </a:xfrm>
          <a:prstGeom prst="rect">
            <a:avLst/>
          </a:prstGeom>
          <a:noFill/>
        </p:spPr>
        <p:txBody>
          <a:bodyPr wrap="square">
            <a:spAutoFit/>
          </a:bodyPr>
          <a:lstStyle/>
          <a:p>
            <a:pPr marL="12700" marR="81280">
              <a:lnSpc>
                <a:spcPct val="114599"/>
              </a:lnSpc>
              <a:spcBef>
                <a:spcPts val="100"/>
              </a:spcBef>
            </a:pPr>
            <a:r>
              <a:rPr lang="en-US" sz="1400" dirty="0">
                <a:solidFill>
                  <a:srgbClr val="231F20"/>
                </a:solidFill>
                <a:latin typeface="Roboto"/>
                <a:cs typeface="Roboto"/>
              </a:rPr>
              <a:t>Explore</a:t>
            </a:r>
            <a:r>
              <a:rPr lang="en-US" sz="1400" spc="-20" dirty="0">
                <a:solidFill>
                  <a:srgbClr val="231F20"/>
                </a:solidFill>
                <a:latin typeface="Roboto"/>
                <a:cs typeface="Roboto"/>
              </a:rPr>
              <a:t> </a:t>
            </a:r>
            <a:r>
              <a:rPr lang="en-US" sz="1400" dirty="0">
                <a:solidFill>
                  <a:srgbClr val="231F20"/>
                </a:solidFill>
                <a:latin typeface="Roboto"/>
                <a:cs typeface="Roboto"/>
              </a:rPr>
              <a:t>a</a:t>
            </a:r>
            <a:r>
              <a:rPr lang="en-US" sz="1400" spc="-15" dirty="0">
                <a:solidFill>
                  <a:srgbClr val="231F20"/>
                </a:solidFill>
                <a:latin typeface="Roboto"/>
                <a:cs typeface="Roboto"/>
              </a:rPr>
              <a:t> </a:t>
            </a:r>
            <a:r>
              <a:rPr lang="en-US" sz="1400" dirty="0">
                <a:solidFill>
                  <a:srgbClr val="231F20"/>
                </a:solidFill>
                <a:latin typeface="Roboto"/>
                <a:cs typeface="Roboto"/>
              </a:rPr>
              <a:t>whole</a:t>
            </a:r>
            <a:r>
              <a:rPr lang="en-US" sz="1400" spc="-15" dirty="0">
                <a:solidFill>
                  <a:srgbClr val="231F20"/>
                </a:solidFill>
                <a:latin typeface="Roboto"/>
                <a:cs typeface="Roboto"/>
              </a:rPr>
              <a:t> </a:t>
            </a:r>
            <a:r>
              <a:rPr lang="en-US" sz="1400" dirty="0">
                <a:solidFill>
                  <a:srgbClr val="231F20"/>
                </a:solidFill>
                <a:latin typeface="Roboto"/>
                <a:cs typeface="Roboto"/>
              </a:rPr>
              <a:t>new</a:t>
            </a:r>
            <a:r>
              <a:rPr lang="en-US" sz="1400" spc="-15" dirty="0">
                <a:solidFill>
                  <a:srgbClr val="231F20"/>
                </a:solidFill>
                <a:latin typeface="Roboto"/>
                <a:cs typeface="Roboto"/>
              </a:rPr>
              <a:t> </a:t>
            </a:r>
            <a:r>
              <a:rPr lang="en-US" sz="1400" dirty="0">
                <a:solidFill>
                  <a:srgbClr val="231F20"/>
                </a:solidFill>
                <a:latin typeface="Roboto"/>
                <a:cs typeface="Roboto"/>
              </a:rPr>
              <a:t>level</a:t>
            </a:r>
            <a:r>
              <a:rPr lang="en-US" sz="1400" spc="-15" dirty="0">
                <a:solidFill>
                  <a:srgbClr val="231F20"/>
                </a:solidFill>
                <a:latin typeface="Roboto"/>
                <a:cs typeface="Roboto"/>
              </a:rPr>
              <a:t> </a:t>
            </a:r>
            <a:r>
              <a:rPr lang="en-US" sz="1400" spc="-25" dirty="0">
                <a:solidFill>
                  <a:srgbClr val="231F20"/>
                </a:solidFill>
                <a:latin typeface="Roboto"/>
                <a:cs typeface="Roboto"/>
              </a:rPr>
              <a:t>of </a:t>
            </a:r>
            <a:r>
              <a:rPr lang="en-US" sz="1400" dirty="0">
                <a:solidFill>
                  <a:srgbClr val="231F20"/>
                </a:solidFill>
                <a:latin typeface="Roboto"/>
                <a:cs typeface="Roboto"/>
              </a:rPr>
              <a:t>convenience</a:t>
            </a:r>
            <a:r>
              <a:rPr lang="en-US" sz="1400" spc="-15" dirty="0">
                <a:solidFill>
                  <a:srgbClr val="231F20"/>
                </a:solidFill>
                <a:latin typeface="Roboto"/>
                <a:cs typeface="Roboto"/>
              </a:rPr>
              <a:t> </a:t>
            </a:r>
            <a:r>
              <a:rPr lang="en-US" sz="1400" dirty="0">
                <a:solidFill>
                  <a:srgbClr val="231F20"/>
                </a:solidFill>
                <a:latin typeface="Roboto"/>
                <a:cs typeface="Roboto"/>
              </a:rPr>
              <a:t>with</a:t>
            </a:r>
            <a:r>
              <a:rPr lang="en-US" sz="1400" spc="-10" dirty="0">
                <a:solidFill>
                  <a:srgbClr val="231F20"/>
                </a:solidFill>
                <a:latin typeface="Roboto"/>
                <a:cs typeface="Roboto"/>
              </a:rPr>
              <a:t> contactless </a:t>
            </a:r>
            <a:br>
              <a:rPr lang="en-US" sz="1400" spc="-10" dirty="0">
                <a:solidFill>
                  <a:srgbClr val="231F20"/>
                </a:solidFill>
                <a:latin typeface="Roboto"/>
                <a:cs typeface="Roboto"/>
              </a:rPr>
            </a:br>
            <a:r>
              <a:rPr lang="en-US" sz="1400" dirty="0">
                <a:solidFill>
                  <a:srgbClr val="231F20"/>
                </a:solidFill>
                <a:latin typeface="Roboto"/>
                <a:cs typeface="Roboto"/>
              </a:rPr>
              <a:t>CFS</a:t>
            </a:r>
            <a:r>
              <a:rPr lang="en-US" sz="1400" spc="-35" dirty="0">
                <a:solidFill>
                  <a:srgbClr val="231F20"/>
                </a:solidFill>
                <a:latin typeface="Roboto"/>
                <a:cs typeface="Roboto"/>
              </a:rPr>
              <a:t> </a:t>
            </a:r>
            <a:r>
              <a:rPr lang="en-US" sz="1400" dirty="0">
                <a:solidFill>
                  <a:srgbClr val="231F20"/>
                </a:solidFill>
                <a:latin typeface="Roboto"/>
                <a:cs typeface="Roboto"/>
              </a:rPr>
              <a:t>services.</a:t>
            </a:r>
            <a:r>
              <a:rPr lang="en-US" sz="1400" spc="-20" dirty="0">
                <a:solidFill>
                  <a:srgbClr val="231F20"/>
                </a:solidFill>
                <a:latin typeface="Roboto"/>
                <a:cs typeface="Roboto"/>
              </a:rPr>
              <a:t> </a:t>
            </a:r>
            <a:r>
              <a:rPr lang="en-US" sz="1400" dirty="0">
                <a:solidFill>
                  <a:srgbClr val="231F20"/>
                </a:solidFill>
                <a:latin typeface="Roboto"/>
                <a:cs typeface="Roboto"/>
              </a:rPr>
              <a:t>Give</a:t>
            </a:r>
            <a:r>
              <a:rPr lang="en-US" sz="1400" spc="-20" dirty="0">
                <a:solidFill>
                  <a:srgbClr val="231F20"/>
                </a:solidFill>
                <a:latin typeface="Roboto"/>
                <a:cs typeface="Roboto"/>
              </a:rPr>
              <a:t> </a:t>
            </a:r>
            <a:r>
              <a:rPr lang="en-US" sz="1400" dirty="0">
                <a:solidFill>
                  <a:srgbClr val="231F20"/>
                </a:solidFill>
                <a:latin typeface="Roboto"/>
                <a:cs typeface="Roboto"/>
              </a:rPr>
              <a:t>your</a:t>
            </a:r>
            <a:r>
              <a:rPr lang="en-US" sz="1400" spc="-20" dirty="0">
                <a:solidFill>
                  <a:srgbClr val="231F20"/>
                </a:solidFill>
                <a:latin typeface="Roboto"/>
                <a:cs typeface="Roboto"/>
              </a:rPr>
              <a:t> </a:t>
            </a:r>
            <a:r>
              <a:rPr lang="en-US" sz="1400" spc="-10" dirty="0">
                <a:solidFill>
                  <a:srgbClr val="231F20"/>
                </a:solidFill>
                <a:latin typeface="Roboto"/>
                <a:cs typeface="Roboto"/>
              </a:rPr>
              <a:t>business </a:t>
            </a:r>
            <a:br>
              <a:rPr lang="en-US" sz="1400" spc="-10" dirty="0">
                <a:solidFill>
                  <a:srgbClr val="231F20"/>
                </a:solidFill>
                <a:latin typeface="Roboto"/>
                <a:cs typeface="Roboto"/>
              </a:rPr>
            </a:br>
            <a:r>
              <a:rPr lang="en-US" sz="1400" dirty="0">
                <a:solidFill>
                  <a:srgbClr val="231F20"/>
                </a:solidFill>
                <a:latin typeface="Roboto"/>
                <a:cs typeface="Roboto"/>
              </a:rPr>
              <a:t>an</a:t>
            </a:r>
            <a:r>
              <a:rPr lang="en-US" sz="1400" spc="-10" dirty="0">
                <a:solidFill>
                  <a:srgbClr val="231F20"/>
                </a:solidFill>
                <a:latin typeface="Roboto"/>
                <a:cs typeface="Roboto"/>
              </a:rPr>
              <a:t> </a:t>
            </a:r>
            <a:r>
              <a:rPr lang="en-US" sz="1400" dirty="0">
                <a:solidFill>
                  <a:srgbClr val="231F20"/>
                </a:solidFill>
                <a:latin typeface="Roboto"/>
                <a:cs typeface="Roboto"/>
              </a:rPr>
              <a:t>edge</a:t>
            </a:r>
            <a:r>
              <a:rPr lang="en-US" sz="1400" spc="-10" dirty="0">
                <a:solidFill>
                  <a:srgbClr val="231F20"/>
                </a:solidFill>
                <a:latin typeface="Roboto"/>
                <a:cs typeface="Roboto"/>
              </a:rPr>
              <a:t> </a:t>
            </a:r>
            <a:r>
              <a:rPr lang="en-US" sz="1400" dirty="0">
                <a:solidFill>
                  <a:srgbClr val="231F20"/>
                </a:solidFill>
                <a:latin typeface="Roboto"/>
                <a:cs typeface="Roboto"/>
              </a:rPr>
              <a:t>of</a:t>
            </a:r>
            <a:r>
              <a:rPr lang="en-US" sz="1400" spc="-10" dirty="0">
                <a:solidFill>
                  <a:srgbClr val="231F20"/>
                </a:solidFill>
                <a:latin typeface="Roboto"/>
                <a:cs typeface="Roboto"/>
              </a:rPr>
              <a:t> </a:t>
            </a:r>
            <a:r>
              <a:rPr lang="en-US" sz="1400" dirty="0">
                <a:solidFill>
                  <a:srgbClr val="231F20"/>
                </a:solidFill>
                <a:latin typeface="Roboto"/>
                <a:cs typeface="Roboto"/>
              </a:rPr>
              <a:t>advantage</a:t>
            </a:r>
            <a:r>
              <a:rPr lang="en-US" sz="1400" spc="-10" dirty="0">
                <a:solidFill>
                  <a:srgbClr val="231F20"/>
                </a:solidFill>
                <a:latin typeface="Roboto"/>
                <a:cs typeface="Roboto"/>
              </a:rPr>
              <a:t> </a:t>
            </a:r>
            <a:r>
              <a:rPr lang="en-US" sz="1400" dirty="0">
                <a:solidFill>
                  <a:srgbClr val="231F20"/>
                </a:solidFill>
                <a:latin typeface="Roboto"/>
                <a:cs typeface="Roboto"/>
              </a:rPr>
              <a:t>by</a:t>
            </a:r>
            <a:r>
              <a:rPr lang="en-US" sz="1400" spc="-5" dirty="0">
                <a:solidFill>
                  <a:srgbClr val="231F20"/>
                </a:solidFill>
                <a:latin typeface="Roboto"/>
                <a:cs typeface="Roboto"/>
              </a:rPr>
              <a:t> </a:t>
            </a:r>
            <a:r>
              <a:rPr lang="en-US" sz="1400" spc="-10" dirty="0">
                <a:solidFill>
                  <a:srgbClr val="231F20"/>
                </a:solidFill>
                <a:latin typeface="Roboto"/>
                <a:cs typeface="Roboto"/>
              </a:rPr>
              <a:t>enabling</a:t>
            </a:r>
            <a:endParaRPr lang="en-US" sz="1400" dirty="0">
              <a:latin typeface="Roboto"/>
              <a:cs typeface="Roboto"/>
            </a:endParaRPr>
          </a:p>
          <a:p>
            <a:pPr marL="12700" marR="5080">
              <a:lnSpc>
                <a:spcPct val="114599"/>
              </a:lnSpc>
            </a:pPr>
            <a:r>
              <a:rPr lang="en-US" sz="1400" dirty="0">
                <a:solidFill>
                  <a:srgbClr val="231F20"/>
                </a:solidFill>
                <a:latin typeface="Roboto"/>
                <a:cs typeface="Roboto"/>
              </a:rPr>
              <a:t>better</a:t>
            </a:r>
            <a:r>
              <a:rPr lang="en-US" sz="1400" spc="-35" dirty="0">
                <a:solidFill>
                  <a:srgbClr val="231F20"/>
                </a:solidFill>
                <a:latin typeface="Roboto"/>
                <a:cs typeface="Roboto"/>
              </a:rPr>
              <a:t> </a:t>
            </a:r>
            <a:r>
              <a:rPr lang="en-US" sz="1400" dirty="0">
                <a:solidFill>
                  <a:srgbClr val="231F20"/>
                </a:solidFill>
                <a:latin typeface="Roboto"/>
                <a:cs typeface="Roboto"/>
              </a:rPr>
              <a:t>control</a:t>
            </a:r>
            <a:r>
              <a:rPr lang="en-US" sz="1400" spc="-20" dirty="0">
                <a:solidFill>
                  <a:srgbClr val="231F20"/>
                </a:solidFill>
                <a:latin typeface="Roboto"/>
                <a:cs typeface="Roboto"/>
              </a:rPr>
              <a:t> </a:t>
            </a:r>
            <a:r>
              <a:rPr lang="en-US" sz="1400" dirty="0">
                <a:solidFill>
                  <a:srgbClr val="231F20"/>
                </a:solidFill>
                <a:latin typeface="Roboto"/>
                <a:cs typeface="Roboto"/>
              </a:rPr>
              <a:t>and</a:t>
            </a:r>
            <a:r>
              <a:rPr lang="en-US" sz="1400" spc="-20" dirty="0">
                <a:solidFill>
                  <a:srgbClr val="231F20"/>
                </a:solidFill>
                <a:latin typeface="Roboto"/>
                <a:cs typeface="Roboto"/>
              </a:rPr>
              <a:t> </a:t>
            </a:r>
            <a:r>
              <a:rPr lang="en-US" sz="1400" dirty="0">
                <a:solidFill>
                  <a:srgbClr val="231F20"/>
                </a:solidFill>
                <a:latin typeface="Roboto"/>
                <a:cs typeface="Roboto"/>
              </a:rPr>
              <a:t>planning</a:t>
            </a:r>
            <a:r>
              <a:rPr lang="en-US" sz="1400" spc="-20" dirty="0">
                <a:solidFill>
                  <a:srgbClr val="231F20"/>
                </a:solidFill>
                <a:latin typeface="Roboto"/>
                <a:cs typeface="Roboto"/>
              </a:rPr>
              <a:t> </a:t>
            </a:r>
            <a:r>
              <a:rPr lang="en-US" sz="1400" dirty="0">
                <a:solidFill>
                  <a:srgbClr val="231F20"/>
                </a:solidFill>
                <a:latin typeface="Roboto"/>
                <a:cs typeface="Roboto"/>
              </a:rPr>
              <a:t>of</a:t>
            </a:r>
            <a:r>
              <a:rPr lang="en-US" sz="1400" spc="-20" dirty="0">
                <a:solidFill>
                  <a:srgbClr val="231F20"/>
                </a:solidFill>
                <a:latin typeface="Roboto"/>
                <a:cs typeface="Roboto"/>
              </a:rPr>
              <a:t> your </a:t>
            </a:r>
            <a:r>
              <a:rPr lang="en-US" sz="1400" dirty="0">
                <a:solidFill>
                  <a:srgbClr val="231F20"/>
                </a:solidFill>
                <a:latin typeface="Roboto"/>
                <a:cs typeface="Roboto"/>
              </a:rPr>
              <a:t>CFS</a:t>
            </a:r>
            <a:r>
              <a:rPr lang="en-US" sz="1400" spc="-10" dirty="0">
                <a:solidFill>
                  <a:srgbClr val="231F20"/>
                </a:solidFill>
                <a:latin typeface="Roboto"/>
                <a:cs typeface="Roboto"/>
              </a:rPr>
              <a:t> service.</a:t>
            </a:r>
            <a:endParaRPr lang="en-US" sz="1400" dirty="0">
              <a:latin typeface="Roboto"/>
              <a:cs typeface="Roboto"/>
            </a:endParaRPr>
          </a:p>
        </p:txBody>
      </p:sp>
      <p:grpSp>
        <p:nvGrpSpPr>
          <p:cNvPr id="15" name="Group 14">
            <a:extLst>
              <a:ext uri="{FF2B5EF4-FFF2-40B4-BE49-F238E27FC236}">
                <a16:creationId xmlns:a16="http://schemas.microsoft.com/office/drawing/2014/main" id="{6CFC9D83-E20A-2F20-FCD3-D3A185E6A115}"/>
              </a:ext>
            </a:extLst>
          </p:cNvPr>
          <p:cNvGrpSpPr/>
          <p:nvPr/>
        </p:nvGrpSpPr>
        <p:grpSpPr>
          <a:xfrm>
            <a:off x="208748" y="6452558"/>
            <a:ext cx="2643731" cy="242441"/>
            <a:chOff x="203504" y="6433652"/>
            <a:chExt cx="2643731" cy="242441"/>
          </a:xfrm>
        </p:grpSpPr>
        <p:pic>
          <p:nvPicPr>
            <p:cNvPr id="16" name="Picture 15" descr="A red sign with white text&#10;&#10;Description automatically generated">
              <a:extLst>
                <a:ext uri="{FF2B5EF4-FFF2-40B4-BE49-F238E27FC236}">
                  <a16:creationId xmlns:a16="http://schemas.microsoft.com/office/drawing/2014/main" id="{B695D9E3-C7BD-EE8C-7FA3-73C8208D91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7" name="TextBox 16">
              <a:extLst>
                <a:ext uri="{FF2B5EF4-FFF2-40B4-BE49-F238E27FC236}">
                  <a16:creationId xmlns:a16="http://schemas.microsoft.com/office/drawing/2014/main" id="{B74645F3-41AA-EF82-FA54-552DFFD0385F}"/>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18" name="Rounded Rectangle 10">
            <a:extLst>
              <a:ext uri="{FF2B5EF4-FFF2-40B4-BE49-F238E27FC236}">
                <a16:creationId xmlns:a16="http://schemas.microsoft.com/office/drawing/2014/main" id="{D4645744-54B4-4EE5-6EC1-AED2A6DB3BAB}"/>
              </a:ext>
            </a:extLst>
          </p:cNvPr>
          <p:cNvSpPr/>
          <p:nvPr/>
        </p:nvSpPr>
        <p:spPr>
          <a:xfrm rot="2700000">
            <a:off x="11352800" y="-768329"/>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0">
            <a:extLst>
              <a:ext uri="{FF2B5EF4-FFF2-40B4-BE49-F238E27FC236}">
                <a16:creationId xmlns:a16="http://schemas.microsoft.com/office/drawing/2014/main" id="{FDD2C8E4-1436-2CD9-2D0C-E1D744EF3E1F}"/>
              </a:ext>
            </a:extLst>
          </p:cNvPr>
          <p:cNvSpPr/>
          <p:nvPr/>
        </p:nvSpPr>
        <p:spPr>
          <a:xfrm rot="2700000">
            <a:off x="-839200" y="2276665"/>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lver object&#10;&#10;Description automatically generated">
            <a:extLst>
              <a:ext uri="{FF2B5EF4-FFF2-40B4-BE49-F238E27FC236}">
                <a16:creationId xmlns:a16="http://schemas.microsoft.com/office/drawing/2014/main" id="{90B9A585-77BF-CEFE-8078-82891539E1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02621" y="364943"/>
            <a:ext cx="7772400" cy="45719"/>
          </a:xfrm>
          <a:prstGeom prst="rect">
            <a:avLst/>
          </a:prstGeom>
        </p:spPr>
      </p:pic>
      <p:pic>
        <p:nvPicPr>
          <p:cNvPr id="26" name="Picture 25" descr="A close up of a silver object&#10;&#10;Description automatically generated">
            <a:extLst>
              <a:ext uri="{FF2B5EF4-FFF2-40B4-BE49-F238E27FC236}">
                <a16:creationId xmlns:a16="http://schemas.microsoft.com/office/drawing/2014/main" id="{DB93C131-737E-739A-C116-96B49AEA2C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88462" y="1004761"/>
            <a:ext cx="7772400" cy="45719"/>
          </a:xfrm>
          <a:prstGeom prst="rect">
            <a:avLst/>
          </a:prstGeom>
        </p:spPr>
      </p:pic>
      <p:grpSp>
        <p:nvGrpSpPr>
          <p:cNvPr id="27" name="object 14">
            <a:extLst>
              <a:ext uri="{FF2B5EF4-FFF2-40B4-BE49-F238E27FC236}">
                <a16:creationId xmlns:a16="http://schemas.microsoft.com/office/drawing/2014/main" id="{02278BB0-68DF-80B1-271D-BF95365E2C5D}"/>
              </a:ext>
            </a:extLst>
          </p:cNvPr>
          <p:cNvGrpSpPr/>
          <p:nvPr/>
        </p:nvGrpSpPr>
        <p:grpSpPr>
          <a:xfrm>
            <a:off x="2518459" y="2068852"/>
            <a:ext cx="2403277" cy="632196"/>
            <a:chOff x="8254225" y="3246027"/>
            <a:chExt cx="3971290" cy="982344"/>
          </a:xfrm>
        </p:grpSpPr>
        <p:sp>
          <p:nvSpPr>
            <p:cNvPr id="28" name="object 15">
              <a:extLst>
                <a:ext uri="{FF2B5EF4-FFF2-40B4-BE49-F238E27FC236}">
                  <a16:creationId xmlns:a16="http://schemas.microsoft.com/office/drawing/2014/main" id="{69152C6B-949C-86C9-ED3C-06F44152E292}"/>
                </a:ext>
              </a:extLst>
            </p:cNvPr>
            <p:cNvSpPr/>
            <p:nvPr/>
          </p:nvSpPr>
          <p:spPr>
            <a:xfrm>
              <a:off x="8254226" y="3246030"/>
              <a:ext cx="3971290" cy="982344"/>
            </a:xfrm>
            <a:custGeom>
              <a:avLst/>
              <a:gdLst/>
              <a:ahLst/>
              <a:cxnLst/>
              <a:rect l="l" t="t" r="r" b="b"/>
              <a:pathLst>
                <a:path w="3971290" h="982345">
                  <a:moveTo>
                    <a:pt x="1951634" y="491096"/>
                  </a:moveTo>
                  <a:lnTo>
                    <a:pt x="1949386" y="443725"/>
                  </a:lnTo>
                  <a:lnTo>
                    <a:pt x="1942769" y="397649"/>
                  </a:lnTo>
                  <a:lnTo>
                    <a:pt x="1931987" y="353060"/>
                  </a:lnTo>
                  <a:lnTo>
                    <a:pt x="1917255" y="310172"/>
                  </a:lnTo>
                  <a:lnTo>
                    <a:pt x="1898789" y="269189"/>
                  </a:lnTo>
                  <a:lnTo>
                    <a:pt x="1876780" y="230301"/>
                  </a:lnTo>
                  <a:lnTo>
                    <a:pt x="1851444" y="193738"/>
                  </a:lnTo>
                  <a:lnTo>
                    <a:pt x="1822983" y="159677"/>
                  </a:lnTo>
                  <a:lnTo>
                    <a:pt x="1791614" y="128346"/>
                  </a:lnTo>
                  <a:lnTo>
                    <a:pt x="1757527" y="99936"/>
                  </a:lnTo>
                  <a:lnTo>
                    <a:pt x="1720951" y="74650"/>
                  </a:lnTo>
                  <a:lnTo>
                    <a:pt x="1682076" y="52692"/>
                  </a:lnTo>
                  <a:lnTo>
                    <a:pt x="1641132" y="34264"/>
                  </a:lnTo>
                  <a:lnTo>
                    <a:pt x="1598295" y="19583"/>
                  </a:lnTo>
                  <a:lnTo>
                    <a:pt x="1553794" y="8839"/>
                  </a:lnTo>
                  <a:lnTo>
                    <a:pt x="1507832" y="2247"/>
                  </a:lnTo>
                  <a:lnTo>
                    <a:pt x="1460614" y="0"/>
                  </a:lnTo>
                  <a:lnTo>
                    <a:pt x="1425867" y="1155"/>
                  </a:lnTo>
                  <a:lnTo>
                    <a:pt x="1362913" y="9309"/>
                  </a:lnTo>
                  <a:lnTo>
                    <a:pt x="1305572" y="23291"/>
                  </a:lnTo>
                  <a:lnTo>
                    <a:pt x="1252893" y="44411"/>
                  </a:lnTo>
                  <a:lnTo>
                    <a:pt x="1181696" y="86410"/>
                  </a:lnTo>
                  <a:lnTo>
                    <a:pt x="1141107" y="118211"/>
                  </a:lnTo>
                  <a:lnTo>
                    <a:pt x="1103934" y="153797"/>
                  </a:lnTo>
                  <a:lnTo>
                    <a:pt x="1070406" y="192811"/>
                  </a:lnTo>
                  <a:lnTo>
                    <a:pt x="1041336" y="234391"/>
                  </a:lnTo>
                  <a:lnTo>
                    <a:pt x="1016812" y="277698"/>
                  </a:lnTo>
                  <a:lnTo>
                    <a:pt x="995908" y="322389"/>
                  </a:lnTo>
                  <a:lnTo>
                    <a:pt x="977671" y="368122"/>
                  </a:lnTo>
                  <a:lnTo>
                    <a:pt x="963790" y="406869"/>
                  </a:lnTo>
                  <a:lnTo>
                    <a:pt x="950798" y="445947"/>
                  </a:lnTo>
                  <a:lnTo>
                    <a:pt x="925360" y="525081"/>
                  </a:lnTo>
                  <a:lnTo>
                    <a:pt x="916355" y="551078"/>
                  </a:lnTo>
                  <a:lnTo>
                    <a:pt x="896962" y="602056"/>
                  </a:lnTo>
                  <a:lnTo>
                    <a:pt x="864806" y="670725"/>
                  </a:lnTo>
                  <a:lnTo>
                    <a:pt x="840879" y="712393"/>
                  </a:lnTo>
                  <a:lnTo>
                    <a:pt x="809675" y="751560"/>
                  </a:lnTo>
                  <a:lnTo>
                    <a:pt x="774573" y="787984"/>
                  </a:lnTo>
                  <a:lnTo>
                    <a:pt x="735876" y="820699"/>
                  </a:lnTo>
                  <a:lnTo>
                    <a:pt x="693928" y="848753"/>
                  </a:lnTo>
                  <a:lnTo>
                    <a:pt x="649058" y="871181"/>
                  </a:lnTo>
                  <a:lnTo>
                    <a:pt x="611581" y="884821"/>
                  </a:lnTo>
                  <a:lnTo>
                    <a:pt x="573189" y="894245"/>
                  </a:lnTo>
                  <a:lnTo>
                    <a:pt x="533260" y="899706"/>
                  </a:lnTo>
                  <a:lnTo>
                    <a:pt x="491159" y="901471"/>
                  </a:lnTo>
                  <a:lnTo>
                    <a:pt x="443280" y="898550"/>
                  </a:lnTo>
                  <a:lnTo>
                    <a:pt x="397065" y="890371"/>
                  </a:lnTo>
                  <a:lnTo>
                    <a:pt x="352806" y="877227"/>
                  </a:lnTo>
                  <a:lnTo>
                    <a:pt x="310794" y="859409"/>
                  </a:lnTo>
                  <a:lnTo>
                    <a:pt x="271335" y="837234"/>
                  </a:lnTo>
                  <a:lnTo>
                    <a:pt x="234734" y="811009"/>
                  </a:lnTo>
                  <a:lnTo>
                    <a:pt x="201282" y="781011"/>
                  </a:lnTo>
                  <a:lnTo>
                    <a:pt x="171284" y="747560"/>
                  </a:lnTo>
                  <a:lnTo>
                    <a:pt x="145046" y="710946"/>
                  </a:lnTo>
                  <a:lnTo>
                    <a:pt x="122872" y="671487"/>
                  </a:lnTo>
                  <a:lnTo>
                    <a:pt x="105041" y="629462"/>
                  </a:lnTo>
                  <a:lnTo>
                    <a:pt x="91884" y="585190"/>
                  </a:lnTo>
                  <a:lnTo>
                    <a:pt x="83680" y="538975"/>
                  </a:lnTo>
                  <a:lnTo>
                    <a:pt x="80733" y="491096"/>
                  </a:lnTo>
                  <a:lnTo>
                    <a:pt x="83680" y="443230"/>
                  </a:lnTo>
                  <a:lnTo>
                    <a:pt x="91884" y="396989"/>
                  </a:lnTo>
                  <a:lnTo>
                    <a:pt x="105041" y="352679"/>
                  </a:lnTo>
                  <a:lnTo>
                    <a:pt x="122872" y="310603"/>
                  </a:lnTo>
                  <a:lnTo>
                    <a:pt x="145046" y="271094"/>
                  </a:lnTo>
                  <a:lnTo>
                    <a:pt x="171284" y="234429"/>
                  </a:lnTo>
                  <a:lnTo>
                    <a:pt x="201282" y="200926"/>
                  </a:lnTo>
                  <a:lnTo>
                    <a:pt x="234734" y="170891"/>
                  </a:lnTo>
                  <a:lnTo>
                    <a:pt x="271335" y="144640"/>
                  </a:lnTo>
                  <a:lnTo>
                    <a:pt x="310794" y="122466"/>
                  </a:lnTo>
                  <a:lnTo>
                    <a:pt x="352806" y="104686"/>
                  </a:lnTo>
                  <a:lnTo>
                    <a:pt x="397065" y="91605"/>
                  </a:lnTo>
                  <a:lnTo>
                    <a:pt x="443280" y="83527"/>
                  </a:lnTo>
                  <a:lnTo>
                    <a:pt x="491159" y="80772"/>
                  </a:lnTo>
                  <a:lnTo>
                    <a:pt x="541858" y="83858"/>
                  </a:lnTo>
                  <a:lnTo>
                    <a:pt x="590626" y="92900"/>
                  </a:lnTo>
                  <a:lnTo>
                    <a:pt x="637108" y="107518"/>
                  </a:lnTo>
                  <a:lnTo>
                    <a:pt x="680961" y="127381"/>
                  </a:lnTo>
                  <a:lnTo>
                    <a:pt x="721829" y="152120"/>
                  </a:lnTo>
                  <a:lnTo>
                    <a:pt x="759358" y="181394"/>
                  </a:lnTo>
                  <a:lnTo>
                    <a:pt x="793203" y="214845"/>
                  </a:lnTo>
                  <a:lnTo>
                    <a:pt x="720598" y="287388"/>
                  </a:lnTo>
                  <a:lnTo>
                    <a:pt x="918057" y="287388"/>
                  </a:lnTo>
                  <a:lnTo>
                    <a:pt x="918057" y="89928"/>
                  </a:lnTo>
                  <a:lnTo>
                    <a:pt x="850988" y="156997"/>
                  </a:lnTo>
                  <a:lnTo>
                    <a:pt x="815517" y="122567"/>
                  </a:lnTo>
                  <a:lnTo>
                    <a:pt x="776795" y="91782"/>
                  </a:lnTo>
                  <a:lnTo>
                    <a:pt x="735088" y="64947"/>
                  </a:lnTo>
                  <a:lnTo>
                    <a:pt x="690664" y="42341"/>
                  </a:lnTo>
                  <a:lnTo>
                    <a:pt x="643788" y="24257"/>
                  </a:lnTo>
                  <a:lnTo>
                    <a:pt x="594728" y="10972"/>
                  </a:lnTo>
                  <a:lnTo>
                    <a:pt x="543763" y="2794"/>
                  </a:lnTo>
                  <a:lnTo>
                    <a:pt x="491159" y="0"/>
                  </a:lnTo>
                  <a:lnTo>
                    <a:pt x="443915" y="2247"/>
                  </a:lnTo>
                  <a:lnTo>
                    <a:pt x="397941" y="8839"/>
                  </a:lnTo>
                  <a:lnTo>
                    <a:pt x="353415" y="19583"/>
                  </a:lnTo>
                  <a:lnTo>
                    <a:pt x="310578" y="34264"/>
                  </a:lnTo>
                  <a:lnTo>
                    <a:pt x="269608" y="52692"/>
                  </a:lnTo>
                  <a:lnTo>
                    <a:pt x="230720" y="74650"/>
                  </a:lnTo>
                  <a:lnTo>
                    <a:pt x="194132" y="99936"/>
                  </a:lnTo>
                  <a:lnTo>
                    <a:pt x="160045" y="128346"/>
                  </a:lnTo>
                  <a:lnTo>
                    <a:pt x="128663" y="159677"/>
                  </a:lnTo>
                  <a:lnTo>
                    <a:pt x="100203" y="193738"/>
                  </a:lnTo>
                  <a:lnTo>
                    <a:pt x="74866" y="230301"/>
                  </a:lnTo>
                  <a:lnTo>
                    <a:pt x="52844" y="269189"/>
                  </a:lnTo>
                  <a:lnTo>
                    <a:pt x="34378" y="310172"/>
                  </a:lnTo>
                  <a:lnTo>
                    <a:pt x="19646" y="353060"/>
                  </a:lnTo>
                  <a:lnTo>
                    <a:pt x="8864" y="397649"/>
                  </a:lnTo>
                  <a:lnTo>
                    <a:pt x="2247" y="443725"/>
                  </a:lnTo>
                  <a:lnTo>
                    <a:pt x="0" y="491096"/>
                  </a:lnTo>
                  <a:lnTo>
                    <a:pt x="2247" y="538480"/>
                  </a:lnTo>
                  <a:lnTo>
                    <a:pt x="8864" y="584568"/>
                  </a:lnTo>
                  <a:lnTo>
                    <a:pt x="19646" y="629158"/>
                  </a:lnTo>
                  <a:lnTo>
                    <a:pt x="34378" y="672058"/>
                  </a:lnTo>
                  <a:lnTo>
                    <a:pt x="52844" y="713054"/>
                  </a:lnTo>
                  <a:lnTo>
                    <a:pt x="74866" y="751941"/>
                  </a:lnTo>
                  <a:lnTo>
                    <a:pt x="100203" y="788517"/>
                  </a:lnTo>
                  <a:lnTo>
                    <a:pt x="128663" y="822579"/>
                  </a:lnTo>
                  <a:lnTo>
                    <a:pt x="160045" y="853922"/>
                  </a:lnTo>
                  <a:lnTo>
                    <a:pt x="194132" y="882332"/>
                  </a:lnTo>
                  <a:lnTo>
                    <a:pt x="230720" y="907630"/>
                  </a:lnTo>
                  <a:lnTo>
                    <a:pt x="269608" y="929589"/>
                  </a:lnTo>
                  <a:lnTo>
                    <a:pt x="310578" y="948016"/>
                  </a:lnTo>
                  <a:lnTo>
                    <a:pt x="353415" y="962698"/>
                  </a:lnTo>
                  <a:lnTo>
                    <a:pt x="397941" y="973442"/>
                  </a:lnTo>
                  <a:lnTo>
                    <a:pt x="443915" y="980046"/>
                  </a:lnTo>
                  <a:lnTo>
                    <a:pt x="491159" y="982281"/>
                  </a:lnTo>
                  <a:lnTo>
                    <a:pt x="540092" y="979982"/>
                  </a:lnTo>
                  <a:lnTo>
                    <a:pt x="588327" y="973061"/>
                  </a:lnTo>
                  <a:lnTo>
                    <a:pt x="635495" y="961542"/>
                  </a:lnTo>
                  <a:lnTo>
                    <a:pt x="681215" y="945413"/>
                  </a:lnTo>
                  <a:lnTo>
                    <a:pt x="725119" y="924661"/>
                  </a:lnTo>
                  <a:lnTo>
                    <a:pt x="766838" y="899312"/>
                  </a:lnTo>
                  <a:lnTo>
                    <a:pt x="805992" y="869353"/>
                  </a:lnTo>
                  <a:lnTo>
                    <a:pt x="843622" y="833450"/>
                  </a:lnTo>
                  <a:lnTo>
                    <a:pt x="877620" y="794677"/>
                  </a:lnTo>
                  <a:lnTo>
                    <a:pt x="908011" y="753249"/>
                  </a:lnTo>
                  <a:lnTo>
                    <a:pt x="934796" y="709371"/>
                  </a:lnTo>
                  <a:lnTo>
                    <a:pt x="958011" y="663244"/>
                  </a:lnTo>
                  <a:lnTo>
                    <a:pt x="977671" y="615086"/>
                  </a:lnTo>
                  <a:lnTo>
                    <a:pt x="1003693" y="533946"/>
                  </a:lnTo>
                  <a:lnTo>
                    <a:pt x="1019225" y="484822"/>
                  </a:lnTo>
                  <a:lnTo>
                    <a:pt x="1035939" y="435991"/>
                  </a:lnTo>
                  <a:lnTo>
                    <a:pt x="1054455" y="387908"/>
                  </a:lnTo>
                  <a:lnTo>
                    <a:pt x="1075448" y="341007"/>
                  </a:lnTo>
                  <a:lnTo>
                    <a:pt x="1099540" y="295706"/>
                  </a:lnTo>
                  <a:lnTo>
                    <a:pt x="1127379" y="252450"/>
                  </a:lnTo>
                  <a:lnTo>
                    <a:pt x="1158354" y="213652"/>
                  </a:lnTo>
                  <a:lnTo>
                    <a:pt x="1193685" y="179133"/>
                  </a:lnTo>
                  <a:lnTo>
                    <a:pt x="1232903" y="149415"/>
                  </a:lnTo>
                  <a:lnTo>
                    <a:pt x="1275524" y="125044"/>
                  </a:lnTo>
                  <a:lnTo>
                    <a:pt x="1321092" y="106527"/>
                  </a:lnTo>
                  <a:lnTo>
                    <a:pt x="1390129" y="87795"/>
                  </a:lnTo>
                  <a:lnTo>
                    <a:pt x="1460614" y="80772"/>
                  </a:lnTo>
                  <a:lnTo>
                    <a:pt x="1508302" y="83527"/>
                  </a:lnTo>
                  <a:lnTo>
                    <a:pt x="1554391" y="91605"/>
                  </a:lnTo>
                  <a:lnTo>
                    <a:pt x="1598574" y="104686"/>
                  </a:lnTo>
                  <a:lnTo>
                    <a:pt x="1640547" y="122466"/>
                  </a:lnTo>
                  <a:lnTo>
                    <a:pt x="1679994" y="144640"/>
                  </a:lnTo>
                  <a:lnTo>
                    <a:pt x="1716608" y="170891"/>
                  </a:lnTo>
                  <a:lnTo>
                    <a:pt x="1750098" y="200926"/>
                  </a:lnTo>
                  <a:lnTo>
                    <a:pt x="1780146" y="234429"/>
                  </a:lnTo>
                  <a:lnTo>
                    <a:pt x="1806435" y="271094"/>
                  </a:lnTo>
                  <a:lnTo>
                    <a:pt x="1828673" y="310603"/>
                  </a:lnTo>
                  <a:lnTo>
                    <a:pt x="1846554" y="352679"/>
                  </a:lnTo>
                  <a:lnTo>
                    <a:pt x="1859762" y="396989"/>
                  </a:lnTo>
                  <a:lnTo>
                    <a:pt x="1867979" y="443230"/>
                  </a:lnTo>
                  <a:lnTo>
                    <a:pt x="1870925" y="491096"/>
                  </a:lnTo>
                  <a:lnTo>
                    <a:pt x="1867979" y="538975"/>
                  </a:lnTo>
                  <a:lnTo>
                    <a:pt x="1859762" y="585190"/>
                  </a:lnTo>
                  <a:lnTo>
                    <a:pt x="1846554" y="629462"/>
                  </a:lnTo>
                  <a:lnTo>
                    <a:pt x="1828673" y="671487"/>
                  </a:lnTo>
                  <a:lnTo>
                    <a:pt x="1806435" y="710946"/>
                  </a:lnTo>
                  <a:lnTo>
                    <a:pt x="1780146" y="747560"/>
                  </a:lnTo>
                  <a:lnTo>
                    <a:pt x="1750098" y="781011"/>
                  </a:lnTo>
                  <a:lnTo>
                    <a:pt x="1716608" y="811009"/>
                  </a:lnTo>
                  <a:lnTo>
                    <a:pt x="1679994" y="837234"/>
                  </a:lnTo>
                  <a:lnTo>
                    <a:pt x="1640547" y="859409"/>
                  </a:lnTo>
                  <a:lnTo>
                    <a:pt x="1598574" y="877227"/>
                  </a:lnTo>
                  <a:lnTo>
                    <a:pt x="1554391" y="890371"/>
                  </a:lnTo>
                  <a:lnTo>
                    <a:pt x="1508302" y="898550"/>
                  </a:lnTo>
                  <a:lnTo>
                    <a:pt x="1460614" y="901471"/>
                  </a:lnTo>
                  <a:lnTo>
                    <a:pt x="1410347" y="898448"/>
                  </a:lnTo>
                  <a:lnTo>
                    <a:pt x="1362049" y="889584"/>
                  </a:lnTo>
                  <a:lnTo>
                    <a:pt x="1316024" y="875258"/>
                  </a:lnTo>
                  <a:lnTo>
                    <a:pt x="1272552" y="855814"/>
                  </a:lnTo>
                  <a:lnTo>
                    <a:pt x="1231925" y="831596"/>
                  </a:lnTo>
                  <a:lnTo>
                    <a:pt x="1194409" y="802944"/>
                  </a:lnTo>
                  <a:lnTo>
                    <a:pt x="1160322" y="770242"/>
                  </a:lnTo>
                  <a:lnTo>
                    <a:pt x="1234732" y="696836"/>
                  </a:lnTo>
                  <a:lnTo>
                    <a:pt x="1036459" y="696836"/>
                  </a:lnTo>
                  <a:lnTo>
                    <a:pt x="1036459" y="894156"/>
                  </a:lnTo>
                  <a:lnTo>
                    <a:pt x="1103490" y="827087"/>
                  </a:lnTo>
                  <a:lnTo>
                    <a:pt x="1138580" y="861174"/>
                  </a:lnTo>
                  <a:lnTo>
                    <a:pt x="1176934" y="891628"/>
                  </a:lnTo>
                  <a:lnTo>
                    <a:pt x="1218285" y="918159"/>
                  </a:lnTo>
                  <a:lnTo>
                    <a:pt x="1262367" y="940498"/>
                  </a:lnTo>
                  <a:lnTo>
                    <a:pt x="1308912" y="958354"/>
                  </a:lnTo>
                  <a:lnTo>
                    <a:pt x="1357642" y="971461"/>
                  </a:lnTo>
                  <a:lnTo>
                    <a:pt x="1408303" y="979538"/>
                  </a:lnTo>
                  <a:lnTo>
                    <a:pt x="1460614" y="982281"/>
                  </a:lnTo>
                  <a:lnTo>
                    <a:pt x="1507832" y="980046"/>
                  </a:lnTo>
                  <a:lnTo>
                    <a:pt x="1553794" y="973442"/>
                  </a:lnTo>
                  <a:lnTo>
                    <a:pt x="1598295" y="962698"/>
                  </a:lnTo>
                  <a:lnTo>
                    <a:pt x="1641132" y="948016"/>
                  </a:lnTo>
                  <a:lnTo>
                    <a:pt x="1682076" y="929589"/>
                  </a:lnTo>
                  <a:lnTo>
                    <a:pt x="1720951" y="907630"/>
                  </a:lnTo>
                  <a:lnTo>
                    <a:pt x="1757527" y="882332"/>
                  </a:lnTo>
                  <a:lnTo>
                    <a:pt x="1791614" y="853922"/>
                  </a:lnTo>
                  <a:lnTo>
                    <a:pt x="1822983" y="822579"/>
                  </a:lnTo>
                  <a:lnTo>
                    <a:pt x="1851444" y="788517"/>
                  </a:lnTo>
                  <a:lnTo>
                    <a:pt x="1876780" y="751941"/>
                  </a:lnTo>
                  <a:lnTo>
                    <a:pt x="1898789" y="713054"/>
                  </a:lnTo>
                  <a:lnTo>
                    <a:pt x="1917255" y="672058"/>
                  </a:lnTo>
                  <a:lnTo>
                    <a:pt x="1931987" y="629158"/>
                  </a:lnTo>
                  <a:lnTo>
                    <a:pt x="1942769" y="584568"/>
                  </a:lnTo>
                  <a:lnTo>
                    <a:pt x="1949386" y="538480"/>
                  </a:lnTo>
                  <a:lnTo>
                    <a:pt x="1951634" y="491096"/>
                  </a:lnTo>
                  <a:close/>
                </a:path>
                <a:path w="3971290" h="982345">
                  <a:moveTo>
                    <a:pt x="2671000" y="311429"/>
                  </a:moveTo>
                  <a:lnTo>
                    <a:pt x="2667381" y="259765"/>
                  </a:lnTo>
                  <a:lnTo>
                    <a:pt x="2656522" y="216217"/>
                  </a:lnTo>
                  <a:lnTo>
                    <a:pt x="2638425" y="180771"/>
                  </a:lnTo>
                  <a:lnTo>
                    <a:pt x="2578785" y="133070"/>
                  </a:lnTo>
                  <a:lnTo>
                    <a:pt x="2533802" y="118529"/>
                  </a:lnTo>
                  <a:lnTo>
                    <a:pt x="2478113" y="109804"/>
                  </a:lnTo>
                  <a:lnTo>
                    <a:pt x="2411717" y="106883"/>
                  </a:lnTo>
                  <a:lnTo>
                    <a:pt x="2320950" y="106883"/>
                  </a:lnTo>
                  <a:lnTo>
                    <a:pt x="2254161" y="110261"/>
                  </a:lnTo>
                  <a:lnTo>
                    <a:pt x="2198293" y="120396"/>
                  </a:lnTo>
                  <a:lnTo>
                    <a:pt x="2153348" y="137274"/>
                  </a:lnTo>
                  <a:lnTo>
                    <a:pt x="2119325" y="160909"/>
                  </a:lnTo>
                  <a:lnTo>
                    <a:pt x="2094331" y="193179"/>
                  </a:lnTo>
                  <a:lnTo>
                    <a:pt x="2076488" y="235940"/>
                  </a:lnTo>
                  <a:lnTo>
                    <a:pt x="2065769" y="289191"/>
                  </a:lnTo>
                  <a:lnTo>
                    <a:pt x="2062200" y="352920"/>
                  </a:lnTo>
                  <a:lnTo>
                    <a:pt x="2062200" y="596557"/>
                  </a:lnTo>
                  <a:lnTo>
                    <a:pt x="2065769" y="660298"/>
                  </a:lnTo>
                  <a:lnTo>
                    <a:pt x="2076488" y="713549"/>
                  </a:lnTo>
                  <a:lnTo>
                    <a:pt x="2094331" y="756297"/>
                  </a:lnTo>
                  <a:lnTo>
                    <a:pt x="2119325" y="788543"/>
                  </a:lnTo>
                  <a:lnTo>
                    <a:pt x="2153348" y="812190"/>
                  </a:lnTo>
                  <a:lnTo>
                    <a:pt x="2198293" y="829081"/>
                  </a:lnTo>
                  <a:lnTo>
                    <a:pt x="2254161" y="839216"/>
                  </a:lnTo>
                  <a:lnTo>
                    <a:pt x="2320950" y="842581"/>
                  </a:lnTo>
                  <a:lnTo>
                    <a:pt x="2411717" y="842581"/>
                  </a:lnTo>
                  <a:lnTo>
                    <a:pt x="2479598" y="839660"/>
                  </a:lnTo>
                  <a:lnTo>
                    <a:pt x="2536088" y="830884"/>
                  </a:lnTo>
                  <a:lnTo>
                    <a:pt x="2581186" y="816267"/>
                  </a:lnTo>
                  <a:lnTo>
                    <a:pt x="2614917" y="795782"/>
                  </a:lnTo>
                  <a:lnTo>
                    <a:pt x="2656979" y="730783"/>
                  </a:lnTo>
                  <a:lnTo>
                    <a:pt x="2667495" y="684631"/>
                  </a:lnTo>
                  <a:lnTo>
                    <a:pt x="2671000" y="629361"/>
                  </a:lnTo>
                  <a:lnTo>
                    <a:pt x="2671000" y="582079"/>
                  </a:lnTo>
                  <a:lnTo>
                    <a:pt x="2582837" y="582079"/>
                  </a:lnTo>
                  <a:lnTo>
                    <a:pt x="2583434" y="590753"/>
                  </a:lnTo>
                  <a:lnTo>
                    <a:pt x="2583865" y="616318"/>
                  </a:lnTo>
                  <a:lnTo>
                    <a:pt x="2581656" y="657123"/>
                  </a:lnTo>
                  <a:lnTo>
                    <a:pt x="2563914" y="717181"/>
                  </a:lnTo>
                  <a:lnTo>
                    <a:pt x="2526169" y="750176"/>
                  </a:lnTo>
                  <a:lnTo>
                    <a:pt x="2454694" y="765848"/>
                  </a:lnTo>
                  <a:lnTo>
                    <a:pt x="2405456" y="767803"/>
                  </a:lnTo>
                  <a:lnTo>
                    <a:pt x="2345474" y="767803"/>
                  </a:lnTo>
                  <a:lnTo>
                    <a:pt x="2282672" y="765822"/>
                  </a:lnTo>
                  <a:lnTo>
                    <a:pt x="2241397" y="759853"/>
                  </a:lnTo>
                  <a:lnTo>
                    <a:pt x="2200757" y="741807"/>
                  </a:lnTo>
                  <a:lnTo>
                    <a:pt x="2171293" y="711911"/>
                  </a:lnTo>
                  <a:lnTo>
                    <a:pt x="2155736" y="667219"/>
                  </a:lnTo>
                  <a:lnTo>
                    <a:pt x="2151430" y="613308"/>
                  </a:lnTo>
                  <a:lnTo>
                    <a:pt x="2150884" y="577253"/>
                  </a:lnTo>
                  <a:lnTo>
                    <a:pt x="2150884" y="372694"/>
                  </a:lnTo>
                  <a:lnTo>
                    <a:pt x="2153043" y="306311"/>
                  </a:lnTo>
                  <a:lnTo>
                    <a:pt x="2159495" y="264401"/>
                  </a:lnTo>
                  <a:lnTo>
                    <a:pt x="2179599" y="226263"/>
                  </a:lnTo>
                  <a:lnTo>
                    <a:pt x="2213559" y="200291"/>
                  </a:lnTo>
                  <a:lnTo>
                    <a:pt x="2261400" y="186143"/>
                  </a:lnTo>
                  <a:lnTo>
                    <a:pt x="2312657" y="182156"/>
                  </a:lnTo>
                  <a:lnTo>
                    <a:pt x="2345474" y="181648"/>
                  </a:lnTo>
                  <a:lnTo>
                    <a:pt x="2405456" y="181648"/>
                  </a:lnTo>
                  <a:lnTo>
                    <a:pt x="2453589" y="183527"/>
                  </a:lnTo>
                  <a:lnTo>
                    <a:pt x="2493111" y="189141"/>
                  </a:lnTo>
                  <a:lnTo>
                    <a:pt x="2546312" y="211556"/>
                  </a:lnTo>
                  <a:lnTo>
                    <a:pt x="2573312" y="254393"/>
                  </a:lnTo>
                  <a:lnTo>
                    <a:pt x="2582303" y="323011"/>
                  </a:lnTo>
                  <a:lnTo>
                    <a:pt x="2582303" y="342785"/>
                  </a:lnTo>
                  <a:lnTo>
                    <a:pt x="2671000" y="342785"/>
                  </a:lnTo>
                  <a:lnTo>
                    <a:pt x="2671000" y="311429"/>
                  </a:lnTo>
                  <a:close/>
                </a:path>
                <a:path w="3971290" h="982345">
                  <a:moveTo>
                    <a:pt x="3274999" y="115087"/>
                  </a:moveTo>
                  <a:lnTo>
                    <a:pt x="2789847" y="115087"/>
                  </a:lnTo>
                  <a:lnTo>
                    <a:pt x="2789847" y="191287"/>
                  </a:lnTo>
                  <a:lnTo>
                    <a:pt x="2789847" y="426237"/>
                  </a:lnTo>
                  <a:lnTo>
                    <a:pt x="2789847" y="499897"/>
                  </a:lnTo>
                  <a:lnTo>
                    <a:pt x="2789847" y="833907"/>
                  </a:lnTo>
                  <a:lnTo>
                    <a:pt x="2875394" y="833907"/>
                  </a:lnTo>
                  <a:lnTo>
                    <a:pt x="2875394" y="499897"/>
                  </a:lnTo>
                  <a:lnTo>
                    <a:pt x="3262998" y="499897"/>
                  </a:lnTo>
                  <a:lnTo>
                    <a:pt x="3262998" y="426237"/>
                  </a:lnTo>
                  <a:lnTo>
                    <a:pt x="2875394" y="426237"/>
                  </a:lnTo>
                  <a:lnTo>
                    <a:pt x="2875394" y="191287"/>
                  </a:lnTo>
                  <a:lnTo>
                    <a:pt x="3274999" y="191287"/>
                  </a:lnTo>
                  <a:lnTo>
                    <a:pt x="3274999" y="115087"/>
                  </a:lnTo>
                  <a:close/>
                </a:path>
                <a:path w="3971290" h="982345">
                  <a:moveTo>
                    <a:pt x="3970820" y="625487"/>
                  </a:moveTo>
                  <a:lnTo>
                    <a:pt x="3968394" y="580707"/>
                  </a:lnTo>
                  <a:lnTo>
                    <a:pt x="3961155" y="542823"/>
                  </a:lnTo>
                  <a:lnTo>
                    <a:pt x="3932212" y="487756"/>
                  </a:lnTo>
                  <a:lnTo>
                    <a:pt x="3879253" y="454901"/>
                  </a:lnTo>
                  <a:lnTo>
                    <a:pt x="3842016" y="444754"/>
                  </a:lnTo>
                  <a:lnTo>
                    <a:pt x="3797617" y="438797"/>
                  </a:lnTo>
                  <a:lnTo>
                    <a:pt x="3553472" y="419976"/>
                  </a:lnTo>
                  <a:lnTo>
                    <a:pt x="3527094" y="416623"/>
                  </a:lnTo>
                  <a:lnTo>
                    <a:pt x="3488372" y="402755"/>
                  </a:lnTo>
                  <a:lnTo>
                    <a:pt x="3460940" y="359257"/>
                  </a:lnTo>
                  <a:lnTo>
                    <a:pt x="3455924" y="307086"/>
                  </a:lnTo>
                  <a:lnTo>
                    <a:pt x="3457841" y="272605"/>
                  </a:lnTo>
                  <a:lnTo>
                    <a:pt x="3473221" y="222427"/>
                  </a:lnTo>
                  <a:lnTo>
                    <a:pt x="3507651" y="195783"/>
                  </a:lnTo>
                  <a:lnTo>
                    <a:pt x="3583038" y="183235"/>
                  </a:lnTo>
                  <a:lnTo>
                    <a:pt x="3637457" y="181660"/>
                  </a:lnTo>
                  <a:lnTo>
                    <a:pt x="3690721" y="182041"/>
                  </a:lnTo>
                  <a:lnTo>
                    <a:pt x="3734689" y="183172"/>
                  </a:lnTo>
                  <a:lnTo>
                    <a:pt x="3794747" y="187693"/>
                  </a:lnTo>
                  <a:lnTo>
                    <a:pt x="3842715" y="201764"/>
                  </a:lnTo>
                  <a:lnTo>
                    <a:pt x="3868318" y="239788"/>
                  </a:lnTo>
                  <a:lnTo>
                    <a:pt x="3872941" y="281711"/>
                  </a:lnTo>
                  <a:lnTo>
                    <a:pt x="3873258" y="300329"/>
                  </a:lnTo>
                  <a:lnTo>
                    <a:pt x="3873258" y="318185"/>
                  </a:lnTo>
                  <a:lnTo>
                    <a:pt x="3959860" y="318185"/>
                  </a:lnTo>
                  <a:lnTo>
                    <a:pt x="3960457" y="309918"/>
                  </a:lnTo>
                  <a:lnTo>
                    <a:pt x="3960914" y="283451"/>
                  </a:lnTo>
                  <a:lnTo>
                    <a:pt x="3960241" y="260553"/>
                  </a:lnTo>
                  <a:lnTo>
                    <a:pt x="3954869" y="220637"/>
                  </a:lnTo>
                  <a:lnTo>
                    <a:pt x="3936568" y="175209"/>
                  </a:lnTo>
                  <a:lnTo>
                    <a:pt x="3899649" y="142100"/>
                  </a:lnTo>
                  <a:lnTo>
                    <a:pt x="3858831" y="123774"/>
                  </a:lnTo>
                  <a:lnTo>
                    <a:pt x="3806621" y="112864"/>
                  </a:lnTo>
                  <a:lnTo>
                    <a:pt x="3722497" y="107556"/>
                  </a:lnTo>
                  <a:lnTo>
                    <a:pt x="3667201" y="106883"/>
                  </a:lnTo>
                  <a:lnTo>
                    <a:pt x="3639553" y="106883"/>
                  </a:lnTo>
                  <a:lnTo>
                    <a:pt x="3590112" y="107378"/>
                  </a:lnTo>
                  <a:lnTo>
                    <a:pt x="3548773" y="108877"/>
                  </a:lnTo>
                  <a:lnTo>
                    <a:pt x="3490353" y="114846"/>
                  </a:lnTo>
                  <a:lnTo>
                    <a:pt x="3452774" y="125641"/>
                  </a:lnTo>
                  <a:lnTo>
                    <a:pt x="3410521" y="155460"/>
                  </a:lnTo>
                  <a:lnTo>
                    <a:pt x="3388614" y="187058"/>
                  </a:lnTo>
                  <a:lnTo>
                    <a:pt x="3374847" y="225894"/>
                  </a:lnTo>
                  <a:lnTo>
                    <a:pt x="3368078" y="276301"/>
                  </a:lnTo>
                  <a:lnTo>
                    <a:pt x="3367240" y="306120"/>
                  </a:lnTo>
                  <a:lnTo>
                    <a:pt x="3369805" y="352234"/>
                  </a:lnTo>
                  <a:lnTo>
                    <a:pt x="3377539" y="391160"/>
                  </a:lnTo>
                  <a:lnTo>
                    <a:pt x="3408451" y="447471"/>
                  </a:lnTo>
                  <a:lnTo>
                    <a:pt x="3466211" y="480885"/>
                  </a:lnTo>
                  <a:lnTo>
                    <a:pt x="3507524" y="491172"/>
                  </a:lnTo>
                  <a:lnTo>
                    <a:pt x="3557130" y="497166"/>
                  </a:lnTo>
                  <a:lnTo>
                    <a:pt x="3796576" y="514540"/>
                  </a:lnTo>
                  <a:lnTo>
                    <a:pt x="3820261" y="517512"/>
                  </a:lnTo>
                  <a:lnTo>
                    <a:pt x="3865702" y="538899"/>
                  </a:lnTo>
                  <a:lnTo>
                    <a:pt x="3882072" y="603173"/>
                  </a:lnTo>
                  <a:lnTo>
                    <a:pt x="3883164" y="639483"/>
                  </a:lnTo>
                  <a:lnTo>
                    <a:pt x="3882860" y="658241"/>
                  </a:lnTo>
                  <a:lnTo>
                    <a:pt x="3878478" y="702195"/>
                  </a:lnTo>
                  <a:lnTo>
                    <a:pt x="3853815" y="743305"/>
                  </a:lnTo>
                  <a:lnTo>
                    <a:pt x="3809619" y="760806"/>
                  </a:lnTo>
                  <a:lnTo>
                    <a:pt x="3765664" y="766787"/>
                  </a:lnTo>
                  <a:lnTo>
                    <a:pt x="3706850" y="768781"/>
                  </a:lnTo>
                  <a:lnTo>
                    <a:pt x="3650996" y="768527"/>
                  </a:lnTo>
                  <a:lnTo>
                    <a:pt x="3605504" y="767753"/>
                  </a:lnTo>
                  <a:lnTo>
                    <a:pt x="3545649" y="764679"/>
                  </a:lnTo>
                  <a:lnTo>
                    <a:pt x="3498405" y="755408"/>
                  </a:lnTo>
                  <a:lnTo>
                    <a:pt x="3459365" y="722071"/>
                  </a:lnTo>
                  <a:lnTo>
                    <a:pt x="3445484" y="669163"/>
                  </a:lnTo>
                  <a:lnTo>
                    <a:pt x="3442881" y="613422"/>
                  </a:lnTo>
                  <a:lnTo>
                    <a:pt x="3442881" y="599922"/>
                  </a:lnTo>
                  <a:lnTo>
                    <a:pt x="3356279" y="599922"/>
                  </a:lnTo>
                  <a:lnTo>
                    <a:pt x="3356279" y="635139"/>
                  </a:lnTo>
                  <a:lnTo>
                    <a:pt x="3357130" y="664210"/>
                  </a:lnTo>
                  <a:lnTo>
                    <a:pt x="3364039" y="714387"/>
                  </a:lnTo>
                  <a:lnTo>
                    <a:pt x="3377971" y="754240"/>
                  </a:lnTo>
                  <a:lnTo>
                    <a:pt x="3413137" y="798195"/>
                  </a:lnTo>
                  <a:lnTo>
                    <a:pt x="3446589" y="819556"/>
                  </a:lnTo>
                  <a:lnTo>
                    <a:pt x="3487483" y="833412"/>
                  </a:lnTo>
                  <a:lnTo>
                    <a:pt x="3547795" y="841019"/>
                  </a:lnTo>
                  <a:lnTo>
                    <a:pt x="3589744" y="842924"/>
                  </a:lnTo>
                  <a:lnTo>
                    <a:pt x="3639553" y="843559"/>
                  </a:lnTo>
                  <a:lnTo>
                    <a:pt x="3678148" y="843559"/>
                  </a:lnTo>
                  <a:lnTo>
                    <a:pt x="3736352" y="842822"/>
                  </a:lnTo>
                  <a:lnTo>
                    <a:pt x="3784765" y="840600"/>
                  </a:lnTo>
                  <a:lnTo>
                    <a:pt x="3823347" y="836904"/>
                  </a:lnTo>
                  <a:lnTo>
                    <a:pt x="3874770" y="824725"/>
                  </a:lnTo>
                  <a:lnTo>
                    <a:pt x="3912717" y="804100"/>
                  </a:lnTo>
                  <a:lnTo>
                    <a:pt x="3947718" y="763905"/>
                  </a:lnTo>
                  <a:lnTo>
                    <a:pt x="3965244" y="711479"/>
                  </a:lnTo>
                  <a:lnTo>
                    <a:pt x="3970197" y="658533"/>
                  </a:lnTo>
                  <a:lnTo>
                    <a:pt x="3970820" y="625487"/>
                  </a:lnTo>
                  <a:close/>
                </a:path>
              </a:pathLst>
            </a:custGeom>
            <a:solidFill>
              <a:srgbClr val="231F20"/>
            </a:solidFill>
          </p:spPr>
          <p:txBody>
            <a:bodyPr wrap="square" lIns="0" tIns="0" rIns="0" bIns="0" rtlCol="0"/>
            <a:lstStyle/>
            <a:p>
              <a:endParaRPr dirty="0"/>
            </a:p>
          </p:txBody>
        </p:sp>
        <p:sp>
          <p:nvSpPr>
            <p:cNvPr id="29" name="object 16">
              <a:extLst>
                <a:ext uri="{FF2B5EF4-FFF2-40B4-BE49-F238E27FC236}">
                  <a16:creationId xmlns:a16="http://schemas.microsoft.com/office/drawing/2014/main" id="{142987B6-C52E-73E1-3AF7-356A3C00F0D6}"/>
                </a:ext>
              </a:extLst>
            </p:cNvPr>
            <p:cNvSpPr/>
            <p:nvPr/>
          </p:nvSpPr>
          <p:spPr>
            <a:xfrm>
              <a:off x="8544192" y="3576548"/>
              <a:ext cx="1354455" cy="456565"/>
            </a:xfrm>
            <a:custGeom>
              <a:avLst/>
              <a:gdLst/>
              <a:ahLst/>
              <a:cxnLst/>
              <a:rect l="l" t="t" r="r" b="b"/>
              <a:pathLst>
                <a:path w="1354454" h="456564">
                  <a:moveTo>
                    <a:pt x="491375" y="118630"/>
                  </a:moveTo>
                  <a:lnTo>
                    <a:pt x="485813" y="60820"/>
                  </a:lnTo>
                  <a:lnTo>
                    <a:pt x="469112" y="24930"/>
                  </a:lnTo>
                  <a:lnTo>
                    <a:pt x="416191" y="1562"/>
                  </a:lnTo>
                  <a:lnTo>
                    <a:pt x="389890" y="0"/>
                  </a:lnTo>
                  <a:lnTo>
                    <a:pt x="371919" y="787"/>
                  </a:lnTo>
                  <a:lnTo>
                    <a:pt x="329425" y="12547"/>
                  </a:lnTo>
                  <a:lnTo>
                    <a:pt x="301637" y="39801"/>
                  </a:lnTo>
                  <a:lnTo>
                    <a:pt x="295097" y="52654"/>
                  </a:lnTo>
                  <a:lnTo>
                    <a:pt x="288886" y="39560"/>
                  </a:lnTo>
                  <a:lnTo>
                    <a:pt x="262102" y="12230"/>
                  </a:lnTo>
                  <a:lnTo>
                    <a:pt x="218732" y="762"/>
                  </a:lnTo>
                  <a:lnTo>
                    <a:pt x="199631" y="0"/>
                  </a:lnTo>
                  <a:lnTo>
                    <a:pt x="181978" y="749"/>
                  </a:lnTo>
                  <a:lnTo>
                    <a:pt x="140182" y="12065"/>
                  </a:lnTo>
                  <a:lnTo>
                    <a:pt x="112509" y="38379"/>
                  </a:lnTo>
                  <a:lnTo>
                    <a:pt x="105841" y="50787"/>
                  </a:lnTo>
                  <a:lnTo>
                    <a:pt x="107188" y="4318"/>
                  </a:lnTo>
                  <a:lnTo>
                    <a:pt x="0" y="4318"/>
                  </a:lnTo>
                  <a:lnTo>
                    <a:pt x="0" y="330504"/>
                  </a:lnTo>
                  <a:lnTo>
                    <a:pt x="110528" y="330504"/>
                  </a:lnTo>
                  <a:lnTo>
                    <a:pt x="110528" y="147739"/>
                  </a:lnTo>
                  <a:lnTo>
                    <a:pt x="111048" y="129667"/>
                  </a:lnTo>
                  <a:lnTo>
                    <a:pt x="123710" y="91401"/>
                  </a:lnTo>
                  <a:lnTo>
                    <a:pt x="149059" y="84861"/>
                  </a:lnTo>
                  <a:lnTo>
                    <a:pt x="160985" y="85509"/>
                  </a:lnTo>
                  <a:lnTo>
                    <a:pt x="188950" y="111810"/>
                  </a:lnTo>
                  <a:lnTo>
                    <a:pt x="190919" y="141554"/>
                  </a:lnTo>
                  <a:lnTo>
                    <a:pt x="190919" y="330504"/>
                  </a:lnTo>
                  <a:lnTo>
                    <a:pt x="300456" y="330504"/>
                  </a:lnTo>
                  <a:lnTo>
                    <a:pt x="300456" y="147739"/>
                  </a:lnTo>
                  <a:lnTo>
                    <a:pt x="300977" y="129667"/>
                  </a:lnTo>
                  <a:lnTo>
                    <a:pt x="313626" y="91401"/>
                  </a:lnTo>
                  <a:lnTo>
                    <a:pt x="338975" y="84861"/>
                  </a:lnTo>
                  <a:lnTo>
                    <a:pt x="350901" y="85509"/>
                  </a:lnTo>
                  <a:lnTo>
                    <a:pt x="378879" y="111810"/>
                  </a:lnTo>
                  <a:lnTo>
                    <a:pt x="380847" y="141554"/>
                  </a:lnTo>
                  <a:lnTo>
                    <a:pt x="380847" y="330504"/>
                  </a:lnTo>
                  <a:lnTo>
                    <a:pt x="491375" y="330504"/>
                  </a:lnTo>
                  <a:lnTo>
                    <a:pt x="491375" y="118630"/>
                  </a:lnTo>
                  <a:close/>
                </a:path>
                <a:path w="1354454" h="456564">
                  <a:moveTo>
                    <a:pt x="1354455" y="4318"/>
                  </a:moveTo>
                  <a:lnTo>
                    <a:pt x="1234198" y="4318"/>
                  </a:lnTo>
                  <a:lnTo>
                    <a:pt x="1175245" y="246875"/>
                  </a:lnTo>
                  <a:lnTo>
                    <a:pt x="1107249" y="4318"/>
                  </a:lnTo>
                  <a:lnTo>
                    <a:pt x="990688" y="4318"/>
                  </a:lnTo>
                  <a:lnTo>
                    <a:pt x="1088834" y="326783"/>
                  </a:lnTo>
                  <a:lnTo>
                    <a:pt x="1145768" y="326783"/>
                  </a:lnTo>
                  <a:lnTo>
                    <a:pt x="1139075" y="351574"/>
                  </a:lnTo>
                  <a:lnTo>
                    <a:pt x="1108468" y="377393"/>
                  </a:lnTo>
                  <a:lnTo>
                    <a:pt x="1092847" y="379437"/>
                  </a:lnTo>
                  <a:lnTo>
                    <a:pt x="1068400" y="379437"/>
                  </a:lnTo>
                  <a:lnTo>
                    <a:pt x="1068400" y="452234"/>
                  </a:lnTo>
                  <a:lnTo>
                    <a:pt x="1094320" y="454533"/>
                  </a:lnTo>
                  <a:lnTo>
                    <a:pt x="1120444" y="456082"/>
                  </a:lnTo>
                  <a:lnTo>
                    <a:pt x="1129360" y="456272"/>
                  </a:lnTo>
                  <a:lnTo>
                    <a:pt x="1152499" y="455168"/>
                  </a:lnTo>
                  <a:lnTo>
                    <a:pt x="1189850" y="446341"/>
                  </a:lnTo>
                  <a:lnTo>
                    <a:pt x="1226756" y="413359"/>
                  </a:lnTo>
                  <a:lnTo>
                    <a:pt x="1243914" y="372948"/>
                  </a:lnTo>
                  <a:lnTo>
                    <a:pt x="1354455" y="4318"/>
                  </a:lnTo>
                  <a:close/>
                </a:path>
              </a:pathLst>
            </a:custGeom>
            <a:solidFill>
              <a:srgbClr val="ED1D24"/>
            </a:solidFill>
          </p:spPr>
          <p:txBody>
            <a:bodyPr wrap="square" lIns="0" tIns="0" rIns="0" bIns="0" rtlCol="0"/>
            <a:lstStyle/>
            <a:p>
              <a:endParaRPr/>
            </a:p>
          </p:txBody>
        </p:sp>
      </p:grpSp>
      <p:pic>
        <p:nvPicPr>
          <p:cNvPr id="12" name="Picture 11" descr="A screen shot of a login screen&#10;&#10;Description automatically generated">
            <a:extLst>
              <a:ext uri="{FF2B5EF4-FFF2-40B4-BE49-F238E27FC236}">
                <a16:creationId xmlns:a16="http://schemas.microsoft.com/office/drawing/2014/main" id="{E894DAD6-A625-2054-8A75-4C60E085CEE5}"/>
              </a:ext>
            </a:extLst>
          </p:cNvPr>
          <p:cNvPicPr>
            <a:picLocks noChangeAspect="1"/>
          </p:cNvPicPr>
          <p:nvPr/>
        </p:nvPicPr>
        <p:blipFill>
          <a:blip r:embed="rId7"/>
          <a:stretch>
            <a:fillRect/>
          </a:stretch>
        </p:blipFill>
        <p:spPr>
          <a:xfrm>
            <a:off x="7257164" y="2487816"/>
            <a:ext cx="1308612" cy="2630927"/>
          </a:xfrm>
          <a:prstGeom prst="rect">
            <a:avLst/>
          </a:prstGeom>
        </p:spPr>
      </p:pic>
      <p:sp>
        <p:nvSpPr>
          <p:cNvPr id="22" name="Rectangle 21">
            <a:extLst>
              <a:ext uri="{FF2B5EF4-FFF2-40B4-BE49-F238E27FC236}">
                <a16:creationId xmlns:a16="http://schemas.microsoft.com/office/drawing/2014/main" id="{DC67428F-2BAE-1F51-9CD6-C68277D739C5}"/>
              </a:ext>
            </a:extLst>
          </p:cNvPr>
          <p:cNvSpPr/>
          <p:nvPr/>
        </p:nvSpPr>
        <p:spPr>
          <a:xfrm>
            <a:off x="4538382" y="5497094"/>
            <a:ext cx="7066430" cy="755788"/>
          </a:xfrm>
          <a:prstGeom prst="rect">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9560">
              <a:lnSpc>
                <a:spcPct val="100000"/>
              </a:lnSpc>
              <a:spcBef>
                <a:spcPts val="439"/>
              </a:spcBef>
            </a:pPr>
            <a:r>
              <a:rPr lang="en-IN" sz="1400" dirty="0">
                <a:solidFill>
                  <a:schemeClr val="bg1"/>
                </a:solidFill>
                <a:latin typeface="Roboto"/>
                <a:cs typeface="Roboto"/>
              </a:rPr>
              <a:t>To</a:t>
            </a:r>
            <a:r>
              <a:rPr lang="en-IN" sz="1400" spc="-20" dirty="0">
                <a:solidFill>
                  <a:schemeClr val="bg1"/>
                </a:solidFill>
                <a:latin typeface="Roboto"/>
                <a:cs typeface="Roboto"/>
              </a:rPr>
              <a:t> </a:t>
            </a:r>
            <a:r>
              <a:rPr lang="en-IN" sz="1400" dirty="0">
                <a:solidFill>
                  <a:schemeClr val="bg1"/>
                </a:solidFill>
                <a:latin typeface="Roboto"/>
                <a:cs typeface="Roboto"/>
              </a:rPr>
              <a:t>access</a:t>
            </a:r>
            <a:r>
              <a:rPr lang="en-IN" sz="1400" spc="-20" dirty="0">
                <a:solidFill>
                  <a:schemeClr val="bg1"/>
                </a:solidFill>
                <a:latin typeface="Roboto"/>
                <a:cs typeface="Roboto"/>
              </a:rPr>
              <a:t> </a:t>
            </a:r>
            <a:r>
              <a:rPr lang="en-IN" sz="1400" dirty="0" err="1">
                <a:solidFill>
                  <a:schemeClr val="bg1"/>
                </a:solidFill>
                <a:latin typeface="Roboto"/>
                <a:cs typeface="Roboto"/>
              </a:rPr>
              <a:t>myCFS</a:t>
            </a:r>
            <a:r>
              <a:rPr lang="en-IN" sz="1400" spc="-20" dirty="0">
                <a:solidFill>
                  <a:schemeClr val="bg1"/>
                </a:solidFill>
                <a:latin typeface="Roboto"/>
                <a:cs typeface="Roboto"/>
              </a:rPr>
              <a:t> </a:t>
            </a:r>
            <a:r>
              <a:rPr lang="en-IN" sz="1400" dirty="0">
                <a:solidFill>
                  <a:schemeClr val="bg1"/>
                </a:solidFill>
                <a:latin typeface="Roboto"/>
                <a:cs typeface="Roboto"/>
              </a:rPr>
              <a:t>log</a:t>
            </a:r>
            <a:r>
              <a:rPr lang="en-IN" sz="1400" spc="-15" dirty="0">
                <a:solidFill>
                  <a:schemeClr val="bg1"/>
                </a:solidFill>
                <a:latin typeface="Roboto"/>
                <a:cs typeface="Roboto"/>
              </a:rPr>
              <a:t> </a:t>
            </a:r>
            <a:r>
              <a:rPr lang="en-IN" sz="1400" dirty="0">
                <a:solidFill>
                  <a:schemeClr val="bg1"/>
                </a:solidFill>
                <a:latin typeface="Roboto"/>
                <a:cs typeface="Roboto"/>
              </a:rPr>
              <a:t>on</a:t>
            </a:r>
            <a:r>
              <a:rPr lang="en-IN" sz="1400" spc="-20" dirty="0">
                <a:solidFill>
                  <a:schemeClr val="bg1"/>
                </a:solidFill>
                <a:latin typeface="Roboto"/>
                <a:cs typeface="Roboto"/>
              </a:rPr>
              <a:t> </a:t>
            </a:r>
            <a:r>
              <a:rPr lang="en-IN" sz="1400" dirty="0">
                <a:solidFill>
                  <a:schemeClr val="bg1"/>
                </a:solidFill>
                <a:latin typeface="Roboto"/>
                <a:cs typeface="Roboto"/>
              </a:rPr>
              <a:t>to</a:t>
            </a:r>
            <a:r>
              <a:rPr lang="en-IN" sz="1400" spc="-35" dirty="0">
                <a:solidFill>
                  <a:schemeClr val="bg1"/>
                </a:solidFill>
                <a:latin typeface="Roboto"/>
                <a:cs typeface="Roboto"/>
              </a:rPr>
              <a:t> </a:t>
            </a:r>
            <a:r>
              <a:rPr lang="en-IN" sz="1800" b="1" spc="-10" dirty="0">
                <a:solidFill>
                  <a:schemeClr val="bg1"/>
                </a:solidFill>
                <a:latin typeface="Roboto"/>
                <a:cs typeface="Roboto"/>
              </a:rPr>
              <a:t>https://</a:t>
            </a:r>
            <a:r>
              <a:rPr lang="en-IN" sz="1800" b="1" spc="-10" dirty="0" err="1">
                <a:solidFill>
                  <a:schemeClr val="bg1"/>
                </a:solidFill>
                <a:latin typeface="Roboto"/>
                <a:cs typeface="Roboto"/>
              </a:rPr>
              <a:t>mycfs.allcargologistics.com</a:t>
            </a:r>
            <a:r>
              <a:rPr lang="en-IN" sz="1800" b="1" spc="-10" dirty="0">
                <a:solidFill>
                  <a:schemeClr val="bg1"/>
                </a:solidFill>
                <a:latin typeface="Roboto"/>
                <a:cs typeface="Roboto"/>
              </a:rPr>
              <a:t>/</a:t>
            </a:r>
            <a:endParaRPr lang="en-IN" sz="1800" dirty="0">
              <a:solidFill>
                <a:schemeClr val="bg1"/>
              </a:solidFill>
              <a:latin typeface="Roboto"/>
              <a:cs typeface="Roboto"/>
            </a:endParaRPr>
          </a:p>
        </p:txBody>
      </p:sp>
      <p:grpSp>
        <p:nvGrpSpPr>
          <p:cNvPr id="38" name="Group 37">
            <a:extLst>
              <a:ext uri="{FF2B5EF4-FFF2-40B4-BE49-F238E27FC236}">
                <a16:creationId xmlns:a16="http://schemas.microsoft.com/office/drawing/2014/main" id="{A1C57DEA-38BE-C771-54C9-EDB5C37BFFE2}"/>
              </a:ext>
            </a:extLst>
          </p:cNvPr>
          <p:cNvGrpSpPr/>
          <p:nvPr/>
        </p:nvGrpSpPr>
        <p:grpSpPr>
          <a:xfrm>
            <a:off x="8711169" y="3904729"/>
            <a:ext cx="2904604" cy="474844"/>
            <a:chOff x="8711169" y="3904729"/>
            <a:chExt cx="2904604" cy="474844"/>
          </a:xfrm>
        </p:grpSpPr>
        <p:sp>
          <p:nvSpPr>
            <p:cNvPr id="9" name="object 12">
              <a:extLst>
                <a:ext uri="{FF2B5EF4-FFF2-40B4-BE49-F238E27FC236}">
                  <a16:creationId xmlns:a16="http://schemas.microsoft.com/office/drawing/2014/main" id="{00F3A0F8-4FDB-2B36-6E8C-270AC00F2F5D}"/>
                </a:ext>
              </a:extLst>
            </p:cNvPr>
            <p:cNvSpPr txBox="1"/>
            <p:nvPr/>
          </p:nvSpPr>
          <p:spPr>
            <a:xfrm>
              <a:off x="9296901" y="3919529"/>
              <a:ext cx="2318872" cy="422936"/>
            </a:xfrm>
            <a:prstGeom prst="rect">
              <a:avLst/>
            </a:prstGeom>
          </p:spPr>
          <p:txBody>
            <a:bodyPr vert="horz" wrap="square" lIns="0" tIns="12700" rIns="0" bIns="0" rtlCol="0">
              <a:spAutoFit/>
            </a:bodyPr>
            <a:lstStyle/>
            <a:p>
              <a:pPr marL="6350" marR="5080" indent="6350">
                <a:lnSpc>
                  <a:spcPct val="114599"/>
                </a:lnSpc>
                <a:spcBef>
                  <a:spcPts val="100"/>
                </a:spcBef>
                <a:tabLst>
                  <a:tab pos="265113" algn="l"/>
                </a:tabLst>
              </a:pPr>
              <a:r>
                <a:rPr sz="1200" dirty="0">
                  <a:solidFill>
                    <a:srgbClr val="231F20"/>
                  </a:solidFill>
                  <a:latin typeface="Roboto"/>
                  <a:cs typeface="Roboto"/>
                </a:rPr>
                <a:t>Get</a:t>
              </a:r>
              <a:r>
                <a:rPr sz="1200" spc="-5" dirty="0">
                  <a:solidFill>
                    <a:srgbClr val="231F20"/>
                  </a:solidFill>
                  <a:latin typeface="Roboto"/>
                  <a:cs typeface="Roboto"/>
                </a:rPr>
                <a:t> </a:t>
              </a:r>
              <a:r>
                <a:rPr sz="1200" dirty="0">
                  <a:solidFill>
                    <a:srgbClr val="231F20"/>
                  </a:solidFill>
                  <a:latin typeface="Roboto"/>
                  <a:cs typeface="Roboto"/>
                </a:rPr>
                <a:t>automated</a:t>
              </a:r>
              <a:r>
                <a:rPr sz="1200" spc="-5" dirty="0">
                  <a:solidFill>
                    <a:srgbClr val="231F20"/>
                  </a:solidFill>
                  <a:latin typeface="Roboto"/>
                  <a:cs typeface="Roboto"/>
                </a:rPr>
                <a:t> </a:t>
              </a:r>
              <a:r>
                <a:rPr sz="1200" dirty="0">
                  <a:solidFill>
                    <a:srgbClr val="231F20"/>
                  </a:solidFill>
                  <a:latin typeface="Roboto"/>
                  <a:cs typeface="Roboto"/>
                </a:rPr>
                <a:t>updates</a:t>
              </a:r>
              <a:r>
                <a:rPr sz="1200" spc="-5" dirty="0">
                  <a:solidFill>
                    <a:srgbClr val="231F20"/>
                  </a:solidFill>
                  <a:latin typeface="Roboto"/>
                  <a:cs typeface="Roboto"/>
                </a:rPr>
                <a:t> </a:t>
              </a:r>
              <a:r>
                <a:rPr sz="1200" dirty="0">
                  <a:solidFill>
                    <a:srgbClr val="231F20"/>
                  </a:solidFill>
                  <a:latin typeface="Roboto"/>
                  <a:cs typeface="Roboto"/>
                </a:rPr>
                <a:t>on</a:t>
              </a:r>
              <a:r>
                <a:rPr sz="1200" spc="-5" dirty="0">
                  <a:solidFill>
                    <a:srgbClr val="231F20"/>
                  </a:solidFill>
                  <a:latin typeface="Roboto"/>
                  <a:cs typeface="Roboto"/>
                </a:rPr>
                <a:t> </a:t>
              </a:r>
              <a:r>
                <a:rPr sz="1200" spc="-25" dirty="0">
                  <a:solidFill>
                    <a:srgbClr val="231F20"/>
                  </a:solidFill>
                  <a:latin typeface="Roboto"/>
                  <a:cs typeface="Roboto"/>
                </a:rPr>
                <a:t>all </a:t>
              </a:r>
              <a:br>
                <a:rPr lang="en-US" sz="1200" spc="-25" dirty="0">
                  <a:solidFill>
                    <a:srgbClr val="231F20"/>
                  </a:solidFill>
                  <a:latin typeface="Roboto"/>
                  <a:cs typeface="Roboto"/>
                </a:rPr>
              </a:br>
              <a:r>
                <a:rPr sz="1200" dirty="0">
                  <a:solidFill>
                    <a:srgbClr val="231F20"/>
                  </a:solidFill>
                  <a:latin typeface="Roboto"/>
                  <a:cs typeface="Roboto"/>
                </a:rPr>
                <a:t>CFS</a:t>
              </a:r>
              <a:r>
                <a:rPr sz="1200" spc="-5" dirty="0">
                  <a:solidFill>
                    <a:srgbClr val="231F20"/>
                  </a:solidFill>
                  <a:latin typeface="Roboto"/>
                  <a:cs typeface="Roboto"/>
                </a:rPr>
                <a:t> </a:t>
              </a:r>
              <a:r>
                <a:rPr sz="1200" dirty="0">
                  <a:solidFill>
                    <a:srgbClr val="231F20"/>
                  </a:solidFill>
                  <a:latin typeface="Roboto"/>
                  <a:cs typeface="Roboto"/>
                </a:rPr>
                <a:t>service</a:t>
              </a:r>
              <a:r>
                <a:rPr sz="1200" spc="-5" dirty="0">
                  <a:solidFill>
                    <a:srgbClr val="231F20"/>
                  </a:solidFill>
                  <a:latin typeface="Roboto"/>
                  <a:cs typeface="Roboto"/>
                </a:rPr>
                <a:t> </a:t>
              </a:r>
              <a:r>
                <a:rPr sz="1200" spc="-10" dirty="0">
                  <a:solidFill>
                    <a:srgbClr val="231F20"/>
                  </a:solidFill>
                  <a:latin typeface="Roboto"/>
                  <a:cs typeface="Roboto"/>
                </a:rPr>
                <a:t>requests</a:t>
              </a:r>
              <a:endParaRPr sz="1200" dirty="0">
                <a:latin typeface="Roboto"/>
                <a:cs typeface="Roboto"/>
              </a:endParaRPr>
            </a:p>
          </p:txBody>
        </p:sp>
        <p:pic>
          <p:nvPicPr>
            <p:cNvPr id="24" name="Picture 23" descr="A black check mark in a circle with arrows&#10;&#10;Description automatically generated">
              <a:extLst>
                <a:ext uri="{FF2B5EF4-FFF2-40B4-BE49-F238E27FC236}">
                  <a16:creationId xmlns:a16="http://schemas.microsoft.com/office/drawing/2014/main" id="{D2493D8B-949C-FCFA-14EA-B729D2338699}"/>
                </a:ext>
              </a:extLst>
            </p:cNvPr>
            <p:cNvPicPr>
              <a:picLocks noChangeAspect="1"/>
            </p:cNvPicPr>
            <p:nvPr/>
          </p:nvPicPr>
          <p:blipFill>
            <a:blip r:embed="rId8"/>
            <a:stretch>
              <a:fillRect/>
            </a:stretch>
          </p:blipFill>
          <p:spPr>
            <a:xfrm>
              <a:off x="8711169" y="3904729"/>
              <a:ext cx="465534" cy="474844"/>
            </a:xfrm>
            <a:prstGeom prst="rect">
              <a:avLst/>
            </a:prstGeom>
            <a:effectLst>
              <a:outerShdw blurRad="128169" dist="9561" dir="2700000" algn="tl" rotWithShape="0">
                <a:prstClr val="black">
                  <a:alpha val="40000"/>
                </a:prstClr>
              </a:outerShdw>
            </a:effectLst>
          </p:spPr>
        </p:pic>
      </p:grpSp>
      <p:grpSp>
        <p:nvGrpSpPr>
          <p:cNvPr id="37" name="Group 36">
            <a:extLst>
              <a:ext uri="{FF2B5EF4-FFF2-40B4-BE49-F238E27FC236}">
                <a16:creationId xmlns:a16="http://schemas.microsoft.com/office/drawing/2014/main" id="{F37DE655-6D96-3E19-4013-CBF72797AE35}"/>
              </a:ext>
            </a:extLst>
          </p:cNvPr>
          <p:cNvGrpSpPr/>
          <p:nvPr/>
        </p:nvGrpSpPr>
        <p:grpSpPr>
          <a:xfrm>
            <a:off x="8711169" y="3288514"/>
            <a:ext cx="2828393" cy="465534"/>
            <a:chOff x="8711169" y="3288514"/>
            <a:chExt cx="2828393" cy="465534"/>
          </a:xfrm>
        </p:grpSpPr>
        <p:sp>
          <p:nvSpPr>
            <p:cNvPr id="8" name="object 11">
              <a:extLst>
                <a:ext uri="{FF2B5EF4-FFF2-40B4-BE49-F238E27FC236}">
                  <a16:creationId xmlns:a16="http://schemas.microsoft.com/office/drawing/2014/main" id="{E3431C58-F87A-8AE1-07F3-46DF9DEB882E}"/>
                </a:ext>
              </a:extLst>
            </p:cNvPr>
            <p:cNvSpPr txBox="1"/>
            <p:nvPr/>
          </p:nvSpPr>
          <p:spPr>
            <a:xfrm>
              <a:off x="9296901" y="3419452"/>
              <a:ext cx="2242661" cy="197490"/>
            </a:xfrm>
            <a:prstGeom prst="rect">
              <a:avLst/>
            </a:prstGeom>
          </p:spPr>
          <p:txBody>
            <a:bodyPr vert="horz" wrap="square" lIns="0" tIns="12700" rIns="0" bIns="0" rtlCol="0">
              <a:spAutoFit/>
            </a:bodyPr>
            <a:lstStyle/>
            <a:p>
              <a:pPr marL="12700">
                <a:lnSpc>
                  <a:spcPct val="100000"/>
                </a:lnSpc>
                <a:spcBef>
                  <a:spcPts val="100"/>
                </a:spcBef>
                <a:tabLst>
                  <a:tab pos="266065" algn="l"/>
                </a:tabLst>
              </a:pPr>
              <a:r>
                <a:rPr sz="1200" dirty="0">
                  <a:solidFill>
                    <a:srgbClr val="231F20"/>
                  </a:solidFill>
                  <a:latin typeface="Roboto"/>
                  <a:cs typeface="Roboto"/>
                </a:rPr>
                <a:t>Upload</a:t>
              </a:r>
              <a:r>
                <a:rPr sz="1200" spc="-20" dirty="0">
                  <a:solidFill>
                    <a:srgbClr val="231F20"/>
                  </a:solidFill>
                  <a:latin typeface="Roboto"/>
                  <a:cs typeface="Roboto"/>
                </a:rPr>
                <a:t> </a:t>
              </a:r>
              <a:r>
                <a:rPr sz="1200" dirty="0">
                  <a:solidFill>
                    <a:srgbClr val="231F20"/>
                  </a:solidFill>
                  <a:latin typeface="Roboto"/>
                  <a:cs typeface="Roboto"/>
                </a:rPr>
                <a:t>and</a:t>
              </a:r>
              <a:r>
                <a:rPr sz="1200" spc="-15" dirty="0">
                  <a:solidFill>
                    <a:srgbClr val="231F20"/>
                  </a:solidFill>
                  <a:latin typeface="Roboto"/>
                  <a:cs typeface="Roboto"/>
                </a:rPr>
                <a:t> </a:t>
              </a:r>
              <a:r>
                <a:rPr sz="1200" dirty="0">
                  <a:solidFill>
                    <a:srgbClr val="231F20"/>
                  </a:solidFill>
                  <a:latin typeface="Roboto"/>
                  <a:cs typeface="Roboto"/>
                </a:rPr>
                <a:t>retrieve</a:t>
              </a:r>
              <a:r>
                <a:rPr sz="1200" spc="-15" dirty="0">
                  <a:solidFill>
                    <a:srgbClr val="231F20"/>
                  </a:solidFill>
                  <a:latin typeface="Roboto"/>
                  <a:cs typeface="Roboto"/>
                </a:rPr>
                <a:t> </a:t>
              </a:r>
              <a:r>
                <a:rPr sz="1200" spc="-10" dirty="0">
                  <a:solidFill>
                    <a:srgbClr val="231F20"/>
                  </a:solidFill>
                  <a:latin typeface="Roboto"/>
                  <a:cs typeface="Roboto"/>
                </a:rPr>
                <a:t>documents</a:t>
              </a:r>
              <a:endParaRPr sz="1200" dirty="0">
                <a:latin typeface="Roboto"/>
                <a:cs typeface="Roboto"/>
              </a:endParaRPr>
            </a:p>
          </p:txBody>
        </p:sp>
        <p:pic>
          <p:nvPicPr>
            <p:cNvPr id="31" name="Picture 30" descr="A black and white circular icon with arrows pointing up&#10;&#10;Description automatically generated">
              <a:extLst>
                <a:ext uri="{FF2B5EF4-FFF2-40B4-BE49-F238E27FC236}">
                  <a16:creationId xmlns:a16="http://schemas.microsoft.com/office/drawing/2014/main" id="{A84943AB-8F4F-8B21-F931-A873E0C1506F}"/>
                </a:ext>
              </a:extLst>
            </p:cNvPr>
            <p:cNvPicPr>
              <a:picLocks noChangeAspect="1"/>
            </p:cNvPicPr>
            <p:nvPr/>
          </p:nvPicPr>
          <p:blipFill>
            <a:blip r:embed="rId9"/>
            <a:stretch>
              <a:fillRect/>
            </a:stretch>
          </p:blipFill>
          <p:spPr>
            <a:xfrm>
              <a:off x="8711169" y="3288514"/>
              <a:ext cx="465534" cy="465534"/>
            </a:xfrm>
            <a:prstGeom prst="rect">
              <a:avLst/>
            </a:prstGeom>
            <a:effectLst>
              <a:outerShdw blurRad="128169" dist="9561" dir="2700000" algn="tl" rotWithShape="0">
                <a:prstClr val="black">
                  <a:alpha val="40000"/>
                </a:prstClr>
              </a:outerShdw>
            </a:effectLst>
          </p:spPr>
        </p:pic>
      </p:grpSp>
      <p:grpSp>
        <p:nvGrpSpPr>
          <p:cNvPr id="39" name="Group 38">
            <a:extLst>
              <a:ext uri="{FF2B5EF4-FFF2-40B4-BE49-F238E27FC236}">
                <a16:creationId xmlns:a16="http://schemas.microsoft.com/office/drawing/2014/main" id="{83FDD340-B31D-543D-BECB-9197E6D3B597}"/>
              </a:ext>
            </a:extLst>
          </p:cNvPr>
          <p:cNvGrpSpPr/>
          <p:nvPr/>
        </p:nvGrpSpPr>
        <p:grpSpPr>
          <a:xfrm>
            <a:off x="8706514" y="4530254"/>
            <a:ext cx="3090945" cy="465534"/>
            <a:chOff x="8706514" y="4530254"/>
            <a:chExt cx="3090945" cy="465534"/>
          </a:xfrm>
        </p:grpSpPr>
        <p:sp>
          <p:nvSpPr>
            <p:cNvPr id="10" name="object 13">
              <a:extLst>
                <a:ext uri="{FF2B5EF4-FFF2-40B4-BE49-F238E27FC236}">
                  <a16:creationId xmlns:a16="http://schemas.microsoft.com/office/drawing/2014/main" id="{1F1336E4-32EF-4164-44AA-1DA131357F62}"/>
                </a:ext>
              </a:extLst>
            </p:cNvPr>
            <p:cNvSpPr txBox="1"/>
            <p:nvPr/>
          </p:nvSpPr>
          <p:spPr>
            <a:xfrm>
              <a:off x="9296901" y="4551553"/>
              <a:ext cx="2500558" cy="422936"/>
            </a:xfrm>
            <a:prstGeom prst="rect">
              <a:avLst/>
            </a:prstGeom>
          </p:spPr>
          <p:txBody>
            <a:bodyPr vert="horz" wrap="square" lIns="0" tIns="12700" rIns="0" bIns="0" rtlCol="0">
              <a:spAutoFit/>
            </a:bodyPr>
            <a:lstStyle/>
            <a:p>
              <a:pPr marL="6350" marR="5080" indent="-6350">
                <a:lnSpc>
                  <a:spcPct val="114599"/>
                </a:lnSpc>
                <a:spcBef>
                  <a:spcPts val="100"/>
                </a:spcBef>
                <a:tabLst>
                  <a:tab pos="265113" algn="l"/>
                </a:tabLst>
              </a:pPr>
              <a:r>
                <a:rPr sz="1200" dirty="0">
                  <a:solidFill>
                    <a:srgbClr val="231F20"/>
                  </a:solidFill>
                  <a:latin typeface="Roboto"/>
                  <a:cs typeface="Roboto"/>
                </a:rPr>
                <a:t>Current</a:t>
              </a:r>
              <a:r>
                <a:rPr sz="1200" spc="-35" dirty="0">
                  <a:solidFill>
                    <a:srgbClr val="231F20"/>
                  </a:solidFill>
                  <a:latin typeface="Roboto"/>
                  <a:cs typeface="Roboto"/>
                </a:rPr>
                <a:t> </a:t>
              </a:r>
              <a:r>
                <a:rPr sz="1200" dirty="0">
                  <a:solidFill>
                    <a:srgbClr val="231F20"/>
                  </a:solidFill>
                  <a:latin typeface="Roboto"/>
                  <a:cs typeface="Roboto"/>
                </a:rPr>
                <a:t>and</a:t>
              </a:r>
              <a:r>
                <a:rPr sz="1200" spc="-20" dirty="0">
                  <a:solidFill>
                    <a:srgbClr val="231F20"/>
                  </a:solidFill>
                  <a:latin typeface="Roboto"/>
                  <a:cs typeface="Roboto"/>
                </a:rPr>
                <a:t> </a:t>
              </a:r>
              <a:r>
                <a:rPr sz="1200" dirty="0">
                  <a:solidFill>
                    <a:srgbClr val="231F20"/>
                  </a:solidFill>
                  <a:latin typeface="Roboto"/>
                  <a:cs typeface="Roboto"/>
                </a:rPr>
                <a:t>archival</a:t>
              </a:r>
              <a:r>
                <a:rPr sz="1200" spc="-20" dirty="0">
                  <a:solidFill>
                    <a:srgbClr val="231F20"/>
                  </a:solidFill>
                  <a:latin typeface="Roboto"/>
                  <a:cs typeface="Roboto"/>
                </a:rPr>
                <a:t> </a:t>
              </a:r>
              <a:r>
                <a:rPr sz="1200" dirty="0">
                  <a:solidFill>
                    <a:srgbClr val="231F20"/>
                  </a:solidFill>
                  <a:latin typeface="Roboto"/>
                  <a:cs typeface="Roboto"/>
                </a:rPr>
                <a:t>reports</a:t>
              </a:r>
              <a:r>
                <a:rPr sz="1200" spc="-20" dirty="0">
                  <a:solidFill>
                    <a:srgbClr val="231F20"/>
                  </a:solidFill>
                  <a:latin typeface="Roboto"/>
                  <a:cs typeface="Roboto"/>
                </a:rPr>
                <a:t> </a:t>
              </a:r>
              <a:r>
                <a:rPr sz="1200" spc="-25" dirty="0">
                  <a:solidFill>
                    <a:srgbClr val="231F20"/>
                  </a:solidFill>
                  <a:latin typeface="Roboto"/>
                  <a:cs typeface="Roboto"/>
                </a:rPr>
                <a:t>and </a:t>
              </a:r>
              <a:r>
                <a:rPr sz="1200" dirty="0">
                  <a:solidFill>
                    <a:srgbClr val="231F20"/>
                  </a:solidFill>
                  <a:latin typeface="Roboto"/>
                  <a:cs typeface="Roboto"/>
                </a:rPr>
                <a:t>analytics</a:t>
              </a:r>
              <a:r>
                <a:rPr sz="1200" spc="-20" dirty="0">
                  <a:solidFill>
                    <a:srgbClr val="231F20"/>
                  </a:solidFill>
                  <a:latin typeface="Roboto"/>
                  <a:cs typeface="Roboto"/>
                </a:rPr>
                <a:t> </a:t>
              </a:r>
              <a:r>
                <a:rPr sz="1200" dirty="0">
                  <a:solidFill>
                    <a:srgbClr val="231F20"/>
                  </a:solidFill>
                  <a:latin typeface="Roboto"/>
                  <a:cs typeface="Roboto"/>
                </a:rPr>
                <a:t>at</a:t>
              </a:r>
              <a:r>
                <a:rPr sz="1200" spc="-10" dirty="0">
                  <a:solidFill>
                    <a:srgbClr val="231F20"/>
                  </a:solidFill>
                  <a:latin typeface="Roboto"/>
                  <a:cs typeface="Roboto"/>
                </a:rPr>
                <a:t> </a:t>
              </a:r>
              <a:r>
                <a:rPr sz="1200" dirty="0">
                  <a:solidFill>
                    <a:srgbClr val="231F20"/>
                  </a:solidFill>
                  <a:latin typeface="Roboto"/>
                  <a:cs typeface="Roboto"/>
                </a:rPr>
                <a:t>your</a:t>
              </a:r>
              <a:r>
                <a:rPr sz="1200" spc="-10" dirty="0">
                  <a:solidFill>
                    <a:srgbClr val="231F20"/>
                  </a:solidFill>
                  <a:latin typeface="Roboto"/>
                  <a:cs typeface="Roboto"/>
                </a:rPr>
                <a:t> fingertips</a:t>
              </a:r>
              <a:endParaRPr sz="1200" dirty="0">
                <a:latin typeface="Roboto"/>
                <a:cs typeface="Roboto"/>
              </a:endParaRPr>
            </a:p>
          </p:txBody>
        </p:sp>
        <p:pic>
          <p:nvPicPr>
            <p:cNvPr id="33" name="Picture 32" descr="A black and white circle with a graph and a pie chart&#10;&#10;Description automatically generated">
              <a:extLst>
                <a:ext uri="{FF2B5EF4-FFF2-40B4-BE49-F238E27FC236}">
                  <a16:creationId xmlns:a16="http://schemas.microsoft.com/office/drawing/2014/main" id="{7B2DE18A-48D3-031A-0871-DBD107CEB389}"/>
                </a:ext>
              </a:extLst>
            </p:cNvPr>
            <p:cNvPicPr>
              <a:picLocks noChangeAspect="1"/>
            </p:cNvPicPr>
            <p:nvPr/>
          </p:nvPicPr>
          <p:blipFill>
            <a:blip r:embed="rId10"/>
            <a:stretch>
              <a:fillRect/>
            </a:stretch>
          </p:blipFill>
          <p:spPr>
            <a:xfrm>
              <a:off x="8706514" y="4530254"/>
              <a:ext cx="474844" cy="465534"/>
            </a:xfrm>
            <a:prstGeom prst="rect">
              <a:avLst/>
            </a:prstGeom>
            <a:effectLst>
              <a:outerShdw blurRad="128169" dist="9561" dir="2700000" algn="tl" rotWithShape="0">
                <a:prstClr val="black">
                  <a:alpha val="40000"/>
                </a:prstClr>
              </a:outerShdw>
            </a:effectLst>
          </p:spPr>
        </p:pic>
      </p:grpSp>
      <p:grpSp>
        <p:nvGrpSpPr>
          <p:cNvPr id="36" name="Group 35">
            <a:extLst>
              <a:ext uri="{FF2B5EF4-FFF2-40B4-BE49-F238E27FC236}">
                <a16:creationId xmlns:a16="http://schemas.microsoft.com/office/drawing/2014/main" id="{78E6DA55-559B-B70B-A0B3-0C1353D32C58}"/>
              </a:ext>
            </a:extLst>
          </p:cNvPr>
          <p:cNvGrpSpPr/>
          <p:nvPr/>
        </p:nvGrpSpPr>
        <p:grpSpPr>
          <a:xfrm>
            <a:off x="8706514" y="2662989"/>
            <a:ext cx="2744090" cy="474844"/>
            <a:chOff x="8706514" y="2662989"/>
            <a:chExt cx="2744090" cy="474844"/>
          </a:xfrm>
        </p:grpSpPr>
        <p:sp>
          <p:nvSpPr>
            <p:cNvPr id="7" name="object 10">
              <a:extLst>
                <a:ext uri="{FF2B5EF4-FFF2-40B4-BE49-F238E27FC236}">
                  <a16:creationId xmlns:a16="http://schemas.microsoft.com/office/drawing/2014/main" id="{ED7A491E-21BD-B297-4CF0-A47599C89343}"/>
                </a:ext>
              </a:extLst>
            </p:cNvPr>
            <p:cNvSpPr txBox="1"/>
            <p:nvPr/>
          </p:nvSpPr>
          <p:spPr>
            <a:xfrm>
              <a:off x="9296901" y="2699515"/>
              <a:ext cx="2153703" cy="422936"/>
            </a:xfrm>
            <a:prstGeom prst="rect">
              <a:avLst/>
            </a:prstGeom>
          </p:spPr>
          <p:txBody>
            <a:bodyPr vert="horz" wrap="square" lIns="0" tIns="12700" rIns="0" bIns="0" rtlCol="0">
              <a:spAutoFit/>
            </a:bodyPr>
            <a:lstStyle/>
            <a:p>
              <a:pPr marL="6350" marR="5080" indent="6350">
                <a:lnSpc>
                  <a:spcPct val="114599"/>
                </a:lnSpc>
                <a:spcBef>
                  <a:spcPts val="100"/>
                </a:spcBef>
                <a:tabLst>
                  <a:tab pos="265113" algn="l"/>
                </a:tabLst>
              </a:pPr>
              <a:r>
                <a:rPr sz="1200" dirty="0">
                  <a:solidFill>
                    <a:srgbClr val="231F20"/>
                  </a:solidFill>
                  <a:latin typeface="Roboto"/>
                  <a:cs typeface="Roboto"/>
                </a:rPr>
                <a:t>Facilitate</a:t>
              </a:r>
              <a:r>
                <a:rPr sz="1200" spc="-20" dirty="0">
                  <a:solidFill>
                    <a:srgbClr val="231F20"/>
                  </a:solidFill>
                  <a:latin typeface="Roboto"/>
                  <a:cs typeface="Roboto"/>
                </a:rPr>
                <a:t> </a:t>
              </a:r>
              <a:r>
                <a:rPr sz="1200" dirty="0">
                  <a:solidFill>
                    <a:srgbClr val="231F20"/>
                  </a:solidFill>
                  <a:latin typeface="Roboto"/>
                  <a:cs typeface="Roboto"/>
                </a:rPr>
                <a:t>end-</a:t>
              </a:r>
              <a:r>
                <a:rPr sz="1200" spc="-10" dirty="0">
                  <a:solidFill>
                    <a:srgbClr val="231F20"/>
                  </a:solidFill>
                  <a:latin typeface="Roboto"/>
                  <a:cs typeface="Roboto"/>
                </a:rPr>
                <a:t>to-</a:t>
              </a:r>
              <a:r>
                <a:rPr sz="1200" dirty="0">
                  <a:solidFill>
                    <a:srgbClr val="231F20"/>
                  </a:solidFill>
                  <a:latin typeface="Roboto"/>
                  <a:cs typeface="Roboto"/>
                </a:rPr>
                <a:t>end</a:t>
              </a:r>
              <a:r>
                <a:rPr sz="1200" spc="-10" dirty="0">
                  <a:solidFill>
                    <a:srgbClr val="231F20"/>
                  </a:solidFill>
                  <a:latin typeface="Roboto"/>
                  <a:cs typeface="Roboto"/>
                </a:rPr>
                <a:t> </a:t>
              </a:r>
              <a:r>
                <a:rPr sz="1200" spc="-25" dirty="0">
                  <a:solidFill>
                    <a:srgbClr val="231F20"/>
                  </a:solidFill>
                  <a:latin typeface="Roboto"/>
                  <a:cs typeface="Roboto"/>
                </a:rPr>
                <a:t>CFS </a:t>
              </a:r>
              <a:r>
                <a:rPr sz="1200" dirty="0">
                  <a:solidFill>
                    <a:srgbClr val="231F20"/>
                  </a:solidFill>
                  <a:latin typeface="Roboto"/>
                  <a:cs typeface="Roboto"/>
                </a:rPr>
                <a:t>services</a:t>
              </a:r>
              <a:r>
                <a:rPr sz="1200" spc="-10" dirty="0">
                  <a:solidFill>
                    <a:srgbClr val="231F20"/>
                  </a:solidFill>
                  <a:latin typeface="Roboto"/>
                  <a:cs typeface="Roboto"/>
                </a:rPr>
                <a:t> </a:t>
              </a:r>
              <a:r>
                <a:rPr sz="1200" dirty="0">
                  <a:solidFill>
                    <a:srgbClr val="231F20"/>
                  </a:solidFill>
                  <a:latin typeface="Roboto"/>
                  <a:cs typeface="Roboto"/>
                </a:rPr>
                <a:t>in</a:t>
              </a:r>
              <a:r>
                <a:rPr sz="1200" spc="-5" dirty="0">
                  <a:solidFill>
                    <a:srgbClr val="231F20"/>
                  </a:solidFill>
                  <a:latin typeface="Roboto"/>
                  <a:cs typeface="Roboto"/>
                </a:rPr>
                <a:t> </a:t>
              </a:r>
              <a:r>
                <a:rPr sz="1200" dirty="0">
                  <a:solidFill>
                    <a:srgbClr val="231F20"/>
                  </a:solidFill>
                  <a:latin typeface="Roboto"/>
                  <a:cs typeface="Roboto"/>
                </a:rPr>
                <a:t>just</a:t>
              </a:r>
              <a:r>
                <a:rPr sz="1200" spc="-5" dirty="0">
                  <a:solidFill>
                    <a:srgbClr val="231F20"/>
                  </a:solidFill>
                  <a:latin typeface="Roboto"/>
                  <a:cs typeface="Roboto"/>
                </a:rPr>
                <a:t> </a:t>
              </a:r>
              <a:r>
                <a:rPr sz="1200" dirty="0">
                  <a:solidFill>
                    <a:srgbClr val="231F20"/>
                  </a:solidFill>
                  <a:latin typeface="Roboto"/>
                  <a:cs typeface="Roboto"/>
                </a:rPr>
                <a:t>a</a:t>
              </a:r>
              <a:r>
                <a:rPr sz="1200" spc="-5" dirty="0">
                  <a:solidFill>
                    <a:srgbClr val="231F20"/>
                  </a:solidFill>
                  <a:latin typeface="Roboto"/>
                  <a:cs typeface="Roboto"/>
                </a:rPr>
                <a:t> </a:t>
              </a:r>
              <a:r>
                <a:rPr sz="1200" dirty="0">
                  <a:solidFill>
                    <a:srgbClr val="231F20"/>
                  </a:solidFill>
                  <a:latin typeface="Roboto"/>
                  <a:cs typeface="Roboto"/>
                </a:rPr>
                <a:t>few</a:t>
              </a:r>
              <a:r>
                <a:rPr sz="1200" spc="-5" dirty="0">
                  <a:solidFill>
                    <a:srgbClr val="231F20"/>
                  </a:solidFill>
                  <a:latin typeface="Roboto"/>
                  <a:cs typeface="Roboto"/>
                </a:rPr>
                <a:t> </a:t>
              </a:r>
              <a:r>
                <a:rPr sz="1200" spc="-10" dirty="0">
                  <a:solidFill>
                    <a:srgbClr val="231F20"/>
                  </a:solidFill>
                  <a:latin typeface="Roboto"/>
                  <a:cs typeface="Roboto"/>
                </a:rPr>
                <a:t>clicks</a:t>
              </a:r>
              <a:endParaRPr sz="1200" dirty="0">
                <a:latin typeface="Roboto"/>
                <a:cs typeface="Roboto"/>
              </a:endParaRPr>
            </a:p>
          </p:txBody>
        </p:sp>
        <p:pic>
          <p:nvPicPr>
            <p:cNvPr id="35" name="Picture 34" descr="A hand touching a phone&#10;&#10;Description automatically generated">
              <a:extLst>
                <a:ext uri="{FF2B5EF4-FFF2-40B4-BE49-F238E27FC236}">
                  <a16:creationId xmlns:a16="http://schemas.microsoft.com/office/drawing/2014/main" id="{BC04459D-3BA2-A2BE-0EA9-16DCD9919970}"/>
                </a:ext>
              </a:extLst>
            </p:cNvPr>
            <p:cNvPicPr>
              <a:picLocks noChangeAspect="1"/>
            </p:cNvPicPr>
            <p:nvPr/>
          </p:nvPicPr>
          <p:blipFill>
            <a:blip r:embed="rId11"/>
            <a:stretch>
              <a:fillRect/>
            </a:stretch>
          </p:blipFill>
          <p:spPr>
            <a:xfrm>
              <a:off x="8706514" y="2662989"/>
              <a:ext cx="474844" cy="474844"/>
            </a:xfrm>
            <a:prstGeom prst="rect">
              <a:avLst/>
            </a:prstGeom>
            <a:effectLst>
              <a:outerShdw blurRad="128169" dist="9561" dir="2700000" algn="tl" rotWithShape="0">
                <a:prstClr val="black">
                  <a:alpha val="40000"/>
                </a:prstClr>
              </a:outerShdw>
            </a:effectLst>
          </p:spPr>
        </p:pic>
      </p:grpSp>
    </p:spTree>
    <p:extLst>
      <p:ext uri="{BB962C8B-B14F-4D97-AF65-F5344CB8AC3E}">
        <p14:creationId xmlns:p14="http://schemas.microsoft.com/office/powerpoint/2010/main" val="278139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500" fill="hold"/>
                                        <p:tgtEl>
                                          <p:spTgt spid="27"/>
                                        </p:tgtEl>
                                        <p:attrNameLst>
                                          <p:attrName>ppt_x</p:attrName>
                                        </p:attrNameLst>
                                      </p:cBhvr>
                                      <p:tavLst>
                                        <p:tav tm="0">
                                          <p:val>
                                            <p:strVal val="1+#ppt_w/2"/>
                                          </p:val>
                                        </p:tav>
                                        <p:tav tm="100000">
                                          <p:val>
                                            <p:strVal val="#ppt_x"/>
                                          </p:val>
                                        </p:tav>
                                      </p:tavLst>
                                    </p:anim>
                                    <p:anim calcmode="lin" valueType="num">
                                      <p:cBhvr additive="base">
                                        <p:cTn id="17" dur="50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0-#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0-#ppt_h/2"/>
                                          </p:val>
                                        </p:tav>
                                        <p:tav tm="100000">
                                          <p:val>
                                            <p:strVal val="#ppt_y"/>
                                          </p:val>
                                        </p:tav>
                                      </p:tavLst>
                                    </p:anim>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500"/>
                            </p:stCondLst>
                            <p:childTnLst>
                              <p:par>
                                <p:cTn id="35" presetID="26"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80">
                                          <p:stCondLst>
                                            <p:cond delay="0"/>
                                          </p:stCondLst>
                                        </p:cTn>
                                        <p:tgtEl>
                                          <p:spTgt spid="12"/>
                                        </p:tgtEl>
                                      </p:cBhvr>
                                    </p:animEffect>
                                    <p:anim calcmode="lin" valueType="num">
                                      <p:cBhvr>
                                        <p:cTn id="3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3" dur="26">
                                          <p:stCondLst>
                                            <p:cond delay="650"/>
                                          </p:stCondLst>
                                        </p:cTn>
                                        <p:tgtEl>
                                          <p:spTgt spid="12"/>
                                        </p:tgtEl>
                                      </p:cBhvr>
                                      <p:to x="100000" y="60000"/>
                                    </p:animScale>
                                    <p:animScale>
                                      <p:cBhvr>
                                        <p:cTn id="44" dur="166" decel="50000">
                                          <p:stCondLst>
                                            <p:cond delay="676"/>
                                          </p:stCondLst>
                                        </p:cTn>
                                        <p:tgtEl>
                                          <p:spTgt spid="12"/>
                                        </p:tgtEl>
                                      </p:cBhvr>
                                      <p:to x="100000" y="100000"/>
                                    </p:animScale>
                                    <p:animScale>
                                      <p:cBhvr>
                                        <p:cTn id="45" dur="26">
                                          <p:stCondLst>
                                            <p:cond delay="1312"/>
                                          </p:stCondLst>
                                        </p:cTn>
                                        <p:tgtEl>
                                          <p:spTgt spid="12"/>
                                        </p:tgtEl>
                                      </p:cBhvr>
                                      <p:to x="100000" y="80000"/>
                                    </p:animScale>
                                    <p:animScale>
                                      <p:cBhvr>
                                        <p:cTn id="46" dur="166" decel="50000">
                                          <p:stCondLst>
                                            <p:cond delay="1338"/>
                                          </p:stCondLst>
                                        </p:cTn>
                                        <p:tgtEl>
                                          <p:spTgt spid="12"/>
                                        </p:tgtEl>
                                      </p:cBhvr>
                                      <p:to x="100000" y="100000"/>
                                    </p:animScale>
                                    <p:animScale>
                                      <p:cBhvr>
                                        <p:cTn id="47" dur="26">
                                          <p:stCondLst>
                                            <p:cond delay="1642"/>
                                          </p:stCondLst>
                                        </p:cTn>
                                        <p:tgtEl>
                                          <p:spTgt spid="12"/>
                                        </p:tgtEl>
                                      </p:cBhvr>
                                      <p:to x="100000" y="90000"/>
                                    </p:animScale>
                                    <p:animScale>
                                      <p:cBhvr>
                                        <p:cTn id="48" dur="166" decel="50000">
                                          <p:stCondLst>
                                            <p:cond delay="1668"/>
                                          </p:stCondLst>
                                        </p:cTn>
                                        <p:tgtEl>
                                          <p:spTgt spid="12"/>
                                        </p:tgtEl>
                                      </p:cBhvr>
                                      <p:to x="100000" y="100000"/>
                                    </p:animScale>
                                    <p:animScale>
                                      <p:cBhvr>
                                        <p:cTn id="49" dur="26">
                                          <p:stCondLst>
                                            <p:cond delay="1808"/>
                                          </p:stCondLst>
                                        </p:cTn>
                                        <p:tgtEl>
                                          <p:spTgt spid="12"/>
                                        </p:tgtEl>
                                      </p:cBhvr>
                                      <p:to x="100000" y="95000"/>
                                    </p:animScale>
                                    <p:animScale>
                                      <p:cBhvr>
                                        <p:cTn id="50" dur="166" decel="50000">
                                          <p:stCondLst>
                                            <p:cond delay="1834"/>
                                          </p:stCondLst>
                                        </p:cTn>
                                        <p:tgtEl>
                                          <p:spTgt spid="12"/>
                                        </p:tgtEl>
                                      </p:cBhvr>
                                      <p:to x="100000" y="100000"/>
                                    </p:animScale>
                                  </p:childTnLst>
                                </p:cTn>
                              </p:par>
                            </p:childTnLst>
                          </p:cTn>
                        </p:par>
                        <p:par>
                          <p:cTn id="51" fill="hold">
                            <p:stCondLst>
                              <p:cond delay="3500"/>
                            </p:stCondLst>
                            <p:childTnLst>
                              <p:par>
                                <p:cTn id="52" presetID="42" presetClass="entr" presetSubtype="0"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anim calcmode="lin" valueType="num">
                                      <p:cBhvr>
                                        <p:cTn id="55" dur="500" fill="hold"/>
                                        <p:tgtEl>
                                          <p:spTgt spid="36"/>
                                        </p:tgtEl>
                                        <p:attrNameLst>
                                          <p:attrName>ppt_x</p:attrName>
                                        </p:attrNameLst>
                                      </p:cBhvr>
                                      <p:tavLst>
                                        <p:tav tm="0">
                                          <p:val>
                                            <p:strVal val="#ppt_x"/>
                                          </p:val>
                                        </p:tav>
                                        <p:tav tm="100000">
                                          <p:val>
                                            <p:strVal val="#ppt_x"/>
                                          </p:val>
                                        </p:tav>
                                      </p:tavLst>
                                    </p:anim>
                                    <p:anim calcmode="lin" valueType="num">
                                      <p:cBhvr>
                                        <p:cTn id="56" dur="500" fill="hold"/>
                                        <p:tgtEl>
                                          <p:spTgt spid="36"/>
                                        </p:tgtEl>
                                        <p:attrNameLst>
                                          <p:attrName>ppt_y</p:attrName>
                                        </p:attrNameLst>
                                      </p:cBhvr>
                                      <p:tavLst>
                                        <p:tav tm="0">
                                          <p:val>
                                            <p:strVal val="#ppt_y+.1"/>
                                          </p:val>
                                        </p:tav>
                                        <p:tav tm="100000">
                                          <p:val>
                                            <p:strVal val="#ppt_y"/>
                                          </p:val>
                                        </p:tav>
                                      </p:tavLst>
                                    </p:anim>
                                  </p:childTnLst>
                                </p:cTn>
                              </p:par>
                            </p:childTnLst>
                          </p:cTn>
                        </p:par>
                        <p:par>
                          <p:cTn id="57" fill="hold">
                            <p:stCondLst>
                              <p:cond delay="4000"/>
                            </p:stCondLst>
                            <p:childTnLst>
                              <p:par>
                                <p:cTn id="58" presetID="42" presetClass="entr" presetSubtype="0"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anim calcmode="lin" valueType="num">
                                      <p:cBhvr>
                                        <p:cTn id="61" dur="500" fill="hold"/>
                                        <p:tgtEl>
                                          <p:spTgt spid="37"/>
                                        </p:tgtEl>
                                        <p:attrNameLst>
                                          <p:attrName>ppt_x</p:attrName>
                                        </p:attrNameLst>
                                      </p:cBhvr>
                                      <p:tavLst>
                                        <p:tav tm="0">
                                          <p:val>
                                            <p:strVal val="#ppt_x"/>
                                          </p:val>
                                        </p:tav>
                                        <p:tav tm="100000">
                                          <p:val>
                                            <p:strVal val="#ppt_x"/>
                                          </p:val>
                                        </p:tav>
                                      </p:tavLst>
                                    </p:anim>
                                    <p:anim calcmode="lin" valueType="num">
                                      <p:cBhvr>
                                        <p:cTn id="62" dur="500" fill="hold"/>
                                        <p:tgtEl>
                                          <p:spTgt spid="37"/>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42" presetClass="entr" presetSubtype="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anim calcmode="lin" valueType="num">
                                      <p:cBhvr>
                                        <p:cTn id="67" dur="500" fill="hold"/>
                                        <p:tgtEl>
                                          <p:spTgt spid="38"/>
                                        </p:tgtEl>
                                        <p:attrNameLst>
                                          <p:attrName>ppt_x</p:attrName>
                                        </p:attrNameLst>
                                      </p:cBhvr>
                                      <p:tavLst>
                                        <p:tav tm="0">
                                          <p:val>
                                            <p:strVal val="#ppt_x"/>
                                          </p:val>
                                        </p:tav>
                                        <p:tav tm="100000">
                                          <p:val>
                                            <p:strVal val="#ppt_x"/>
                                          </p:val>
                                        </p:tav>
                                      </p:tavLst>
                                    </p:anim>
                                    <p:anim calcmode="lin" valueType="num">
                                      <p:cBhvr>
                                        <p:cTn id="68" dur="500" fill="hold"/>
                                        <p:tgtEl>
                                          <p:spTgt spid="38"/>
                                        </p:tgtEl>
                                        <p:attrNameLst>
                                          <p:attrName>ppt_y</p:attrName>
                                        </p:attrNameLst>
                                      </p:cBhvr>
                                      <p:tavLst>
                                        <p:tav tm="0">
                                          <p:val>
                                            <p:strVal val="#ppt_y+.1"/>
                                          </p:val>
                                        </p:tav>
                                        <p:tav tm="100000">
                                          <p:val>
                                            <p:strVal val="#ppt_y"/>
                                          </p:val>
                                        </p:tav>
                                      </p:tavLst>
                                    </p:anim>
                                  </p:childTnLst>
                                </p:cTn>
                              </p:par>
                            </p:childTnLst>
                          </p:cTn>
                        </p:par>
                        <p:par>
                          <p:cTn id="69" fill="hold">
                            <p:stCondLst>
                              <p:cond delay="5000"/>
                            </p:stCondLst>
                            <p:childTnLst>
                              <p:par>
                                <p:cTn id="70" presetID="42" presetClass="entr" presetSubtype="0" fill="hold" nodeType="after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anim calcmode="lin" valueType="num">
                                      <p:cBhvr>
                                        <p:cTn id="73" dur="500" fill="hold"/>
                                        <p:tgtEl>
                                          <p:spTgt spid="39"/>
                                        </p:tgtEl>
                                        <p:attrNameLst>
                                          <p:attrName>ppt_x</p:attrName>
                                        </p:attrNameLst>
                                      </p:cBhvr>
                                      <p:tavLst>
                                        <p:tav tm="0">
                                          <p:val>
                                            <p:strVal val="#ppt_x"/>
                                          </p:val>
                                        </p:tav>
                                        <p:tav tm="100000">
                                          <p:val>
                                            <p:strVal val="#ppt_x"/>
                                          </p:val>
                                        </p:tav>
                                      </p:tavLst>
                                    </p:anim>
                                    <p:anim calcmode="lin" valueType="num">
                                      <p:cBhvr>
                                        <p:cTn id="74" dur="500" fill="hold"/>
                                        <p:tgtEl>
                                          <p:spTgt spid="39"/>
                                        </p:tgtEl>
                                        <p:attrNameLst>
                                          <p:attrName>ppt_y</p:attrName>
                                        </p:attrNameLst>
                                      </p:cBhvr>
                                      <p:tavLst>
                                        <p:tav tm="0">
                                          <p:val>
                                            <p:strVal val="#ppt_y+.1"/>
                                          </p:val>
                                        </p:tav>
                                        <p:tav tm="100000">
                                          <p:val>
                                            <p:strVal val="#ppt_y"/>
                                          </p:val>
                                        </p:tav>
                                      </p:tavLst>
                                    </p:anim>
                                  </p:childTnLst>
                                </p:cTn>
                              </p:par>
                            </p:childTnLst>
                          </p:cTn>
                        </p:par>
                        <p:par>
                          <p:cTn id="75" fill="hold">
                            <p:stCondLst>
                              <p:cond delay="5500"/>
                            </p:stCondLst>
                            <p:childTnLst>
                              <p:par>
                                <p:cTn id="76" presetID="26" presetClass="emph" presetSubtype="0" repeatCount="5000" fill="hold" grpId="1" nodeType="after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2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square with black border&#10;&#10;Description automatically generated">
            <a:extLst>
              <a:ext uri="{FF2B5EF4-FFF2-40B4-BE49-F238E27FC236}">
                <a16:creationId xmlns:a16="http://schemas.microsoft.com/office/drawing/2014/main" id="{50F28BF8-0F3E-7B0A-DA0C-26A9620EB8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5858"/>
          <a:stretch/>
        </p:blipFill>
        <p:spPr>
          <a:xfrm>
            <a:off x="-6263" y="3427167"/>
            <a:ext cx="12213208" cy="3443360"/>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1799791" y="234775"/>
            <a:ext cx="8592417"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Our Commitment to Environment, Social, and </a:t>
            </a:r>
          </a:p>
          <a:p>
            <a:pPr algn="ctr"/>
            <a:r>
              <a:rPr lang="en-US" sz="3200" b="1" dirty="0">
                <a:latin typeface="Roboto" panose="02000000000000000000" pitchFamily="2" charset="0"/>
                <a:ea typeface="Roboto" panose="02000000000000000000" pitchFamily="2" charset="0"/>
              </a:rPr>
              <a:t>Corporate Governance</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sp>
        <p:nvSpPr>
          <p:cNvPr id="10" name="TextBox 9">
            <a:extLst>
              <a:ext uri="{FF2B5EF4-FFF2-40B4-BE49-F238E27FC236}">
                <a16:creationId xmlns:a16="http://schemas.microsoft.com/office/drawing/2014/main" id="{28C8D509-1DE1-9F01-F328-32797B87E1A8}"/>
              </a:ext>
            </a:extLst>
          </p:cNvPr>
          <p:cNvSpPr txBox="1"/>
          <p:nvPr/>
        </p:nvSpPr>
        <p:spPr>
          <a:xfrm>
            <a:off x="5013002" y="3969892"/>
            <a:ext cx="2962597" cy="2877711"/>
          </a:xfrm>
          <a:prstGeom prst="rect">
            <a:avLst/>
          </a:prstGeom>
          <a:noFill/>
        </p:spPr>
        <p:txBody>
          <a:bodyPr wrap="square" rtlCol="0">
            <a:spAutoFit/>
          </a:bodyPr>
          <a:lstStyle/>
          <a:p>
            <a:pPr>
              <a:spcBef>
                <a:spcPts val="600"/>
              </a:spcBef>
            </a:pPr>
            <a:r>
              <a:rPr lang="en-US" sz="1600" b="1" dirty="0">
                <a:solidFill>
                  <a:schemeClr val="bg1"/>
                </a:solidFill>
                <a:latin typeface="Roboto" panose="02000000000000000000" pitchFamily="2" charset="0"/>
                <a:ea typeface="Roboto" panose="02000000000000000000" pitchFamily="2" charset="0"/>
              </a:rPr>
              <a:t>Social:  </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Inclusive programs in Education, Environment, Health, Women Empowerment, Disaster Relief, and Sports</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have made a difference to over 4,00,000 lives to date</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Employee volunteering encouraged through activities like clean-up drives, running marathons to support social causes, blood donation camps, etc.</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encourage Diversity and Inclusion with team members from various cultures and nationalities, and more than 50% women in our global workforce</a:t>
            </a:r>
          </a:p>
          <a:p>
            <a:pPr marL="171450" indent="-171450">
              <a:spcBef>
                <a:spcPts val="600"/>
              </a:spcBef>
              <a:buFont typeface="Arial" panose="020B0604020202020204" pitchFamily="34" charset="0"/>
              <a:buChar char="•"/>
            </a:pPr>
            <a:endParaRPr lang="en-US" sz="1000" dirty="0">
              <a:solidFill>
                <a:schemeClr val="bg1"/>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62A4BB79-DE3F-7B20-9956-9C061937DBFE}"/>
              </a:ext>
            </a:extLst>
          </p:cNvPr>
          <p:cNvSpPr txBox="1"/>
          <p:nvPr/>
        </p:nvSpPr>
        <p:spPr>
          <a:xfrm>
            <a:off x="8264318" y="3969892"/>
            <a:ext cx="2485320" cy="2082621"/>
          </a:xfrm>
          <a:prstGeom prst="rect">
            <a:avLst/>
          </a:prstGeom>
          <a:noFill/>
        </p:spPr>
        <p:txBody>
          <a:bodyPr wrap="square" rtlCol="0">
            <a:spAutoFit/>
          </a:bodyPr>
          <a:lstStyle/>
          <a:p>
            <a:pPr>
              <a:spcBef>
                <a:spcPts val="400"/>
              </a:spcBef>
            </a:pPr>
            <a:r>
              <a:rPr lang="en-US" sz="1600" b="1" dirty="0">
                <a:solidFill>
                  <a:schemeClr val="bg1"/>
                </a:solidFill>
                <a:latin typeface="Roboto" panose="02000000000000000000" pitchFamily="2" charset="0"/>
                <a:ea typeface="Roboto" panose="02000000000000000000" pitchFamily="2" charset="0"/>
              </a:rPr>
              <a:t>Corporate Governance: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adhere to the highest standards of governance, creating an enabling ecosystem</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Certified ISO 31000 framework for risk management and ISO 27001 for information security</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Business conducted in a free, fair, and ethical manner</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Well-defined plan for business continuity and to build resilience </a:t>
            </a:r>
          </a:p>
        </p:txBody>
      </p:sp>
      <p:sp>
        <p:nvSpPr>
          <p:cNvPr id="12" name="TextBox 11">
            <a:extLst>
              <a:ext uri="{FF2B5EF4-FFF2-40B4-BE49-F238E27FC236}">
                <a16:creationId xmlns:a16="http://schemas.microsoft.com/office/drawing/2014/main" id="{7BC55DE3-1A54-1731-A52A-0B987B566A87}"/>
              </a:ext>
            </a:extLst>
          </p:cNvPr>
          <p:cNvSpPr txBox="1"/>
          <p:nvPr/>
        </p:nvSpPr>
        <p:spPr>
          <a:xfrm>
            <a:off x="1665993" y="3969892"/>
            <a:ext cx="3088907" cy="2082621"/>
          </a:xfrm>
          <a:prstGeom prst="rect">
            <a:avLst/>
          </a:prstGeom>
          <a:noFill/>
        </p:spPr>
        <p:txBody>
          <a:bodyPr wrap="square" rtlCol="0">
            <a:spAutoFit/>
          </a:bodyPr>
          <a:lstStyle/>
          <a:p>
            <a:pPr>
              <a:spcBef>
                <a:spcPts val="400"/>
              </a:spcBef>
            </a:pPr>
            <a:r>
              <a:rPr lang="en-US" sz="1600" b="1" dirty="0">
                <a:solidFill>
                  <a:schemeClr val="bg1"/>
                </a:solidFill>
                <a:latin typeface="Roboto" panose="02000000000000000000" pitchFamily="2" charset="0"/>
                <a:ea typeface="Roboto" panose="02000000000000000000" pitchFamily="2" charset="0"/>
              </a:rPr>
              <a:t>Environment: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Committed to reducing our carbon footprint and minimizing environmental impact.</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Our Chairman Mr. Shashi Kiran Shetty is a signatory to the 'Statement of Support' of the Forum Supply Chain &amp; Transport Community to accelerate a zero-emission future</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One million trees planted to green the earth's cover</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Electricity generation using  and solar power to help reduce carbon emissions</a:t>
            </a:r>
          </a:p>
        </p:txBody>
      </p:sp>
      <p:sp>
        <p:nvSpPr>
          <p:cNvPr id="21" name="Rounded Rectangle 20">
            <a:extLst>
              <a:ext uri="{FF2B5EF4-FFF2-40B4-BE49-F238E27FC236}">
                <a16:creationId xmlns:a16="http://schemas.microsoft.com/office/drawing/2014/main" id="{0A073E15-A3EA-A582-67B8-EFBE0477EC63}"/>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C76ABB0-419C-451D-C790-FCD7315DE97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B4E60D3-4120-377F-88AF-7BA63553E4C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1174BC4-065E-DA00-7A59-6CDD1B9D10DA}"/>
              </a:ext>
            </a:extLst>
          </p:cNvPr>
          <p:cNvGrpSpPr/>
          <p:nvPr/>
        </p:nvGrpSpPr>
        <p:grpSpPr>
          <a:xfrm>
            <a:off x="1482894" y="1535322"/>
            <a:ext cx="2806349" cy="2337433"/>
            <a:chOff x="753539" y="975420"/>
            <a:chExt cx="2806349" cy="2337433"/>
          </a:xfrm>
        </p:grpSpPr>
        <p:pic>
          <p:nvPicPr>
            <p:cNvPr id="13" name="Picture 12">
              <a:extLst>
                <a:ext uri="{FF2B5EF4-FFF2-40B4-BE49-F238E27FC236}">
                  <a16:creationId xmlns:a16="http://schemas.microsoft.com/office/drawing/2014/main" id="{F5F1D76A-25EF-0976-DBE3-1617B160F27C}"/>
                </a:ext>
              </a:extLst>
            </p:cNvPr>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753539" y="3069592"/>
              <a:ext cx="2806349" cy="243261"/>
            </a:xfrm>
            <a:prstGeom prst="rect">
              <a:avLst/>
            </a:prstGeom>
          </p:spPr>
        </p:pic>
        <p:grpSp>
          <p:nvGrpSpPr>
            <p:cNvPr id="15" name="Group 14">
              <a:extLst>
                <a:ext uri="{FF2B5EF4-FFF2-40B4-BE49-F238E27FC236}">
                  <a16:creationId xmlns:a16="http://schemas.microsoft.com/office/drawing/2014/main" id="{ABBFBE46-2FF0-4874-1694-DE61B322BFFA}"/>
                </a:ext>
              </a:extLst>
            </p:cNvPr>
            <p:cNvGrpSpPr/>
            <p:nvPr/>
          </p:nvGrpSpPr>
          <p:grpSpPr>
            <a:xfrm>
              <a:off x="972191" y="975420"/>
              <a:ext cx="1992567" cy="2175002"/>
              <a:chOff x="972191" y="1143460"/>
              <a:chExt cx="1992567" cy="2175002"/>
            </a:xfrm>
          </p:grpSpPr>
          <p:sp>
            <p:nvSpPr>
              <p:cNvPr id="17" name="Freeform: Shape 6">
                <a:extLst>
                  <a:ext uri="{FF2B5EF4-FFF2-40B4-BE49-F238E27FC236}">
                    <a16:creationId xmlns:a16="http://schemas.microsoft.com/office/drawing/2014/main" id="{A539F8B9-4FA1-F5B4-1ED9-1F7F652A6DA9}"/>
                  </a:ext>
                </a:extLst>
              </p:cNvPr>
              <p:cNvSpPr/>
              <p:nvPr/>
            </p:nvSpPr>
            <p:spPr>
              <a:xfrm>
                <a:off x="1310510" y="1143460"/>
                <a:ext cx="1654248" cy="2175002"/>
              </a:xfrm>
              <a:custGeom>
                <a:avLst/>
                <a:gdLst/>
                <a:ahLst/>
                <a:cxnLst/>
                <a:rect l="l" t="t" r="r" b="b"/>
                <a:pathLst>
                  <a:path w="1654248" h="2175002">
                    <a:moveTo>
                      <a:pt x="0" y="0"/>
                    </a:moveTo>
                    <a:lnTo>
                      <a:pt x="1612706" y="0"/>
                    </a:lnTo>
                    <a:lnTo>
                      <a:pt x="1612706" y="367940"/>
                    </a:lnTo>
                    <a:lnTo>
                      <a:pt x="439155" y="367940"/>
                    </a:lnTo>
                    <a:lnTo>
                      <a:pt x="439155" y="850120"/>
                    </a:lnTo>
                    <a:lnTo>
                      <a:pt x="1531107" y="850120"/>
                    </a:lnTo>
                    <a:lnTo>
                      <a:pt x="1531107" y="1216577"/>
                    </a:lnTo>
                    <a:lnTo>
                      <a:pt x="439155" y="1216577"/>
                    </a:lnTo>
                    <a:lnTo>
                      <a:pt x="439155" y="1808545"/>
                    </a:lnTo>
                    <a:lnTo>
                      <a:pt x="1654248" y="1808545"/>
                    </a:lnTo>
                    <a:lnTo>
                      <a:pt x="1654248" y="2175002"/>
                    </a:lnTo>
                    <a:lnTo>
                      <a:pt x="0" y="2175002"/>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nvGrpSpPr>
              <p:cNvPr id="19" name="Group 18">
                <a:extLst>
                  <a:ext uri="{FF2B5EF4-FFF2-40B4-BE49-F238E27FC236}">
                    <a16:creationId xmlns:a16="http://schemas.microsoft.com/office/drawing/2014/main" id="{EE050B71-546D-15BA-27A8-88CA652C9EEA}"/>
                  </a:ext>
                </a:extLst>
              </p:cNvPr>
              <p:cNvGrpSpPr/>
              <p:nvPr/>
            </p:nvGrpSpPr>
            <p:grpSpPr>
              <a:xfrm>
                <a:off x="972191" y="1237906"/>
                <a:ext cx="1606478" cy="2079592"/>
                <a:chOff x="1024401" y="1323399"/>
                <a:chExt cx="1460434" cy="1890538"/>
              </a:xfrm>
            </p:grpSpPr>
            <p:pic>
              <p:nvPicPr>
                <p:cNvPr id="24" name="Picture 23">
                  <a:extLst>
                    <a:ext uri="{FF2B5EF4-FFF2-40B4-BE49-F238E27FC236}">
                      <a16:creationId xmlns:a16="http://schemas.microsoft.com/office/drawing/2014/main" id="{02AAB991-125F-A037-6E00-0BA1CAEACDD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1332811" y="1323399"/>
                  <a:ext cx="1152024" cy="1890538"/>
                </a:xfrm>
                <a:prstGeom prst="rect">
                  <a:avLst/>
                </a:prstGeom>
              </p:spPr>
            </p:pic>
            <p:pic>
              <p:nvPicPr>
                <p:cNvPr id="25" name="Picture 24">
                  <a:extLst>
                    <a:ext uri="{FF2B5EF4-FFF2-40B4-BE49-F238E27FC236}">
                      <a16:creationId xmlns:a16="http://schemas.microsoft.com/office/drawing/2014/main" id="{D60FA979-C50D-277D-090F-7BF143D0BFB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1024401" y="1323768"/>
                  <a:ext cx="1188719" cy="1433025"/>
                </a:xfrm>
                <a:prstGeom prst="rect">
                  <a:avLst/>
                </a:prstGeom>
              </p:spPr>
            </p:pic>
          </p:grpSp>
        </p:grpSp>
      </p:grpSp>
      <p:grpSp>
        <p:nvGrpSpPr>
          <p:cNvPr id="26" name="Group 25">
            <a:extLst>
              <a:ext uri="{FF2B5EF4-FFF2-40B4-BE49-F238E27FC236}">
                <a16:creationId xmlns:a16="http://schemas.microsoft.com/office/drawing/2014/main" id="{E7156F99-55B9-13DE-7242-7D52B143A700}"/>
              </a:ext>
            </a:extLst>
          </p:cNvPr>
          <p:cNvGrpSpPr/>
          <p:nvPr/>
        </p:nvGrpSpPr>
        <p:grpSpPr>
          <a:xfrm>
            <a:off x="4781046" y="1504263"/>
            <a:ext cx="2446616" cy="2368492"/>
            <a:chOff x="4731853" y="1032276"/>
            <a:chExt cx="2446616" cy="2368492"/>
          </a:xfrm>
        </p:grpSpPr>
        <p:pic>
          <p:nvPicPr>
            <p:cNvPr id="27" name="Picture 26">
              <a:extLst>
                <a:ext uri="{FF2B5EF4-FFF2-40B4-BE49-F238E27FC236}">
                  <a16:creationId xmlns:a16="http://schemas.microsoft.com/office/drawing/2014/main" id="{652CEBF2-B2C2-3255-6AF8-48DD173CE94B}"/>
                </a:ext>
              </a:extLst>
            </p:cNvPr>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4731853" y="3157507"/>
              <a:ext cx="2446616" cy="243261"/>
            </a:xfrm>
            <a:prstGeom prst="rect">
              <a:avLst/>
            </a:prstGeom>
          </p:spPr>
        </p:pic>
        <p:pic>
          <p:nvPicPr>
            <p:cNvPr id="28" name="Picture 27">
              <a:extLst>
                <a:ext uri="{FF2B5EF4-FFF2-40B4-BE49-F238E27FC236}">
                  <a16:creationId xmlns:a16="http://schemas.microsoft.com/office/drawing/2014/main" id="{DE1942E6-5EB9-8662-0DB8-E2FE52B580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63810" y="1032276"/>
              <a:ext cx="2161046" cy="2222977"/>
            </a:xfrm>
            <a:prstGeom prst="rect">
              <a:avLst/>
            </a:prstGeom>
          </p:spPr>
        </p:pic>
      </p:grpSp>
      <p:grpSp>
        <p:nvGrpSpPr>
          <p:cNvPr id="29" name="Group 28">
            <a:extLst>
              <a:ext uri="{FF2B5EF4-FFF2-40B4-BE49-F238E27FC236}">
                <a16:creationId xmlns:a16="http://schemas.microsoft.com/office/drawing/2014/main" id="{CBF4735B-B174-BD2B-4B7D-AB108BD44C94}"/>
              </a:ext>
            </a:extLst>
          </p:cNvPr>
          <p:cNvGrpSpPr/>
          <p:nvPr/>
        </p:nvGrpSpPr>
        <p:grpSpPr>
          <a:xfrm>
            <a:off x="7782896" y="1468578"/>
            <a:ext cx="2798199" cy="2401972"/>
            <a:chOff x="8528778" y="1044516"/>
            <a:chExt cx="2798199" cy="2401972"/>
          </a:xfrm>
        </p:grpSpPr>
        <p:pic>
          <p:nvPicPr>
            <p:cNvPr id="30" name="Picture 29">
              <a:extLst>
                <a:ext uri="{FF2B5EF4-FFF2-40B4-BE49-F238E27FC236}">
                  <a16:creationId xmlns:a16="http://schemas.microsoft.com/office/drawing/2014/main" id="{B5989B23-6C5B-6965-6CEE-394B5755D840}"/>
                </a:ext>
              </a:extLst>
            </p:cNvPr>
            <p:cNvPicPr>
              <a:picLocks noChangeAspect="1"/>
            </p:cNvPicPr>
            <p:nvPr/>
          </p:nvPicPr>
          <p:blipFill>
            <a:blip r:embed="rId5">
              <a:alphaModFix amt="50000"/>
              <a:extLst>
                <a:ext uri="{28A0092B-C50C-407E-A947-70E740481C1C}">
                  <a14:useLocalDpi xmlns:a14="http://schemas.microsoft.com/office/drawing/2010/main"/>
                </a:ext>
              </a:extLst>
            </a:blip>
            <a:stretch>
              <a:fillRect/>
            </a:stretch>
          </p:blipFill>
          <p:spPr>
            <a:xfrm>
              <a:off x="8880361" y="3203227"/>
              <a:ext cx="2446616" cy="243261"/>
            </a:xfrm>
            <a:prstGeom prst="rect">
              <a:avLst/>
            </a:prstGeom>
          </p:spPr>
        </p:pic>
        <p:pic>
          <p:nvPicPr>
            <p:cNvPr id="31" name="Picture 30">
              <a:extLst>
                <a:ext uri="{FF2B5EF4-FFF2-40B4-BE49-F238E27FC236}">
                  <a16:creationId xmlns:a16="http://schemas.microsoft.com/office/drawing/2014/main" id="{5A34C7F2-87DB-70F7-1073-D6E58D5DA6D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28778" y="1044516"/>
              <a:ext cx="2438694" cy="2216995"/>
            </a:xfrm>
            <a:prstGeom prst="rect">
              <a:avLst/>
            </a:prstGeom>
          </p:spPr>
        </p:pic>
      </p:grpSp>
    </p:spTree>
    <p:extLst>
      <p:ext uri="{BB962C8B-B14F-4D97-AF65-F5344CB8AC3E}">
        <p14:creationId xmlns:p14="http://schemas.microsoft.com/office/powerpoint/2010/main" val="167005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sky with a light shining through&#10;&#10;Description automatically generated">
            <a:extLst>
              <a:ext uri="{FF2B5EF4-FFF2-40B4-BE49-F238E27FC236}">
                <a16:creationId xmlns:a16="http://schemas.microsoft.com/office/drawing/2014/main" id="{41EF7C5A-3193-E3E5-7B39-6D263F6750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hand placing a block on a stack of wooden blocks&#10;&#10;Description automatically generated">
            <a:extLst>
              <a:ext uri="{FF2B5EF4-FFF2-40B4-BE49-F238E27FC236}">
                <a16:creationId xmlns:a16="http://schemas.microsoft.com/office/drawing/2014/main" id="{2A0A7E13-83DD-CBCC-6043-B0D35B61F6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605" t="17127" b="16961"/>
          <a:stretch/>
        </p:blipFill>
        <p:spPr>
          <a:xfrm>
            <a:off x="-53009" y="-46027"/>
            <a:ext cx="7268818" cy="6904027"/>
          </a:xfrm>
          <a:prstGeom prst="rect">
            <a:avLst/>
          </a:prstGeom>
        </p:spPr>
      </p:pic>
      <p:grpSp>
        <p:nvGrpSpPr>
          <p:cNvPr id="2" name="Group 1">
            <a:extLst>
              <a:ext uri="{FF2B5EF4-FFF2-40B4-BE49-F238E27FC236}">
                <a16:creationId xmlns:a16="http://schemas.microsoft.com/office/drawing/2014/main" id="{E44ABCDA-28AC-CC28-3D07-C61FA2DEF2C1}"/>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90A59B8-A28A-C174-AA6E-A774EE33EE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4" name="TextBox 3">
              <a:extLst>
                <a:ext uri="{FF2B5EF4-FFF2-40B4-BE49-F238E27FC236}">
                  <a16:creationId xmlns:a16="http://schemas.microsoft.com/office/drawing/2014/main" id="{F48A7ACE-A645-A354-A5C0-105D42BE7C5A}"/>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
        <p:nvSpPr>
          <p:cNvPr id="5" name="TextBox 4">
            <a:extLst>
              <a:ext uri="{FF2B5EF4-FFF2-40B4-BE49-F238E27FC236}">
                <a16:creationId xmlns:a16="http://schemas.microsoft.com/office/drawing/2014/main" id="{3F434F63-C72C-8B5D-2FB6-0026729F5698}"/>
              </a:ext>
            </a:extLst>
          </p:cNvPr>
          <p:cNvSpPr txBox="1"/>
          <p:nvPr/>
        </p:nvSpPr>
        <p:spPr>
          <a:xfrm>
            <a:off x="7397022" y="1497513"/>
            <a:ext cx="4613764"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The Allcargo Advantage</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3078" y="1497513"/>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9279" y="2082288"/>
            <a:ext cx="7772400" cy="45719"/>
          </a:xfrm>
          <a:prstGeom prst="rect">
            <a:avLst/>
          </a:prstGeom>
        </p:spPr>
      </p:pic>
      <p:sp>
        <p:nvSpPr>
          <p:cNvPr id="12" name="Rounded Rectangle 11">
            <a:extLst>
              <a:ext uri="{FF2B5EF4-FFF2-40B4-BE49-F238E27FC236}">
                <a16:creationId xmlns:a16="http://schemas.microsoft.com/office/drawing/2014/main" id="{835272AD-E26B-C4F0-9CBA-4215EE285104}"/>
              </a:ext>
            </a:extLst>
          </p:cNvPr>
          <p:cNvSpPr/>
          <p:nvPr/>
        </p:nvSpPr>
        <p:spPr>
          <a:xfrm rot="2700000">
            <a:off x="-1417064" y="206411"/>
            <a:ext cx="3241137" cy="3241137"/>
          </a:xfrm>
          <a:prstGeom prst="roundRect">
            <a:avLst/>
          </a:prstGeom>
          <a:solidFill>
            <a:srgbClr val="C00000">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C199AB9-8E8D-C2B8-579E-FC8EDA8A97D1}"/>
              </a:ext>
            </a:extLst>
          </p:cNvPr>
          <p:cNvSpPr txBox="1"/>
          <p:nvPr/>
        </p:nvSpPr>
        <p:spPr>
          <a:xfrm>
            <a:off x="7553738" y="2339009"/>
            <a:ext cx="3909391" cy="3375283"/>
          </a:xfrm>
          <a:prstGeom prst="rect">
            <a:avLst/>
          </a:prstGeom>
          <a:noFill/>
        </p:spPr>
        <p:txBody>
          <a:bodyPr wrap="square" rtlCol="0">
            <a:spAutoFit/>
          </a:bodyPr>
          <a:lstStyle/>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Reliability in our DNA that delivers peace of mind, every time.</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Expertise across almost all diverse logistics verticals to offer customized, end-to-end solutions for multiple sectors</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A future-ready approach led by innovation, ingenuity and adoption of digital tools and technology</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Unmatched synergies of a global network spanning 180 countries and domestic coverage spanning the whole of India</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Commitment to grow sustainably and deliver excellence with value-driven action and highest levels of corporate governance</a:t>
            </a:r>
          </a:p>
          <a:p>
            <a:pPr marL="285750" indent="-285750">
              <a:spcBef>
                <a:spcPts val="800"/>
              </a:spcBef>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77717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and grey background&#10;&#10;Description automatically generated">
            <a:extLst>
              <a:ext uri="{FF2B5EF4-FFF2-40B4-BE49-F238E27FC236}">
                <a16:creationId xmlns:a16="http://schemas.microsoft.com/office/drawing/2014/main" id="{C030AD2F-B7F1-AD7F-8682-79A59C275A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BFC51A12-DB00-E8C3-1181-EAEFE7F6E001}"/>
              </a:ext>
            </a:extLst>
          </p:cNvPr>
          <p:cNvSpPr/>
          <p:nvPr/>
        </p:nvSpPr>
        <p:spPr>
          <a:xfrm rot="2700000">
            <a:off x="2261543" y="1808430"/>
            <a:ext cx="3241137" cy="32411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BDAEF0-8E23-F937-1DDD-71DE6E2D8139}"/>
              </a:ext>
            </a:extLst>
          </p:cNvPr>
          <p:cNvSpPr txBox="1"/>
          <p:nvPr/>
        </p:nvSpPr>
        <p:spPr>
          <a:xfrm>
            <a:off x="2847235" y="2818560"/>
            <a:ext cx="2698175" cy="1676293"/>
          </a:xfrm>
          <a:prstGeom prst="rect">
            <a:avLst/>
          </a:prstGeom>
          <a:noFill/>
        </p:spPr>
        <p:txBody>
          <a:bodyPr wrap="none" rtlCol="0">
            <a:spAutoFit/>
          </a:bodyPr>
          <a:lstStyle/>
          <a:p>
            <a:pPr>
              <a:lnSpc>
                <a:spcPct val="80000"/>
              </a:lnSpc>
            </a:pPr>
            <a:r>
              <a:rPr lang="en-US" sz="6400" b="1" dirty="0">
                <a:solidFill>
                  <a:schemeClr val="bg1"/>
                </a:solidFill>
                <a:latin typeface="Roboto" panose="02000000000000000000" pitchFamily="2" charset="0"/>
                <a:ea typeface="Roboto" panose="02000000000000000000" pitchFamily="2" charset="0"/>
              </a:rPr>
              <a:t>Thank </a:t>
            </a:r>
            <a:br>
              <a:rPr lang="en-US" sz="6400" b="1" dirty="0">
                <a:solidFill>
                  <a:schemeClr val="bg1"/>
                </a:solidFill>
                <a:latin typeface="Roboto" panose="02000000000000000000" pitchFamily="2" charset="0"/>
                <a:ea typeface="Roboto" panose="02000000000000000000" pitchFamily="2" charset="0"/>
              </a:rPr>
            </a:br>
            <a:r>
              <a:rPr lang="en-US" sz="6400" b="1" dirty="0">
                <a:solidFill>
                  <a:schemeClr val="bg1"/>
                </a:solidFill>
                <a:latin typeface="Roboto" panose="02000000000000000000" pitchFamily="2" charset="0"/>
                <a:ea typeface="Roboto" panose="02000000000000000000" pitchFamily="2" charset="0"/>
              </a:rPr>
              <a:t>You</a:t>
            </a:r>
          </a:p>
        </p:txBody>
      </p:sp>
      <p:pic>
        <p:nvPicPr>
          <p:cNvPr id="7" name="Picture 6" descr="A close up of a silver object&#10;&#10;Description automatically generated">
            <a:extLst>
              <a:ext uri="{FF2B5EF4-FFF2-40B4-BE49-F238E27FC236}">
                <a16:creationId xmlns:a16="http://schemas.microsoft.com/office/drawing/2014/main" id="{12ADD0BF-B4D3-CE2C-7EAF-56D0C046A3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91" y="3513039"/>
            <a:ext cx="7772400" cy="45719"/>
          </a:xfrm>
          <a:prstGeom prst="rect">
            <a:avLst/>
          </a:prstGeom>
        </p:spPr>
      </p:pic>
      <p:pic>
        <p:nvPicPr>
          <p:cNvPr id="6" name="Picture 5" descr="A close up of a silver object&#10;&#10;Description automatically generated">
            <a:extLst>
              <a:ext uri="{FF2B5EF4-FFF2-40B4-BE49-F238E27FC236}">
                <a16:creationId xmlns:a16="http://schemas.microsoft.com/office/drawing/2014/main" id="{57F5CF6B-7E65-A4AF-FF50-37DDAAC647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0432" y="2727500"/>
            <a:ext cx="7772400" cy="45719"/>
          </a:xfrm>
          <a:prstGeom prst="rect">
            <a:avLst/>
          </a:prstGeom>
        </p:spPr>
      </p:pic>
      <p:grpSp>
        <p:nvGrpSpPr>
          <p:cNvPr id="18" name="Group 17">
            <a:extLst>
              <a:ext uri="{FF2B5EF4-FFF2-40B4-BE49-F238E27FC236}">
                <a16:creationId xmlns:a16="http://schemas.microsoft.com/office/drawing/2014/main" id="{41A791B7-A5DE-6692-AB4C-73348BB35EE4}"/>
              </a:ext>
            </a:extLst>
          </p:cNvPr>
          <p:cNvGrpSpPr/>
          <p:nvPr/>
        </p:nvGrpSpPr>
        <p:grpSpPr>
          <a:xfrm>
            <a:off x="7941240" y="2930736"/>
            <a:ext cx="3682112" cy="2420134"/>
            <a:chOff x="7941240" y="2930736"/>
            <a:chExt cx="3682112" cy="2420134"/>
          </a:xfrm>
        </p:grpSpPr>
        <p:pic>
          <p:nvPicPr>
            <p:cNvPr id="11" name="Picture 10" descr="A blue circle with white letters on it&#10;&#10;Description automatically generated">
              <a:extLst>
                <a:ext uri="{FF2B5EF4-FFF2-40B4-BE49-F238E27FC236}">
                  <a16:creationId xmlns:a16="http://schemas.microsoft.com/office/drawing/2014/main" id="{4852E6F8-4913-29CB-BC6D-8DA2B2A270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9853" y="5065888"/>
              <a:ext cx="1732997" cy="284982"/>
            </a:xfrm>
            <a:prstGeom prst="rect">
              <a:avLst/>
            </a:prstGeom>
          </p:spPr>
        </p:pic>
        <p:pic>
          <p:nvPicPr>
            <p:cNvPr id="13" name="Picture 12" descr="A red circle with black outline on it&#10;&#10;Description automatically generated">
              <a:extLst>
                <a:ext uri="{FF2B5EF4-FFF2-40B4-BE49-F238E27FC236}">
                  <a16:creationId xmlns:a16="http://schemas.microsoft.com/office/drawing/2014/main" id="{DA053361-E4AB-252E-FD6C-11D3D34D33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41240" y="4157692"/>
              <a:ext cx="252917" cy="587660"/>
            </a:xfrm>
            <a:prstGeom prst="rect">
              <a:avLst/>
            </a:prstGeom>
          </p:spPr>
        </p:pic>
        <p:pic>
          <p:nvPicPr>
            <p:cNvPr id="15" name="Picture 14" descr="A red and black sign with white text&#10;&#10;Description automatically generated">
              <a:extLst>
                <a:ext uri="{FF2B5EF4-FFF2-40B4-BE49-F238E27FC236}">
                  <a16:creationId xmlns:a16="http://schemas.microsoft.com/office/drawing/2014/main" id="{6B532FDF-CA75-51C9-231F-6BC4BF6737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41240" y="2930736"/>
              <a:ext cx="1970270" cy="996524"/>
            </a:xfrm>
            <a:prstGeom prst="rect">
              <a:avLst/>
            </a:prstGeom>
          </p:spPr>
        </p:pic>
        <p:sp>
          <p:nvSpPr>
            <p:cNvPr id="17" name="TextBox 16">
              <a:extLst>
                <a:ext uri="{FF2B5EF4-FFF2-40B4-BE49-F238E27FC236}">
                  <a16:creationId xmlns:a16="http://schemas.microsoft.com/office/drawing/2014/main" id="{83E75E5A-EE95-09C6-8F3F-66908FCAF269}"/>
                </a:ext>
              </a:extLst>
            </p:cNvPr>
            <p:cNvSpPr txBox="1"/>
            <p:nvPr/>
          </p:nvSpPr>
          <p:spPr>
            <a:xfrm>
              <a:off x="8212920" y="4157692"/>
              <a:ext cx="3410432" cy="600164"/>
            </a:xfrm>
            <a:prstGeom prst="rect">
              <a:avLst/>
            </a:prstGeom>
            <a:noFill/>
          </p:spPr>
          <p:txBody>
            <a:bodyPr wrap="square">
              <a:spAutoFit/>
            </a:bodyPr>
            <a:lstStyle/>
            <a:p>
              <a:pPr>
                <a:spcBef>
                  <a:spcPts val="600"/>
                </a:spcBef>
              </a:pPr>
              <a:r>
                <a:rPr lang="en-US" sz="1400" dirty="0" err="1">
                  <a:latin typeface="Roboto" panose="02000000000000000000" pitchFamily="2" charset="0"/>
                  <a:ea typeface="Roboto" panose="02000000000000000000" pitchFamily="2" charset="0"/>
                </a:rPr>
                <a:t>letspartner@allcargologistics.com</a:t>
              </a:r>
              <a:endParaRPr lang="en-US" sz="1400" dirty="0">
                <a:latin typeface="Roboto" panose="02000000000000000000" pitchFamily="2" charset="0"/>
                <a:ea typeface="Roboto" panose="02000000000000000000" pitchFamily="2" charset="0"/>
              </a:endParaRPr>
            </a:p>
            <a:p>
              <a:pPr>
                <a:spcBef>
                  <a:spcPts val="600"/>
                </a:spcBef>
              </a:pPr>
              <a:r>
                <a:rPr lang="en-US" sz="1400" dirty="0" err="1">
                  <a:latin typeface="Roboto" panose="02000000000000000000" pitchFamily="2" charset="0"/>
                  <a:ea typeface="Roboto" panose="02000000000000000000" pitchFamily="2" charset="0"/>
                </a:rPr>
                <a:t>www.allcargologistics.com</a:t>
              </a:r>
              <a:endParaRPr lang="en-US" sz="1400" dirty="0">
                <a:latin typeface="Roboto" panose="02000000000000000000" pitchFamily="2" charset="0"/>
                <a:ea typeface="Roboto" panose="02000000000000000000" pitchFamily="2" charset="0"/>
              </a:endParaRPr>
            </a:p>
          </p:txBody>
        </p:sp>
      </p:grpSp>
      <p:grpSp>
        <p:nvGrpSpPr>
          <p:cNvPr id="10" name="Group 9">
            <a:extLst>
              <a:ext uri="{FF2B5EF4-FFF2-40B4-BE49-F238E27FC236}">
                <a16:creationId xmlns:a16="http://schemas.microsoft.com/office/drawing/2014/main" id="{278B0C31-7BA9-E02C-FCB9-10E653CE0BFC}"/>
              </a:ext>
            </a:extLst>
          </p:cNvPr>
          <p:cNvGrpSpPr/>
          <p:nvPr/>
        </p:nvGrpSpPr>
        <p:grpSpPr>
          <a:xfrm>
            <a:off x="203504" y="6433652"/>
            <a:ext cx="2643731" cy="242441"/>
            <a:chOff x="203504" y="6433652"/>
            <a:chExt cx="2643731" cy="242441"/>
          </a:xfrm>
        </p:grpSpPr>
        <p:pic>
          <p:nvPicPr>
            <p:cNvPr id="12" name="Picture 11" descr="A red sign with white text&#10;&#10;Description automatically generated">
              <a:extLst>
                <a:ext uri="{FF2B5EF4-FFF2-40B4-BE49-F238E27FC236}">
                  <a16:creationId xmlns:a16="http://schemas.microsoft.com/office/drawing/2014/main" id="{E27893E2-7A61-AB5B-E7D0-4038F49D75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14" name="TextBox 13">
              <a:extLst>
                <a:ext uri="{FF2B5EF4-FFF2-40B4-BE49-F238E27FC236}">
                  <a16:creationId xmlns:a16="http://schemas.microsoft.com/office/drawing/2014/main" id="{914BA51C-042B-4305-4EE9-6C01BB942BC3}"/>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349895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8F24409-60EC-8D5C-B847-52B7A8FECBF5}"/>
              </a:ext>
            </a:extLst>
          </p:cNvPr>
          <p:cNvGrpSpPr/>
          <p:nvPr/>
        </p:nvGrpSpPr>
        <p:grpSpPr>
          <a:xfrm>
            <a:off x="4872084" y="4043115"/>
            <a:ext cx="3146769" cy="1547421"/>
            <a:chOff x="2491329" y="4043115"/>
            <a:chExt cx="3502675" cy="1780024"/>
          </a:xfrm>
        </p:grpSpPr>
        <p:sp>
          <p:nvSpPr>
            <p:cNvPr id="8" name="Rounded Rectangle 7">
              <a:extLst>
                <a:ext uri="{FF2B5EF4-FFF2-40B4-BE49-F238E27FC236}">
                  <a16:creationId xmlns:a16="http://schemas.microsoft.com/office/drawing/2014/main" id="{DEAD7616-1191-67BB-D950-2F14F0BA7929}"/>
                </a:ext>
              </a:extLst>
            </p:cNvPr>
            <p:cNvSpPr/>
            <p:nvPr/>
          </p:nvSpPr>
          <p:spPr>
            <a:xfrm>
              <a:off x="2491329" y="4043115"/>
              <a:ext cx="3502675"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56F339B4-ABED-3AF7-0AD3-1FAE25493529}"/>
                </a:ext>
              </a:extLst>
            </p:cNvPr>
            <p:cNvSpPr txBox="1"/>
            <p:nvPr/>
          </p:nvSpPr>
          <p:spPr>
            <a:xfrm>
              <a:off x="3757828" y="4563535"/>
              <a:ext cx="2020191" cy="708081"/>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Headquartered in </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India</a:t>
              </a:r>
              <a:r>
                <a:rPr lang="en-US" sz="1600" dirty="0">
                  <a:solidFill>
                    <a:schemeClr val="bg1"/>
                  </a:solidFill>
                  <a:latin typeface="Roboto" panose="02000000000000000000" pitchFamily="2" charset="0"/>
                  <a:ea typeface="Roboto" panose="02000000000000000000" pitchFamily="2" charset="0"/>
                </a:rPr>
                <a:t> (Mumbai)</a:t>
              </a:r>
            </a:p>
          </p:txBody>
        </p:sp>
        <p:pic>
          <p:nvPicPr>
            <p:cNvPr id="23" name="Picture 22" descr="A black background with a black square&#10;&#10;Description automatically generated">
              <a:extLst>
                <a:ext uri="{FF2B5EF4-FFF2-40B4-BE49-F238E27FC236}">
                  <a16:creationId xmlns:a16="http://schemas.microsoft.com/office/drawing/2014/main" id="{BBBD87AA-296D-AC5C-DF34-83216BF1D622}"/>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2829877" y="4464849"/>
              <a:ext cx="790093" cy="790093"/>
            </a:xfrm>
            <a:prstGeom prst="rect">
              <a:avLst/>
            </a:prstGeom>
          </p:spPr>
        </p:pic>
      </p:grpSp>
      <p:sp>
        <p:nvSpPr>
          <p:cNvPr id="2" name="TextBox 1">
            <a:extLst>
              <a:ext uri="{FF2B5EF4-FFF2-40B4-BE49-F238E27FC236}">
                <a16:creationId xmlns:a16="http://schemas.microsoft.com/office/drawing/2014/main" id="{FFD3C487-F78F-B62E-3709-FDDA4B12149E}"/>
              </a:ext>
            </a:extLst>
          </p:cNvPr>
          <p:cNvSpPr txBox="1"/>
          <p:nvPr/>
        </p:nvSpPr>
        <p:spPr>
          <a:xfrm>
            <a:off x="3847628" y="656668"/>
            <a:ext cx="4496744"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rPr>
              <a:t>Our Global Footprint </a:t>
            </a:r>
          </a:p>
        </p:txBody>
      </p:sp>
      <p:pic>
        <p:nvPicPr>
          <p:cNvPr id="4" name="Picture 3" descr="A map of the world&#10;&#10;Description automatically generated">
            <a:extLst>
              <a:ext uri="{FF2B5EF4-FFF2-40B4-BE49-F238E27FC236}">
                <a16:creationId xmlns:a16="http://schemas.microsoft.com/office/drawing/2014/main" id="{B8CBC668-FC74-4DE4-064C-6B20794107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4279" y="1810090"/>
            <a:ext cx="4013049" cy="4013049"/>
          </a:xfrm>
          <a:prstGeom prst="rect">
            <a:avLst/>
          </a:prstGeom>
        </p:spPr>
      </p:pic>
      <p:pic>
        <p:nvPicPr>
          <p:cNvPr id="16" name="Picture 15" descr="A black background with a black square&#10;&#10;Description automatically generated">
            <a:extLst>
              <a:ext uri="{FF2B5EF4-FFF2-40B4-BE49-F238E27FC236}">
                <a16:creationId xmlns:a16="http://schemas.microsoft.com/office/drawing/2014/main" id="{174FD077-3A65-7DF1-0CFC-89E1EC18E6DC}"/>
              </a:ext>
            </a:extLst>
          </p:cNvPr>
          <p:cNvPicPr>
            <a:picLocks noChangeAspect="1"/>
          </p:cNvPicPr>
          <p:nvPr/>
        </p:nvPicPr>
        <p:blipFill>
          <a:blip r:embed="rId4" cstate="email">
            <a:alphaModFix amt="54000"/>
            <a:extLst>
              <a:ext uri="{28A0092B-C50C-407E-A947-70E740481C1C}">
                <a14:useLocalDpi xmlns:a14="http://schemas.microsoft.com/office/drawing/2010/main"/>
              </a:ext>
            </a:extLst>
          </a:blip>
          <a:stretch>
            <a:fillRect/>
          </a:stretch>
        </p:blipFill>
        <p:spPr>
          <a:xfrm>
            <a:off x="10577709" y="656668"/>
            <a:ext cx="19173491" cy="4798817"/>
          </a:xfrm>
          <a:prstGeom prst="rect">
            <a:avLst/>
          </a:prstGeom>
        </p:spPr>
      </p:pic>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2653" y="659293"/>
            <a:ext cx="7772400" cy="45719"/>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243" y="1267464"/>
            <a:ext cx="7772400" cy="45719"/>
          </a:xfrm>
          <a:prstGeom prst="rect">
            <a:avLst/>
          </a:prstGeom>
        </p:spPr>
      </p:pic>
      <p:grpSp>
        <p:nvGrpSpPr>
          <p:cNvPr id="14" name="Group 13">
            <a:extLst>
              <a:ext uri="{FF2B5EF4-FFF2-40B4-BE49-F238E27FC236}">
                <a16:creationId xmlns:a16="http://schemas.microsoft.com/office/drawing/2014/main" id="{951991E6-5D93-749C-C2EE-594B98B69F2F}"/>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AF03AEE9-FCFE-4520-1280-B9B6A18597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3" name="TextBox 12">
              <a:extLst>
                <a:ext uri="{FF2B5EF4-FFF2-40B4-BE49-F238E27FC236}">
                  <a16:creationId xmlns:a16="http://schemas.microsoft.com/office/drawing/2014/main" id="{8F4D1621-F49E-FD20-9FF9-5D6E9390FA32}"/>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grpSp>
        <p:nvGrpSpPr>
          <p:cNvPr id="15" name="Group 14">
            <a:extLst>
              <a:ext uri="{FF2B5EF4-FFF2-40B4-BE49-F238E27FC236}">
                <a16:creationId xmlns:a16="http://schemas.microsoft.com/office/drawing/2014/main" id="{9524D503-D86A-FFCA-791B-FC4CF5F50A24}"/>
              </a:ext>
            </a:extLst>
          </p:cNvPr>
          <p:cNvGrpSpPr/>
          <p:nvPr/>
        </p:nvGrpSpPr>
        <p:grpSpPr>
          <a:xfrm>
            <a:off x="2847235" y="2047315"/>
            <a:ext cx="3146769" cy="1547421"/>
            <a:chOff x="2847235" y="2047315"/>
            <a:chExt cx="3146769" cy="1547421"/>
          </a:xfrm>
        </p:grpSpPr>
        <p:grpSp>
          <p:nvGrpSpPr>
            <p:cNvPr id="28" name="Group 27">
              <a:extLst>
                <a:ext uri="{FF2B5EF4-FFF2-40B4-BE49-F238E27FC236}">
                  <a16:creationId xmlns:a16="http://schemas.microsoft.com/office/drawing/2014/main" id="{9F6B4DAC-F1AC-299C-CE99-6EA6F4D79B35}"/>
                </a:ext>
              </a:extLst>
            </p:cNvPr>
            <p:cNvGrpSpPr/>
            <p:nvPr/>
          </p:nvGrpSpPr>
          <p:grpSpPr>
            <a:xfrm>
              <a:off x="2847235" y="2047315"/>
              <a:ext cx="3146769" cy="1547421"/>
              <a:chOff x="2491329" y="2047315"/>
              <a:chExt cx="3502675" cy="1780024"/>
            </a:xfrm>
          </p:grpSpPr>
          <p:sp>
            <p:nvSpPr>
              <p:cNvPr id="6" name="Rounded Rectangle 5">
                <a:extLst>
                  <a:ext uri="{FF2B5EF4-FFF2-40B4-BE49-F238E27FC236}">
                    <a16:creationId xmlns:a16="http://schemas.microsoft.com/office/drawing/2014/main" id="{076E9565-CFF2-96F7-5656-3A41CF8B5100}"/>
                  </a:ext>
                </a:extLst>
              </p:cNvPr>
              <p:cNvSpPr/>
              <p:nvPr/>
            </p:nvSpPr>
            <p:spPr>
              <a:xfrm>
                <a:off x="2491329" y="2047315"/>
                <a:ext cx="3502675"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E9EBACC4-2E73-98C4-280E-50E0D5C37915}"/>
                  </a:ext>
                </a:extLst>
              </p:cNvPr>
              <p:cNvSpPr txBox="1"/>
              <p:nvPr/>
            </p:nvSpPr>
            <p:spPr>
              <a:xfrm>
                <a:off x="3804316" y="2630701"/>
                <a:ext cx="1927407" cy="672676"/>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World's </a:t>
                </a:r>
                <a:r>
                  <a:rPr lang="en-US" sz="1600" b="1" dirty="0">
                    <a:solidFill>
                      <a:schemeClr val="bg1"/>
                    </a:solidFill>
                    <a:latin typeface="Roboto" panose="02000000000000000000" pitchFamily="2" charset="0"/>
                    <a:ea typeface="Roboto" panose="02000000000000000000" pitchFamily="2" charset="0"/>
                  </a:rPr>
                  <a:t>#1 </a:t>
                </a:r>
              </a:p>
              <a:p>
                <a:r>
                  <a:rPr lang="en-US" sz="1600" dirty="0">
                    <a:solidFill>
                      <a:schemeClr val="bg1"/>
                    </a:solidFill>
                    <a:latin typeface="Roboto" panose="02000000000000000000" pitchFamily="2" charset="0"/>
                    <a:ea typeface="Roboto" panose="02000000000000000000" pitchFamily="2" charset="0"/>
                  </a:rPr>
                  <a:t>LCL consolidator</a:t>
                </a:r>
              </a:p>
            </p:txBody>
          </p:sp>
        </p:grpSp>
        <p:pic>
          <p:nvPicPr>
            <p:cNvPr id="9" name="Picture 8" descr="A black background with a black square&#10;&#10;Description automatically generated">
              <a:extLst>
                <a:ext uri="{FF2B5EF4-FFF2-40B4-BE49-F238E27FC236}">
                  <a16:creationId xmlns:a16="http://schemas.microsoft.com/office/drawing/2014/main" id="{E325DCAC-AA15-44C0-9122-0CB9E0F50C84}"/>
                </a:ext>
              </a:extLst>
            </p:cNvPr>
            <p:cNvPicPr>
              <a:picLocks noChangeAspect="1"/>
            </p:cNvPicPr>
            <p:nvPr/>
          </p:nvPicPr>
          <p:blipFill>
            <a:blip r:embed="rId7">
              <a:alphaModFix amt="40000"/>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3085158" y="2448811"/>
              <a:ext cx="800005" cy="774123"/>
            </a:xfrm>
            <a:prstGeom prst="rect">
              <a:avLst/>
            </a:prstGeom>
          </p:spPr>
        </p:pic>
      </p:grpSp>
      <p:grpSp>
        <p:nvGrpSpPr>
          <p:cNvPr id="19" name="Group 18">
            <a:extLst>
              <a:ext uri="{FF2B5EF4-FFF2-40B4-BE49-F238E27FC236}">
                <a16:creationId xmlns:a16="http://schemas.microsoft.com/office/drawing/2014/main" id="{D6607A7A-02A0-F758-F629-93F33635242A}"/>
              </a:ext>
            </a:extLst>
          </p:cNvPr>
          <p:cNvGrpSpPr/>
          <p:nvPr/>
        </p:nvGrpSpPr>
        <p:grpSpPr>
          <a:xfrm>
            <a:off x="6595226" y="2047315"/>
            <a:ext cx="3283135" cy="1547421"/>
            <a:chOff x="6595226" y="2047315"/>
            <a:chExt cx="3283135" cy="1547421"/>
          </a:xfrm>
        </p:grpSpPr>
        <p:grpSp>
          <p:nvGrpSpPr>
            <p:cNvPr id="27" name="Group 26">
              <a:extLst>
                <a:ext uri="{FF2B5EF4-FFF2-40B4-BE49-F238E27FC236}">
                  <a16:creationId xmlns:a16="http://schemas.microsoft.com/office/drawing/2014/main" id="{59405AFA-5FE4-F2D9-5815-A6F7A93388BA}"/>
                </a:ext>
              </a:extLst>
            </p:cNvPr>
            <p:cNvGrpSpPr/>
            <p:nvPr/>
          </p:nvGrpSpPr>
          <p:grpSpPr>
            <a:xfrm>
              <a:off x="6595226" y="2047315"/>
              <a:ext cx="3283135" cy="1547421"/>
              <a:chOff x="6223972" y="2047315"/>
              <a:chExt cx="3654464" cy="1780024"/>
            </a:xfrm>
          </p:grpSpPr>
          <p:sp>
            <p:nvSpPr>
              <p:cNvPr id="7" name="Rounded Rectangle 6">
                <a:extLst>
                  <a:ext uri="{FF2B5EF4-FFF2-40B4-BE49-F238E27FC236}">
                    <a16:creationId xmlns:a16="http://schemas.microsoft.com/office/drawing/2014/main" id="{D281028F-6ED0-3AF2-CD06-349B0EA2E167}"/>
                  </a:ext>
                </a:extLst>
              </p:cNvPr>
              <p:cNvSpPr/>
              <p:nvPr/>
            </p:nvSpPr>
            <p:spPr>
              <a:xfrm>
                <a:off x="6223972" y="2047315"/>
                <a:ext cx="3653738"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525F204C-BAE8-AA5D-AEEA-E5342892CD4D}"/>
                  </a:ext>
                </a:extLst>
              </p:cNvPr>
              <p:cNvSpPr txBox="1"/>
              <p:nvPr/>
            </p:nvSpPr>
            <p:spPr>
              <a:xfrm>
                <a:off x="7260504" y="2444884"/>
                <a:ext cx="2617932" cy="1026717"/>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Presence in</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180</a:t>
                </a:r>
                <a:r>
                  <a:rPr lang="en-US" sz="1600" dirty="0">
                    <a:solidFill>
                      <a:schemeClr val="bg1"/>
                    </a:solidFill>
                    <a:latin typeface="Roboto" panose="02000000000000000000" pitchFamily="2" charset="0"/>
                    <a:ea typeface="Roboto" panose="02000000000000000000" pitchFamily="2" charset="0"/>
                  </a:rPr>
                  <a:t> countries and</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2400</a:t>
                </a:r>
                <a:r>
                  <a:rPr lang="en-US" sz="1600" dirty="0">
                    <a:solidFill>
                      <a:schemeClr val="bg1"/>
                    </a:solidFill>
                    <a:latin typeface="Roboto" panose="02000000000000000000" pitchFamily="2" charset="0"/>
                    <a:ea typeface="Roboto" panose="02000000000000000000" pitchFamily="2" charset="0"/>
                  </a:rPr>
                  <a:t> direct trade lanes</a:t>
                </a:r>
              </a:p>
            </p:txBody>
          </p:sp>
        </p:grpSp>
        <p:pic>
          <p:nvPicPr>
            <p:cNvPr id="12" name="Picture 11" descr="A black background with a black square&#10;&#10;Description automatically generated">
              <a:extLst>
                <a:ext uri="{FF2B5EF4-FFF2-40B4-BE49-F238E27FC236}">
                  <a16:creationId xmlns:a16="http://schemas.microsoft.com/office/drawing/2014/main" id="{D7E79CE3-0FF0-85DD-59DB-9432333B5F0B}"/>
                </a:ext>
              </a:extLst>
            </p:cNvPr>
            <p:cNvPicPr>
              <a:picLocks noChangeAspect="1"/>
            </p:cNvPicPr>
            <p:nvPr/>
          </p:nvPicPr>
          <p:blipFill>
            <a:blip r:embed="rId9">
              <a:alphaModFix amt="41000"/>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6818833" y="2506775"/>
              <a:ext cx="614088" cy="594222"/>
            </a:xfrm>
            <a:prstGeom prst="rect">
              <a:avLst/>
            </a:prstGeom>
          </p:spPr>
        </p:pic>
      </p:grpSp>
    </p:spTree>
    <p:extLst>
      <p:ext uri="{BB962C8B-B14F-4D97-AF65-F5344CB8AC3E}">
        <p14:creationId xmlns:p14="http://schemas.microsoft.com/office/powerpoint/2010/main" val="2656809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par>
                                <p:cTn id="16" presetID="2" presetClass="entr" presetSubtype="2" decel="5000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8" decel="5000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par>
                                <p:cTn id="30" presetID="0" presetClass="path" presetSubtype="0" decel="50000" fill="hold" nodeType="withEffect">
                                  <p:stCondLst>
                                    <p:cond delay="0"/>
                                  </p:stCondLst>
                                  <p:childTnLst>
                                    <p:animMotion origin="layout" path="M 0.07604 -1.85185E-6 L -1.05183 -0.00324 " pathEditMode="relative" rAng="0" ptsTypes="AA">
                                      <p:cBhvr>
                                        <p:cTn id="31" dur="7000" fill="hold"/>
                                        <p:tgtEl>
                                          <p:spTgt spid="16"/>
                                        </p:tgtEl>
                                        <p:attrNameLst>
                                          <p:attrName>ppt_x</p:attrName>
                                          <p:attrName>ppt_y</p:attrName>
                                        </p:attrNameLst>
                                      </p:cBhvr>
                                      <p:rCtr x="-563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9CD5ED4F-757C-2C87-C48F-A15316AE102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821" y="1193799"/>
            <a:ext cx="11990358" cy="5590138"/>
          </a:xfrm>
          <a:prstGeom prst="rect">
            <a:avLst/>
          </a:prstGeom>
          <a:effectLst>
            <a:outerShdw blurRad="50800" dist="63500" dir="4800000" algn="l" rotWithShape="0">
              <a:schemeClr val="accent5">
                <a:lumMod val="50000"/>
                <a:alpha val="29000"/>
              </a:schemeClr>
            </a:outerShdw>
          </a:effectLst>
        </p:spPr>
      </p:pic>
      <p:sp>
        <p:nvSpPr>
          <p:cNvPr id="113" name="Rounded Rectangle 112">
            <a:extLst>
              <a:ext uri="{FF2B5EF4-FFF2-40B4-BE49-F238E27FC236}">
                <a16:creationId xmlns:a16="http://schemas.microsoft.com/office/drawing/2014/main" id="{14087056-58EF-CF0B-4705-85132904B48A}"/>
              </a:ext>
            </a:extLst>
          </p:cNvPr>
          <p:cNvSpPr/>
          <p:nvPr/>
        </p:nvSpPr>
        <p:spPr>
          <a:xfrm>
            <a:off x="603494" y="4167823"/>
            <a:ext cx="1300341"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D3C487-F78F-B62E-3709-FDDA4B12149E}"/>
              </a:ext>
            </a:extLst>
          </p:cNvPr>
          <p:cNvSpPr txBox="1"/>
          <p:nvPr/>
        </p:nvSpPr>
        <p:spPr>
          <a:xfrm>
            <a:off x="3847628" y="443965"/>
            <a:ext cx="4496744"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rPr>
              <a:t>Our Global Footprint </a:t>
            </a:r>
          </a:p>
        </p:txBody>
      </p:sp>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446590"/>
            <a:ext cx="7772400" cy="45719"/>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054761"/>
            <a:ext cx="7772400" cy="45719"/>
          </a:xfrm>
          <a:prstGeom prst="rect">
            <a:avLst/>
          </a:prstGeom>
        </p:spPr>
      </p:pic>
      <p:grpSp>
        <p:nvGrpSpPr>
          <p:cNvPr id="31" name="Group 30">
            <a:extLst>
              <a:ext uri="{FF2B5EF4-FFF2-40B4-BE49-F238E27FC236}">
                <a16:creationId xmlns:a16="http://schemas.microsoft.com/office/drawing/2014/main" id="{E1921C27-3F21-C60D-F5D8-0C694C3330FF}"/>
              </a:ext>
            </a:extLst>
          </p:cNvPr>
          <p:cNvGrpSpPr/>
          <p:nvPr/>
        </p:nvGrpSpPr>
        <p:grpSpPr>
          <a:xfrm>
            <a:off x="1725142" y="2856666"/>
            <a:ext cx="1315152" cy="628252"/>
            <a:chOff x="1725142" y="2673786"/>
            <a:chExt cx="1315152" cy="628252"/>
          </a:xfrm>
        </p:grpSpPr>
        <p:grpSp>
          <p:nvGrpSpPr>
            <p:cNvPr id="32" name="Group 31">
              <a:extLst>
                <a:ext uri="{FF2B5EF4-FFF2-40B4-BE49-F238E27FC236}">
                  <a16:creationId xmlns:a16="http://schemas.microsoft.com/office/drawing/2014/main" id="{CC19A99B-0081-DCC3-D2ED-1F8AD52AD0B2}"/>
                </a:ext>
              </a:extLst>
            </p:cNvPr>
            <p:cNvGrpSpPr/>
            <p:nvPr/>
          </p:nvGrpSpPr>
          <p:grpSpPr>
            <a:xfrm>
              <a:off x="1725142" y="2673786"/>
              <a:ext cx="1315152" cy="628252"/>
              <a:chOff x="1675612" y="2673786"/>
              <a:chExt cx="1315152" cy="628252"/>
            </a:xfrm>
          </p:grpSpPr>
          <p:sp>
            <p:nvSpPr>
              <p:cNvPr id="34" name="object 12">
                <a:extLst>
                  <a:ext uri="{FF2B5EF4-FFF2-40B4-BE49-F238E27FC236}">
                    <a16:creationId xmlns:a16="http://schemas.microsoft.com/office/drawing/2014/main" id="{41B1E89D-2C0F-26E1-AC23-1C0FF402A6BA}"/>
                  </a:ext>
                </a:extLst>
              </p:cNvPr>
              <p:cNvSpPr txBox="1"/>
              <p:nvPr/>
            </p:nvSpPr>
            <p:spPr>
              <a:xfrm>
                <a:off x="1787436" y="2673786"/>
                <a:ext cx="1170409" cy="20999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Americas</a:t>
                </a:r>
                <a:endPar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35" name="Group 34">
                <a:extLst>
                  <a:ext uri="{FF2B5EF4-FFF2-40B4-BE49-F238E27FC236}">
                    <a16:creationId xmlns:a16="http://schemas.microsoft.com/office/drawing/2014/main" id="{EE98EDFF-A3CC-F32A-26F5-124CACE2BFE7}"/>
                  </a:ext>
                </a:extLst>
              </p:cNvPr>
              <p:cNvGrpSpPr/>
              <p:nvPr/>
            </p:nvGrpSpPr>
            <p:grpSpPr>
              <a:xfrm>
                <a:off x="1675612" y="2895600"/>
                <a:ext cx="1315152" cy="406438"/>
                <a:chOff x="1640175" y="2482663"/>
                <a:chExt cx="1315152" cy="406438"/>
              </a:xfrm>
            </p:grpSpPr>
            <p:grpSp>
              <p:nvGrpSpPr>
                <p:cNvPr id="39" name="Group 38">
                  <a:extLst>
                    <a:ext uri="{FF2B5EF4-FFF2-40B4-BE49-F238E27FC236}">
                      <a16:creationId xmlns:a16="http://schemas.microsoft.com/office/drawing/2014/main" id="{3D65A723-520A-FEF1-489F-5FD2AD60FFB1}"/>
                    </a:ext>
                  </a:extLst>
                </p:cNvPr>
                <p:cNvGrpSpPr/>
                <p:nvPr/>
              </p:nvGrpSpPr>
              <p:grpSpPr>
                <a:xfrm>
                  <a:off x="1640175" y="2485127"/>
                  <a:ext cx="773158" cy="403974"/>
                  <a:chOff x="1955399" y="2485127"/>
                  <a:chExt cx="773158" cy="403974"/>
                </a:xfrm>
              </p:grpSpPr>
              <p:sp>
                <p:nvSpPr>
                  <p:cNvPr id="44" name="TextBox 43">
                    <a:extLst>
                      <a:ext uri="{FF2B5EF4-FFF2-40B4-BE49-F238E27FC236}">
                        <a16:creationId xmlns:a16="http://schemas.microsoft.com/office/drawing/2014/main" id="{3650F553-F3E3-5213-3610-B4B49B6819E8}"/>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45" name="TextBox 44">
                    <a:extLst>
                      <a:ext uri="{FF2B5EF4-FFF2-40B4-BE49-F238E27FC236}">
                        <a16:creationId xmlns:a16="http://schemas.microsoft.com/office/drawing/2014/main" id="{2379FA72-C3BE-922F-8845-19E9C5677069}"/>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50</a:t>
                    </a:r>
                  </a:p>
                </p:txBody>
              </p:sp>
            </p:grpSp>
            <p:grpSp>
              <p:nvGrpSpPr>
                <p:cNvPr id="40" name="Group 39">
                  <a:extLst>
                    <a:ext uri="{FF2B5EF4-FFF2-40B4-BE49-F238E27FC236}">
                      <a16:creationId xmlns:a16="http://schemas.microsoft.com/office/drawing/2014/main" id="{736F9855-79AA-B934-804C-A490B2BF4B43}"/>
                    </a:ext>
                  </a:extLst>
                </p:cNvPr>
                <p:cNvGrpSpPr/>
                <p:nvPr/>
              </p:nvGrpSpPr>
              <p:grpSpPr>
                <a:xfrm>
                  <a:off x="2366059" y="2485127"/>
                  <a:ext cx="589268" cy="403974"/>
                  <a:chOff x="1855291" y="2485127"/>
                  <a:chExt cx="740793" cy="403974"/>
                </a:xfrm>
              </p:grpSpPr>
              <p:sp>
                <p:nvSpPr>
                  <p:cNvPr id="42" name="TextBox 41">
                    <a:extLst>
                      <a:ext uri="{FF2B5EF4-FFF2-40B4-BE49-F238E27FC236}">
                        <a16:creationId xmlns:a16="http://schemas.microsoft.com/office/drawing/2014/main" id="{9564BEBE-7DB0-D352-3FAB-A7D8A1BD53FD}"/>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43" name="TextBox 42">
                    <a:extLst>
                      <a:ext uri="{FF2B5EF4-FFF2-40B4-BE49-F238E27FC236}">
                        <a16:creationId xmlns:a16="http://schemas.microsoft.com/office/drawing/2014/main" id="{0FDC2E18-25C6-73C3-D621-EA52F9AAEAFF}"/>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134</a:t>
                    </a:r>
                  </a:p>
                </p:txBody>
              </p:sp>
            </p:grpSp>
            <p:cxnSp>
              <p:nvCxnSpPr>
                <p:cNvPr id="41" name="Straight Connector 40">
                  <a:extLst>
                    <a:ext uri="{FF2B5EF4-FFF2-40B4-BE49-F238E27FC236}">
                      <a16:creationId xmlns:a16="http://schemas.microsoft.com/office/drawing/2014/main" id="{29B5FB0D-2915-D889-7004-51EF5292B910}"/>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Connector 32">
              <a:extLst>
                <a:ext uri="{FF2B5EF4-FFF2-40B4-BE49-F238E27FC236}">
                  <a16:creationId xmlns:a16="http://schemas.microsoft.com/office/drawing/2014/main" id="{960CF0FF-107D-B8C7-84FE-C71466D84DE3}"/>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E1CAE65-166C-54EB-6A14-BD24A577F5FD}"/>
              </a:ext>
            </a:extLst>
          </p:cNvPr>
          <p:cNvGrpSpPr/>
          <p:nvPr/>
        </p:nvGrpSpPr>
        <p:grpSpPr>
          <a:xfrm>
            <a:off x="5785269" y="4334537"/>
            <a:ext cx="1984024" cy="666789"/>
            <a:chOff x="5785269" y="4636136"/>
            <a:chExt cx="1984024" cy="666789"/>
          </a:xfrm>
        </p:grpSpPr>
        <p:sp>
          <p:nvSpPr>
            <p:cNvPr id="58" name="object 13">
              <a:extLst>
                <a:ext uri="{FF2B5EF4-FFF2-40B4-BE49-F238E27FC236}">
                  <a16:creationId xmlns:a16="http://schemas.microsoft.com/office/drawing/2014/main" id="{B0D4E1A2-229F-73D2-3389-D2F3893B7EF9}"/>
                </a:ext>
              </a:extLst>
            </p:cNvPr>
            <p:cNvSpPr txBox="1"/>
            <p:nvPr/>
          </p:nvSpPr>
          <p:spPr>
            <a:xfrm>
              <a:off x="5785269" y="4636136"/>
              <a:ext cx="1984024" cy="209994"/>
            </a:xfrm>
            <a:prstGeom prst="rect">
              <a:avLst/>
            </a:prstGeom>
          </p:spPr>
          <p:txBody>
            <a:bodyPr vert="horz" wrap="square" lIns="0" tIns="13335" rIns="0" bIns="0" rtlCol="0">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ISC, ME &amp; Africa</a:t>
              </a:r>
            </a:p>
          </p:txBody>
        </p:sp>
        <p:grpSp>
          <p:nvGrpSpPr>
            <p:cNvPr id="48" name="Group 47">
              <a:extLst>
                <a:ext uri="{FF2B5EF4-FFF2-40B4-BE49-F238E27FC236}">
                  <a16:creationId xmlns:a16="http://schemas.microsoft.com/office/drawing/2014/main" id="{1FDE4EF0-C19D-5741-90B0-BF6DE6685A0A}"/>
                </a:ext>
              </a:extLst>
            </p:cNvPr>
            <p:cNvGrpSpPr/>
            <p:nvPr/>
          </p:nvGrpSpPr>
          <p:grpSpPr>
            <a:xfrm>
              <a:off x="6121299" y="4896487"/>
              <a:ext cx="1315152" cy="406438"/>
              <a:chOff x="1725142" y="2895600"/>
              <a:chExt cx="1315152" cy="406438"/>
            </a:xfrm>
          </p:grpSpPr>
          <p:grpSp>
            <p:nvGrpSpPr>
              <p:cNvPr id="49" name="Group 48">
                <a:extLst>
                  <a:ext uri="{FF2B5EF4-FFF2-40B4-BE49-F238E27FC236}">
                    <a16:creationId xmlns:a16="http://schemas.microsoft.com/office/drawing/2014/main" id="{45AEE329-42BA-288E-E1B5-7E1FDE600C9D}"/>
                  </a:ext>
                </a:extLst>
              </p:cNvPr>
              <p:cNvGrpSpPr/>
              <p:nvPr/>
            </p:nvGrpSpPr>
            <p:grpSpPr>
              <a:xfrm>
                <a:off x="1725142" y="2895600"/>
                <a:ext cx="1315152" cy="406438"/>
                <a:chOff x="1640175" y="2482663"/>
                <a:chExt cx="1315152" cy="406438"/>
              </a:xfrm>
            </p:grpSpPr>
            <p:grpSp>
              <p:nvGrpSpPr>
                <p:cNvPr id="51" name="Group 50">
                  <a:extLst>
                    <a:ext uri="{FF2B5EF4-FFF2-40B4-BE49-F238E27FC236}">
                      <a16:creationId xmlns:a16="http://schemas.microsoft.com/office/drawing/2014/main" id="{9AAB148A-59DB-FECA-5BD2-7A2C3E2595FF}"/>
                    </a:ext>
                  </a:extLst>
                </p:cNvPr>
                <p:cNvGrpSpPr/>
                <p:nvPr/>
              </p:nvGrpSpPr>
              <p:grpSpPr>
                <a:xfrm>
                  <a:off x="1640175" y="2485127"/>
                  <a:ext cx="773158" cy="403974"/>
                  <a:chOff x="1955399" y="2485127"/>
                  <a:chExt cx="773158" cy="403974"/>
                </a:xfrm>
              </p:grpSpPr>
              <p:sp>
                <p:nvSpPr>
                  <p:cNvPr id="56" name="TextBox 55">
                    <a:extLst>
                      <a:ext uri="{FF2B5EF4-FFF2-40B4-BE49-F238E27FC236}">
                        <a16:creationId xmlns:a16="http://schemas.microsoft.com/office/drawing/2014/main" id="{176A24B9-BE0E-9298-CCF1-64A9D8178D8A}"/>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57" name="TextBox 56">
                    <a:extLst>
                      <a:ext uri="{FF2B5EF4-FFF2-40B4-BE49-F238E27FC236}">
                        <a16:creationId xmlns:a16="http://schemas.microsoft.com/office/drawing/2014/main" id="{00C060E4-D12C-FFF2-3F8A-8DE93C7F832C}"/>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68</a:t>
                    </a:r>
                  </a:p>
                </p:txBody>
              </p:sp>
            </p:grpSp>
            <p:grpSp>
              <p:nvGrpSpPr>
                <p:cNvPr id="52" name="Group 51">
                  <a:extLst>
                    <a:ext uri="{FF2B5EF4-FFF2-40B4-BE49-F238E27FC236}">
                      <a16:creationId xmlns:a16="http://schemas.microsoft.com/office/drawing/2014/main" id="{4D3E09AB-485B-FAC3-230C-E9B49CDF1906}"/>
                    </a:ext>
                  </a:extLst>
                </p:cNvPr>
                <p:cNvGrpSpPr/>
                <p:nvPr/>
              </p:nvGrpSpPr>
              <p:grpSpPr>
                <a:xfrm>
                  <a:off x="2366059" y="2485127"/>
                  <a:ext cx="589268" cy="403974"/>
                  <a:chOff x="1855291" y="2485127"/>
                  <a:chExt cx="740793" cy="403974"/>
                </a:xfrm>
              </p:grpSpPr>
              <p:sp>
                <p:nvSpPr>
                  <p:cNvPr id="54" name="TextBox 53">
                    <a:extLst>
                      <a:ext uri="{FF2B5EF4-FFF2-40B4-BE49-F238E27FC236}">
                        <a16:creationId xmlns:a16="http://schemas.microsoft.com/office/drawing/2014/main" id="{17FF6893-E5D3-187A-DF7F-8C3C7FF09EAC}"/>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55" name="TextBox 54">
                    <a:extLst>
                      <a:ext uri="{FF2B5EF4-FFF2-40B4-BE49-F238E27FC236}">
                        <a16:creationId xmlns:a16="http://schemas.microsoft.com/office/drawing/2014/main" id="{47230D21-6F59-EF84-4C96-5C60B7E26176}"/>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122</a:t>
                    </a:r>
                  </a:p>
                </p:txBody>
              </p:sp>
            </p:grpSp>
            <p:cxnSp>
              <p:nvCxnSpPr>
                <p:cNvPr id="53" name="Straight Connector 52">
                  <a:extLst>
                    <a:ext uri="{FF2B5EF4-FFF2-40B4-BE49-F238E27FC236}">
                      <a16:creationId xmlns:a16="http://schemas.microsoft.com/office/drawing/2014/main" id="{154BDAF5-6911-F09B-5EDC-300CBDBB9502}"/>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EFA2C6EB-8404-FF3B-BDDB-0DC7CE61D7B9}"/>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0DAC03C8-9C2C-7E69-B988-B6E720768C31}"/>
              </a:ext>
            </a:extLst>
          </p:cNvPr>
          <p:cNvGrpSpPr/>
          <p:nvPr/>
        </p:nvGrpSpPr>
        <p:grpSpPr>
          <a:xfrm>
            <a:off x="8387045" y="2770035"/>
            <a:ext cx="1557814" cy="679626"/>
            <a:chOff x="8217264" y="2333615"/>
            <a:chExt cx="1557814" cy="679626"/>
          </a:xfrm>
        </p:grpSpPr>
        <p:sp>
          <p:nvSpPr>
            <p:cNvPr id="73" name="object 10">
              <a:extLst>
                <a:ext uri="{FF2B5EF4-FFF2-40B4-BE49-F238E27FC236}">
                  <a16:creationId xmlns:a16="http://schemas.microsoft.com/office/drawing/2014/main" id="{310C9633-C19B-FFAA-4050-401771A83EB4}"/>
                </a:ext>
              </a:extLst>
            </p:cNvPr>
            <p:cNvSpPr txBox="1"/>
            <p:nvPr/>
          </p:nvSpPr>
          <p:spPr>
            <a:xfrm>
              <a:off x="8217264" y="2333615"/>
              <a:ext cx="1557814" cy="209994"/>
            </a:xfrm>
            <a:prstGeom prst="rect">
              <a:avLst/>
            </a:prstGeom>
          </p:spPr>
          <p:txBody>
            <a:bodyPr vert="horz" wrap="square" lIns="0" tIns="13335" rIns="0" bIns="0" rtlCol="0">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Asia Pacific</a:t>
              </a:r>
              <a:endPar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63" name="Group 62">
              <a:extLst>
                <a:ext uri="{FF2B5EF4-FFF2-40B4-BE49-F238E27FC236}">
                  <a16:creationId xmlns:a16="http://schemas.microsoft.com/office/drawing/2014/main" id="{D643C6CA-7EB8-A0E8-CB4A-38BDA8FED90C}"/>
                </a:ext>
              </a:extLst>
            </p:cNvPr>
            <p:cNvGrpSpPr/>
            <p:nvPr/>
          </p:nvGrpSpPr>
          <p:grpSpPr>
            <a:xfrm>
              <a:off x="8348680" y="2606803"/>
              <a:ext cx="1315152" cy="406438"/>
              <a:chOff x="1725142" y="2895600"/>
              <a:chExt cx="1315152" cy="406438"/>
            </a:xfrm>
          </p:grpSpPr>
          <p:grpSp>
            <p:nvGrpSpPr>
              <p:cNvPr id="64" name="Group 63">
                <a:extLst>
                  <a:ext uri="{FF2B5EF4-FFF2-40B4-BE49-F238E27FC236}">
                    <a16:creationId xmlns:a16="http://schemas.microsoft.com/office/drawing/2014/main" id="{6A1EA9A5-F789-E384-0DDC-C4BA130DADB1}"/>
                  </a:ext>
                </a:extLst>
              </p:cNvPr>
              <p:cNvGrpSpPr/>
              <p:nvPr/>
            </p:nvGrpSpPr>
            <p:grpSpPr>
              <a:xfrm>
                <a:off x="1725142" y="2895600"/>
                <a:ext cx="1315152" cy="406438"/>
                <a:chOff x="1640175" y="2482663"/>
                <a:chExt cx="1315152" cy="406438"/>
              </a:xfrm>
            </p:grpSpPr>
            <p:grpSp>
              <p:nvGrpSpPr>
                <p:cNvPr id="66" name="Group 65">
                  <a:extLst>
                    <a:ext uri="{FF2B5EF4-FFF2-40B4-BE49-F238E27FC236}">
                      <a16:creationId xmlns:a16="http://schemas.microsoft.com/office/drawing/2014/main" id="{18ADE8F4-03F5-18BB-A5E7-3C5F18CEB6E1}"/>
                    </a:ext>
                  </a:extLst>
                </p:cNvPr>
                <p:cNvGrpSpPr/>
                <p:nvPr/>
              </p:nvGrpSpPr>
              <p:grpSpPr>
                <a:xfrm>
                  <a:off x="1640175" y="2485127"/>
                  <a:ext cx="773158" cy="403974"/>
                  <a:chOff x="1955399" y="2485127"/>
                  <a:chExt cx="773158" cy="403974"/>
                </a:xfrm>
              </p:grpSpPr>
              <p:sp>
                <p:nvSpPr>
                  <p:cNvPr id="71" name="TextBox 70">
                    <a:extLst>
                      <a:ext uri="{FF2B5EF4-FFF2-40B4-BE49-F238E27FC236}">
                        <a16:creationId xmlns:a16="http://schemas.microsoft.com/office/drawing/2014/main" id="{4EC81C2C-916A-FBF3-56B8-8212316D7D4E}"/>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72" name="TextBox 71">
                    <a:extLst>
                      <a:ext uri="{FF2B5EF4-FFF2-40B4-BE49-F238E27FC236}">
                        <a16:creationId xmlns:a16="http://schemas.microsoft.com/office/drawing/2014/main" id="{E812777C-5DC0-964E-FD36-9301B3C49001}"/>
                      </a:ext>
                    </a:extLst>
                  </p:cNvPr>
                  <p:cNvSpPr txBox="1"/>
                  <p:nvPr/>
                </p:nvSpPr>
                <p:spPr>
                  <a:xfrm>
                    <a:off x="1955399" y="2485127"/>
                    <a:ext cx="773158"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25</a:t>
                    </a:r>
                  </a:p>
                </p:txBody>
              </p:sp>
            </p:grpSp>
            <p:grpSp>
              <p:nvGrpSpPr>
                <p:cNvPr id="67" name="Group 66">
                  <a:extLst>
                    <a:ext uri="{FF2B5EF4-FFF2-40B4-BE49-F238E27FC236}">
                      <a16:creationId xmlns:a16="http://schemas.microsoft.com/office/drawing/2014/main" id="{55617E4E-F75D-7675-7218-7A22E914E0C6}"/>
                    </a:ext>
                  </a:extLst>
                </p:cNvPr>
                <p:cNvGrpSpPr/>
                <p:nvPr/>
              </p:nvGrpSpPr>
              <p:grpSpPr>
                <a:xfrm>
                  <a:off x="2366059" y="2485127"/>
                  <a:ext cx="589268" cy="403974"/>
                  <a:chOff x="1855291" y="2485127"/>
                  <a:chExt cx="740793" cy="403974"/>
                </a:xfrm>
              </p:grpSpPr>
              <p:sp>
                <p:nvSpPr>
                  <p:cNvPr id="69" name="TextBox 68">
                    <a:extLst>
                      <a:ext uri="{FF2B5EF4-FFF2-40B4-BE49-F238E27FC236}">
                        <a16:creationId xmlns:a16="http://schemas.microsoft.com/office/drawing/2014/main" id="{F88CECC1-263B-8702-836B-B14D45DCC8AF}"/>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70" name="TextBox 69">
                    <a:extLst>
                      <a:ext uri="{FF2B5EF4-FFF2-40B4-BE49-F238E27FC236}">
                        <a16:creationId xmlns:a16="http://schemas.microsoft.com/office/drawing/2014/main" id="{F47598A1-F09A-D31A-02C4-CCC1F19F5671}"/>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67</a:t>
                    </a:r>
                  </a:p>
                </p:txBody>
              </p:sp>
            </p:grpSp>
            <p:cxnSp>
              <p:nvCxnSpPr>
                <p:cNvPr id="68" name="Straight Connector 67">
                  <a:extLst>
                    <a:ext uri="{FF2B5EF4-FFF2-40B4-BE49-F238E27FC236}">
                      <a16:creationId xmlns:a16="http://schemas.microsoft.com/office/drawing/2014/main" id="{62AC905A-F579-E229-F7F4-5EF02C6743B7}"/>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78342536-35EE-848A-0C79-E7E757B9A925}"/>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2BE37079-ED44-632C-F594-E241A59C6227}"/>
              </a:ext>
            </a:extLst>
          </p:cNvPr>
          <p:cNvGrpSpPr/>
          <p:nvPr/>
        </p:nvGrpSpPr>
        <p:grpSpPr>
          <a:xfrm>
            <a:off x="5850302" y="2113526"/>
            <a:ext cx="1315152" cy="656509"/>
            <a:chOff x="1725142" y="2645529"/>
            <a:chExt cx="1315152" cy="656509"/>
          </a:xfrm>
        </p:grpSpPr>
        <p:grpSp>
          <p:nvGrpSpPr>
            <p:cNvPr id="77" name="Group 76">
              <a:extLst>
                <a:ext uri="{FF2B5EF4-FFF2-40B4-BE49-F238E27FC236}">
                  <a16:creationId xmlns:a16="http://schemas.microsoft.com/office/drawing/2014/main" id="{79C9F99A-EE03-42AB-EB20-91466E615013}"/>
                </a:ext>
              </a:extLst>
            </p:cNvPr>
            <p:cNvGrpSpPr/>
            <p:nvPr/>
          </p:nvGrpSpPr>
          <p:grpSpPr>
            <a:xfrm>
              <a:off x="1725142" y="2645529"/>
              <a:ext cx="1315152" cy="656509"/>
              <a:chOff x="1675612" y="2645529"/>
              <a:chExt cx="1315152" cy="656509"/>
            </a:xfrm>
          </p:grpSpPr>
          <p:sp>
            <p:nvSpPr>
              <p:cNvPr id="79" name="object 12">
                <a:extLst>
                  <a:ext uri="{FF2B5EF4-FFF2-40B4-BE49-F238E27FC236}">
                    <a16:creationId xmlns:a16="http://schemas.microsoft.com/office/drawing/2014/main" id="{F255010A-60EB-ACD0-94F5-3A17021C5926}"/>
                  </a:ext>
                </a:extLst>
              </p:cNvPr>
              <p:cNvSpPr txBox="1"/>
              <p:nvPr/>
            </p:nvSpPr>
            <p:spPr>
              <a:xfrm>
                <a:off x="1734428" y="2645529"/>
                <a:ext cx="1170409" cy="20999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Europe</a:t>
                </a:r>
              </a:p>
            </p:txBody>
          </p:sp>
          <p:grpSp>
            <p:nvGrpSpPr>
              <p:cNvPr id="80" name="Group 79">
                <a:extLst>
                  <a:ext uri="{FF2B5EF4-FFF2-40B4-BE49-F238E27FC236}">
                    <a16:creationId xmlns:a16="http://schemas.microsoft.com/office/drawing/2014/main" id="{CC54787B-8777-4E03-EE9B-AB1C97E4FB90}"/>
                  </a:ext>
                </a:extLst>
              </p:cNvPr>
              <p:cNvGrpSpPr/>
              <p:nvPr/>
            </p:nvGrpSpPr>
            <p:grpSpPr>
              <a:xfrm>
                <a:off x="1675612" y="2895600"/>
                <a:ext cx="1315152" cy="406438"/>
                <a:chOff x="1640175" y="2482663"/>
                <a:chExt cx="1315152" cy="406438"/>
              </a:xfrm>
            </p:grpSpPr>
            <p:grpSp>
              <p:nvGrpSpPr>
                <p:cNvPr id="84" name="Group 83">
                  <a:extLst>
                    <a:ext uri="{FF2B5EF4-FFF2-40B4-BE49-F238E27FC236}">
                      <a16:creationId xmlns:a16="http://schemas.microsoft.com/office/drawing/2014/main" id="{0C875432-D89B-2C17-775F-665B2CEA5DEC}"/>
                    </a:ext>
                  </a:extLst>
                </p:cNvPr>
                <p:cNvGrpSpPr/>
                <p:nvPr/>
              </p:nvGrpSpPr>
              <p:grpSpPr>
                <a:xfrm>
                  <a:off x="1640175" y="2485127"/>
                  <a:ext cx="773158" cy="403974"/>
                  <a:chOff x="1955399" y="2485127"/>
                  <a:chExt cx="773158" cy="403974"/>
                </a:xfrm>
              </p:grpSpPr>
              <p:sp>
                <p:nvSpPr>
                  <p:cNvPr id="89" name="TextBox 88">
                    <a:extLst>
                      <a:ext uri="{FF2B5EF4-FFF2-40B4-BE49-F238E27FC236}">
                        <a16:creationId xmlns:a16="http://schemas.microsoft.com/office/drawing/2014/main" id="{D6996579-04DF-35FB-06E4-3FCC2122850D}"/>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90" name="TextBox 89">
                    <a:extLst>
                      <a:ext uri="{FF2B5EF4-FFF2-40B4-BE49-F238E27FC236}">
                        <a16:creationId xmlns:a16="http://schemas.microsoft.com/office/drawing/2014/main" id="{987DCC45-530A-6755-BA07-2EB9A645967A}"/>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37</a:t>
                    </a:r>
                  </a:p>
                </p:txBody>
              </p:sp>
            </p:grpSp>
            <p:grpSp>
              <p:nvGrpSpPr>
                <p:cNvPr id="85" name="Group 84">
                  <a:extLst>
                    <a:ext uri="{FF2B5EF4-FFF2-40B4-BE49-F238E27FC236}">
                      <a16:creationId xmlns:a16="http://schemas.microsoft.com/office/drawing/2014/main" id="{FA65AC5E-2E30-039B-BBDD-65112A712567}"/>
                    </a:ext>
                  </a:extLst>
                </p:cNvPr>
                <p:cNvGrpSpPr/>
                <p:nvPr/>
              </p:nvGrpSpPr>
              <p:grpSpPr>
                <a:xfrm>
                  <a:off x="2366059" y="2485127"/>
                  <a:ext cx="589268" cy="403974"/>
                  <a:chOff x="1855291" y="2485127"/>
                  <a:chExt cx="740793" cy="403974"/>
                </a:xfrm>
              </p:grpSpPr>
              <p:sp>
                <p:nvSpPr>
                  <p:cNvPr id="87" name="TextBox 86">
                    <a:extLst>
                      <a:ext uri="{FF2B5EF4-FFF2-40B4-BE49-F238E27FC236}">
                        <a16:creationId xmlns:a16="http://schemas.microsoft.com/office/drawing/2014/main" id="{82BD2450-710F-FD85-EB94-F4026F08F0C2}"/>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88" name="TextBox 87">
                    <a:extLst>
                      <a:ext uri="{FF2B5EF4-FFF2-40B4-BE49-F238E27FC236}">
                        <a16:creationId xmlns:a16="http://schemas.microsoft.com/office/drawing/2014/main" id="{1F42E513-9F3A-7FC9-7C7F-35F68D9D1A63}"/>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52</a:t>
                    </a:r>
                  </a:p>
                </p:txBody>
              </p:sp>
            </p:grpSp>
            <p:cxnSp>
              <p:nvCxnSpPr>
                <p:cNvPr id="86" name="Straight Connector 85">
                  <a:extLst>
                    <a:ext uri="{FF2B5EF4-FFF2-40B4-BE49-F238E27FC236}">
                      <a16:creationId xmlns:a16="http://schemas.microsoft.com/office/drawing/2014/main" id="{41CEA324-8DEC-5F66-524D-41041FA47500}"/>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 name="Straight Connector 77">
              <a:extLst>
                <a:ext uri="{FF2B5EF4-FFF2-40B4-BE49-F238E27FC236}">
                  <a16:creationId xmlns:a16="http://schemas.microsoft.com/office/drawing/2014/main" id="{D33482E6-82D5-44DF-0154-1AA059846ADA}"/>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026CB81A-4ED2-2768-8BBA-FABE554A7891}"/>
              </a:ext>
            </a:extLst>
          </p:cNvPr>
          <p:cNvGrpSpPr/>
          <p:nvPr/>
        </p:nvGrpSpPr>
        <p:grpSpPr>
          <a:xfrm>
            <a:off x="526534" y="4455213"/>
            <a:ext cx="1343852" cy="1269446"/>
            <a:chOff x="-1405282" y="1740762"/>
            <a:chExt cx="1343852" cy="1269446"/>
          </a:xfrm>
        </p:grpSpPr>
        <p:sp>
          <p:nvSpPr>
            <p:cNvPr id="101" name="object 12">
              <a:extLst>
                <a:ext uri="{FF2B5EF4-FFF2-40B4-BE49-F238E27FC236}">
                  <a16:creationId xmlns:a16="http://schemas.microsoft.com/office/drawing/2014/main" id="{BC146886-8302-3098-B5F9-FE22CD253500}"/>
                </a:ext>
              </a:extLst>
            </p:cNvPr>
            <p:cNvSpPr txBox="1"/>
            <p:nvPr/>
          </p:nvSpPr>
          <p:spPr>
            <a:xfrm>
              <a:off x="-1318560" y="1740762"/>
              <a:ext cx="1170409" cy="21544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Over</a:t>
              </a:r>
              <a:endParaRPr kumimoji="0" lang="en-IN" sz="18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endParaRPr>
            </a:p>
          </p:txBody>
        </p:sp>
        <p:grpSp>
          <p:nvGrpSpPr>
            <p:cNvPr id="102" name="Group 101">
              <a:extLst>
                <a:ext uri="{FF2B5EF4-FFF2-40B4-BE49-F238E27FC236}">
                  <a16:creationId xmlns:a16="http://schemas.microsoft.com/office/drawing/2014/main" id="{E2AAE0BE-1AF9-E253-ED71-8ADE2B49AE8B}"/>
                </a:ext>
              </a:extLst>
            </p:cNvPr>
            <p:cNvGrpSpPr/>
            <p:nvPr/>
          </p:nvGrpSpPr>
          <p:grpSpPr>
            <a:xfrm>
              <a:off x="-1405282" y="1996877"/>
              <a:ext cx="1343852" cy="441050"/>
              <a:chOff x="1647706" y="2475602"/>
              <a:chExt cx="1343852" cy="441050"/>
            </a:xfrm>
          </p:grpSpPr>
          <p:sp>
            <p:nvSpPr>
              <p:cNvPr id="107" name="TextBox 106">
                <a:extLst>
                  <a:ext uri="{FF2B5EF4-FFF2-40B4-BE49-F238E27FC236}">
                    <a16:creationId xmlns:a16="http://schemas.microsoft.com/office/drawing/2014/main" id="{AB45ECA4-75D7-AAF4-68BB-C4193A4AB3E3}"/>
                  </a:ext>
                </a:extLst>
              </p:cNvPr>
              <p:cNvSpPr txBox="1"/>
              <p:nvPr/>
            </p:nvSpPr>
            <p:spPr>
              <a:xfrm>
                <a:off x="1647706" y="2670431"/>
                <a:ext cx="1343852" cy="246221"/>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10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Offices in</a:t>
                </a:r>
              </a:p>
            </p:txBody>
          </p:sp>
          <p:sp>
            <p:nvSpPr>
              <p:cNvPr id="108" name="TextBox 107">
                <a:extLst>
                  <a:ext uri="{FF2B5EF4-FFF2-40B4-BE49-F238E27FC236}">
                    <a16:creationId xmlns:a16="http://schemas.microsoft.com/office/drawing/2014/main" id="{617F4D02-92FF-8394-3B9F-F2CA164B04A4}"/>
                  </a:ext>
                </a:extLst>
              </p:cNvPr>
              <p:cNvSpPr txBox="1"/>
              <p:nvPr/>
            </p:nvSpPr>
            <p:spPr>
              <a:xfrm>
                <a:off x="1965967" y="2475602"/>
                <a:ext cx="773158" cy="313547"/>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I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300</a:t>
                </a:r>
              </a:p>
            </p:txBody>
          </p:sp>
        </p:grpSp>
        <p:cxnSp>
          <p:nvCxnSpPr>
            <p:cNvPr id="103" name="Straight Connector 102">
              <a:extLst>
                <a:ext uri="{FF2B5EF4-FFF2-40B4-BE49-F238E27FC236}">
                  <a16:creationId xmlns:a16="http://schemas.microsoft.com/office/drawing/2014/main" id="{83A10559-C0D9-E403-4079-846DCD6BA50D}"/>
                </a:ext>
              </a:extLst>
            </p:cNvPr>
            <p:cNvCxnSpPr>
              <a:cxnSpLocks/>
            </p:cNvCxnSpPr>
            <p:nvPr/>
          </p:nvCxnSpPr>
          <p:spPr>
            <a:xfrm>
              <a:off x="-1039464" y="2437927"/>
              <a:ext cx="6122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B0883512-6A82-967F-70B9-FBC1DC95AEEF}"/>
                </a:ext>
              </a:extLst>
            </p:cNvPr>
            <p:cNvGrpSpPr/>
            <p:nvPr/>
          </p:nvGrpSpPr>
          <p:grpSpPr>
            <a:xfrm>
              <a:off x="-1405282" y="2569158"/>
              <a:ext cx="1343852" cy="441050"/>
              <a:chOff x="1647706" y="2475602"/>
              <a:chExt cx="1343852" cy="441050"/>
            </a:xfrm>
          </p:grpSpPr>
          <p:sp>
            <p:nvSpPr>
              <p:cNvPr id="105" name="TextBox 104">
                <a:extLst>
                  <a:ext uri="{FF2B5EF4-FFF2-40B4-BE49-F238E27FC236}">
                    <a16:creationId xmlns:a16="http://schemas.microsoft.com/office/drawing/2014/main" id="{69D1A7A4-686D-EE7A-9F73-221F424A2F2D}"/>
                  </a:ext>
                </a:extLst>
              </p:cNvPr>
              <p:cNvSpPr txBox="1"/>
              <p:nvPr/>
            </p:nvSpPr>
            <p:spPr>
              <a:xfrm>
                <a:off x="1647706" y="2670431"/>
                <a:ext cx="1343852" cy="246221"/>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10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Countries</a:t>
                </a:r>
              </a:p>
            </p:txBody>
          </p:sp>
          <p:sp>
            <p:nvSpPr>
              <p:cNvPr id="106" name="TextBox 105">
                <a:extLst>
                  <a:ext uri="{FF2B5EF4-FFF2-40B4-BE49-F238E27FC236}">
                    <a16:creationId xmlns:a16="http://schemas.microsoft.com/office/drawing/2014/main" id="{AAFCCFC5-E540-1000-AE1E-92714A39DDF6}"/>
                  </a:ext>
                </a:extLst>
              </p:cNvPr>
              <p:cNvSpPr txBox="1"/>
              <p:nvPr/>
            </p:nvSpPr>
            <p:spPr>
              <a:xfrm>
                <a:off x="1965967" y="2475602"/>
                <a:ext cx="773158" cy="313547"/>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I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180</a:t>
                </a:r>
              </a:p>
            </p:txBody>
          </p:sp>
        </p:grpSp>
      </p:grpSp>
      <p:grpSp>
        <p:nvGrpSpPr>
          <p:cNvPr id="112" name="Group 111">
            <a:extLst>
              <a:ext uri="{FF2B5EF4-FFF2-40B4-BE49-F238E27FC236}">
                <a16:creationId xmlns:a16="http://schemas.microsoft.com/office/drawing/2014/main" id="{FD45179E-946F-3408-470A-2D1B4D4C78C5}"/>
              </a:ext>
            </a:extLst>
          </p:cNvPr>
          <p:cNvGrpSpPr/>
          <p:nvPr/>
        </p:nvGrpSpPr>
        <p:grpSpPr>
          <a:xfrm>
            <a:off x="8130315" y="3657313"/>
            <a:ext cx="1703298" cy="887221"/>
            <a:chOff x="8345868" y="3633179"/>
            <a:chExt cx="1703298" cy="887221"/>
          </a:xfrm>
        </p:grpSpPr>
        <p:sp>
          <p:nvSpPr>
            <p:cNvPr id="92" name="TextBox 91">
              <a:extLst>
                <a:ext uri="{FF2B5EF4-FFF2-40B4-BE49-F238E27FC236}">
                  <a16:creationId xmlns:a16="http://schemas.microsoft.com/office/drawing/2014/main" id="{7EBA9A7D-14CF-F4CF-6123-EC07975C08B0}"/>
                </a:ext>
              </a:extLst>
            </p:cNvPr>
            <p:cNvSpPr txBox="1"/>
            <p:nvPr/>
          </p:nvSpPr>
          <p:spPr>
            <a:xfrm>
              <a:off x="9020813" y="3923665"/>
              <a:ext cx="1028353" cy="461665"/>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Head Office</a:t>
              </a:r>
              <a:b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(Mumbai)</a:t>
              </a:r>
            </a:p>
          </p:txBody>
        </p:sp>
        <p:grpSp>
          <p:nvGrpSpPr>
            <p:cNvPr id="111" name="Group 110">
              <a:extLst>
                <a:ext uri="{FF2B5EF4-FFF2-40B4-BE49-F238E27FC236}">
                  <a16:creationId xmlns:a16="http://schemas.microsoft.com/office/drawing/2014/main" id="{5046A80F-CED3-9FF2-66C7-D67D73BF2CA4}"/>
                </a:ext>
              </a:extLst>
            </p:cNvPr>
            <p:cNvGrpSpPr/>
            <p:nvPr/>
          </p:nvGrpSpPr>
          <p:grpSpPr>
            <a:xfrm>
              <a:off x="8345868" y="3633179"/>
              <a:ext cx="870847" cy="887221"/>
              <a:chOff x="7920800" y="3191328"/>
              <a:chExt cx="1252843" cy="1276398"/>
            </a:xfrm>
          </p:grpSpPr>
          <p:pic>
            <p:nvPicPr>
              <p:cNvPr id="96" name="Picture 95">
                <a:extLst>
                  <a:ext uri="{FF2B5EF4-FFF2-40B4-BE49-F238E27FC236}">
                    <a16:creationId xmlns:a16="http://schemas.microsoft.com/office/drawing/2014/main" id="{BA54594F-2CB3-F7D2-9A79-62CA98988B0E}"/>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rcRect/>
              <a:stretch/>
            </p:blipFill>
            <p:spPr>
              <a:xfrm>
                <a:off x="8290146" y="3902447"/>
                <a:ext cx="565279" cy="565279"/>
              </a:xfrm>
              <a:prstGeom prst="rect">
                <a:avLst/>
              </a:prstGeom>
            </p:spPr>
          </p:pic>
          <p:pic>
            <p:nvPicPr>
              <p:cNvPr id="110" name="Picture 109" descr="A red sign with white text&#10;&#10;Description automatically generated">
                <a:extLst>
                  <a:ext uri="{FF2B5EF4-FFF2-40B4-BE49-F238E27FC236}">
                    <a16:creationId xmlns:a16="http://schemas.microsoft.com/office/drawing/2014/main" id="{B12D9DFE-E983-25A3-AB02-BECDFF6DF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0800" y="3191328"/>
                <a:ext cx="1252843" cy="458677"/>
              </a:xfrm>
              <a:prstGeom prst="rect">
                <a:avLst/>
              </a:prstGeom>
            </p:spPr>
          </p:pic>
        </p:grpSp>
      </p:grpSp>
      <p:grpSp>
        <p:nvGrpSpPr>
          <p:cNvPr id="4" name="Group 3">
            <a:extLst>
              <a:ext uri="{FF2B5EF4-FFF2-40B4-BE49-F238E27FC236}">
                <a16:creationId xmlns:a16="http://schemas.microsoft.com/office/drawing/2014/main" id="{8FCE27FB-907A-BB75-EFAE-7F6CFEA48B36}"/>
              </a:ext>
            </a:extLst>
          </p:cNvPr>
          <p:cNvGrpSpPr/>
          <p:nvPr/>
        </p:nvGrpSpPr>
        <p:grpSpPr>
          <a:xfrm>
            <a:off x="203504" y="6433652"/>
            <a:ext cx="2643731" cy="242441"/>
            <a:chOff x="203504" y="6433652"/>
            <a:chExt cx="2643731" cy="242441"/>
          </a:xfrm>
        </p:grpSpPr>
        <p:pic>
          <p:nvPicPr>
            <p:cNvPr id="5" name="Picture 4" descr="A red sign with white text&#10;&#10;Description automatically generated">
              <a:extLst>
                <a:ext uri="{FF2B5EF4-FFF2-40B4-BE49-F238E27FC236}">
                  <a16:creationId xmlns:a16="http://schemas.microsoft.com/office/drawing/2014/main" id="{B0DF45FF-5DFE-5C0E-1A60-1EA7440CAA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6" name="TextBox 5">
              <a:extLst>
                <a:ext uri="{FF2B5EF4-FFF2-40B4-BE49-F238E27FC236}">
                  <a16:creationId xmlns:a16="http://schemas.microsoft.com/office/drawing/2014/main" id="{2AAB388A-BF98-0EB7-9602-7347DD20A977}"/>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1501131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blinds(horizontal)">
                                      <p:cBhvr>
                                        <p:cTn id="19" dur="500"/>
                                        <p:tgtEl>
                                          <p:spTgt spid="11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0A87F637-C063-891D-45A2-169923AFEA4F}"/>
              </a:ext>
            </a:extLst>
          </p:cNvPr>
          <p:cNvSpPr/>
          <p:nvPr/>
        </p:nvSpPr>
        <p:spPr>
          <a:xfrm>
            <a:off x="0" y="1707"/>
            <a:ext cx="12192000" cy="6856293"/>
          </a:xfrm>
          <a:prstGeom prst="roundRect">
            <a:avLst>
              <a:gd name="adj" fmla="val 0"/>
            </a:avLst>
          </a:prstGeom>
          <a:gradFill flip="none" rotWithShape="1">
            <a:gsLst>
              <a:gs pos="0">
                <a:srgbClr val="740606"/>
              </a:gs>
              <a:gs pos="100000">
                <a:srgbClr val="FF00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black and red rectangle with a black background&#10;&#10;Description automatically generated">
            <a:extLst>
              <a:ext uri="{FF2B5EF4-FFF2-40B4-BE49-F238E27FC236}">
                <a16:creationId xmlns:a16="http://schemas.microsoft.com/office/drawing/2014/main" id="{696D542C-5784-A013-4AE7-204428B9B47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67871" y="2173702"/>
            <a:ext cx="10266947" cy="3317886"/>
          </a:xfrm>
          <a:prstGeom prst="rect">
            <a:avLst/>
          </a:prstGeom>
        </p:spPr>
      </p:pic>
      <p:sp>
        <p:nvSpPr>
          <p:cNvPr id="2" name="TextBox 1">
            <a:extLst>
              <a:ext uri="{FF2B5EF4-FFF2-40B4-BE49-F238E27FC236}">
                <a16:creationId xmlns:a16="http://schemas.microsoft.com/office/drawing/2014/main" id="{FFD3C487-F78F-B62E-3709-FDDA4B12149E}"/>
              </a:ext>
            </a:extLst>
          </p:cNvPr>
          <p:cNvSpPr txBox="1"/>
          <p:nvPr/>
        </p:nvSpPr>
        <p:spPr>
          <a:xfrm>
            <a:off x="3624009" y="527882"/>
            <a:ext cx="4943982" cy="646331"/>
          </a:xfrm>
          <a:prstGeom prst="rect">
            <a:avLst/>
          </a:prstGeom>
          <a:noFill/>
        </p:spPr>
        <p:txBody>
          <a:bodyPr wrap="none" rtlCol="0">
            <a:spAutoFit/>
          </a:bodyPr>
          <a:lstStyle/>
          <a:p>
            <a:r>
              <a:rPr lang="en-US" sz="3600" b="1" dirty="0">
                <a:solidFill>
                  <a:schemeClr val="bg1"/>
                </a:solidFill>
                <a:latin typeface="Roboto" panose="02000000000000000000" pitchFamily="2" charset="0"/>
                <a:ea typeface="Roboto" panose="02000000000000000000" pitchFamily="2" charset="0"/>
              </a:rPr>
              <a:t>3 Decades of Expertise</a:t>
            </a:r>
          </a:p>
        </p:txBody>
      </p:sp>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p:cNvPicPr>
          <p:nvPr/>
        </p:nvPicPr>
        <p:blipFill>
          <a:blip r:embed="rId5">
            <a:alphaModFix amt="29000"/>
          </a:blip>
          <a:stretch>
            <a:fillRect/>
          </a:stretch>
        </p:blipFill>
        <p:spPr>
          <a:xfrm>
            <a:off x="4132653" y="500885"/>
            <a:ext cx="7772400" cy="28067"/>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p:cNvPicPr>
          <p:nvPr/>
        </p:nvPicPr>
        <p:blipFill>
          <a:blip r:embed="rId5">
            <a:alphaModFix amt="41000"/>
          </a:blip>
          <a:stretch>
            <a:fillRect/>
          </a:stretch>
        </p:blipFill>
        <p:spPr>
          <a:xfrm>
            <a:off x="633243" y="1153840"/>
            <a:ext cx="7772400" cy="28067"/>
          </a:xfrm>
          <a:prstGeom prst="rect">
            <a:avLst/>
          </a:prstGeom>
        </p:spPr>
      </p:pic>
      <p:pic>
        <p:nvPicPr>
          <p:cNvPr id="29" name="Picture 28" descr="A close-up of a white circle&#10;&#10;Description automatically generated">
            <a:extLst>
              <a:ext uri="{FF2B5EF4-FFF2-40B4-BE49-F238E27FC236}">
                <a16:creationId xmlns:a16="http://schemas.microsoft.com/office/drawing/2014/main" id="{254C9B0A-44EE-0688-601C-1D6694FDFE4D}"/>
              </a:ext>
            </a:extLst>
          </p:cNvPr>
          <p:cNvPicPr>
            <a:picLocks noChangeAspect="1"/>
          </p:cNvPicPr>
          <p:nvPr/>
        </p:nvPicPr>
        <p:blipFill>
          <a:blip r:embed="rId6"/>
          <a:stretch>
            <a:fillRect/>
          </a:stretch>
        </p:blipFill>
        <p:spPr>
          <a:xfrm>
            <a:off x="1698074" y="1655968"/>
            <a:ext cx="8925047" cy="1339356"/>
          </a:xfrm>
          <a:prstGeom prst="rect">
            <a:avLst/>
          </a:prstGeom>
          <a:effectLst>
            <a:outerShdw blurRad="228600" dist="196849" dir="5400000" algn="t" rotWithShape="0">
              <a:prstClr val="black">
                <a:alpha val="50000"/>
              </a:prstClr>
            </a:outerShdw>
          </a:effectLst>
        </p:spPr>
      </p:pic>
      <p:pic>
        <p:nvPicPr>
          <p:cNvPr id="31" name="Picture 30">
            <a:extLst>
              <a:ext uri="{FF2B5EF4-FFF2-40B4-BE49-F238E27FC236}">
                <a16:creationId xmlns:a16="http://schemas.microsoft.com/office/drawing/2014/main" id="{003A59E2-EEFA-0D9F-2D9D-8B006B01556F}"/>
              </a:ext>
            </a:extLst>
          </p:cNvPr>
          <p:cNvPicPr>
            <a:picLocks noChangeAspect="1"/>
          </p:cNvPicPr>
          <p:nvPr/>
        </p:nvPicPr>
        <p:blipFill>
          <a:blip r:embed="rId7"/>
          <a:srcRect/>
          <a:stretch/>
        </p:blipFill>
        <p:spPr>
          <a:xfrm>
            <a:off x="2456914" y="3175332"/>
            <a:ext cx="7407366" cy="1325089"/>
          </a:xfrm>
          <a:prstGeom prst="rect">
            <a:avLst/>
          </a:prstGeom>
          <a:effectLst>
            <a:outerShdw blurRad="150094" dist="190500" dir="5400000" algn="t" rotWithShape="0">
              <a:prstClr val="black">
                <a:alpha val="18369"/>
              </a:prstClr>
            </a:outerShdw>
          </a:effectLst>
        </p:spPr>
      </p:pic>
      <p:pic>
        <p:nvPicPr>
          <p:cNvPr id="33" name="Picture 32">
            <a:extLst>
              <a:ext uri="{FF2B5EF4-FFF2-40B4-BE49-F238E27FC236}">
                <a16:creationId xmlns:a16="http://schemas.microsoft.com/office/drawing/2014/main" id="{555608D1-7ED2-72EB-0BB8-C8BB7ECF7796}"/>
              </a:ext>
            </a:extLst>
          </p:cNvPr>
          <p:cNvPicPr>
            <a:picLocks noChangeAspect="1"/>
          </p:cNvPicPr>
          <p:nvPr/>
        </p:nvPicPr>
        <p:blipFill>
          <a:blip r:embed="rId8"/>
          <a:srcRect/>
          <a:stretch/>
        </p:blipFill>
        <p:spPr>
          <a:xfrm>
            <a:off x="1516262" y="4669735"/>
            <a:ext cx="9309567" cy="1324800"/>
          </a:xfrm>
          <a:prstGeom prst="rect">
            <a:avLst/>
          </a:prstGeom>
          <a:effectLst>
            <a:outerShdw blurRad="228600" dist="190500" dir="5400000" algn="t" rotWithShape="0">
              <a:prstClr val="black">
                <a:alpha val="50000"/>
              </a:prstClr>
            </a:outerShdw>
          </a:effectLst>
        </p:spPr>
      </p:pic>
      <p:grpSp>
        <p:nvGrpSpPr>
          <p:cNvPr id="3" name="Group 2">
            <a:extLst>
              <a:ext uri="{FF2B5EF4-FFF2-40B4-BE49-F238E27FC236}">
                <a16:creationId xmlns:a16="http://schemas.microsoft.com/office/drawing/2014/main" id="{9713E203-03ED-48F0-1FBC-214FB4AFAAD6}"/>
              </a:ext>
            </a:extLst>
          </p:cNvPr>
          <p:cNvGrpSpPr/>
          <p:nvPr/>
        </p:nvGrpSpPr>
        <p:grpSpPr>
          <a:xfrm>
            <a:off x="203504" y="6444284"/>
            <a:ext cx="2643731" cy="242441"/>
            <a:chOff x="203504" y="6433652"/>
            <a:chExt cx="2643731" cy="242441"/>
          </a:xfrm>
        </p:grpSpPr>
        <p:pic>
          <p:nvPicPr>
            <p:cNvPr id="4" name="Picture 3" descr="A red sign with white text&#10;&#10;Description automatically generated">
              <a:extLst>
                <a:ext uri="{FF2B5EF4-FFF2-40B4-BE49-F238E27FC236}">
                  <a16:creationId xmlns:a16="http://schemas.microsoft.com/office/drawing/2014/main" id="{E600D42C-FE04-6318-64D5-4E0397440561}"/>
                </a:ext>
              </a:extLst>
            </p:cNvPr>
            <p:cNvPicPr>
              <a:picLocks noChangeAspect="1"/>
            </p:cNvPicPr>
            <p:nvPr/>
          </p:nvPicPr>
          <p:blipFill>
            <a:blip r:embed="rId9"/>
            <a:stretch>
              <a:fillRect/>
            </a:stretch>
          </p:blipFill>
          <p:spPr>
            <a:xfrm>
              <a:off x="203504" y="6433652"/>
              <a:ext cx="661203" cy="242441"/>
            </a:xfrm>
            <a:prstGeom prst="rect">
              <a:avLst/>
            </a:prstGeom>
            <a:noFill/>
            <a:ln w="12700">
              <a:solidFill>
                <a:schemeClr val="bg1"/>
              </a:solidFill>
            </a:ln>
          </p:spPr>
        </p:pic>
        <p:sp>
          <p:nvSpPr>
            <p:cNvPr id="5" name="TextBox 4">
              <a:extLst>
                <a:ext uri="{FF2B5EF4-FFF2-40B4-BE49-F238E27FC236}">
                  <a16:creationId xmlns:a16="http://schemas.microsoft.com/office/drawing/2014/main" id="{FEF9F51E-726C-354A-2D93-D52102D2DCF7}"/>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1805489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right)">
                                      <p:cBhvr>
                                        <p:cTn id="22" dur="500"/>
                                        <p:tgtEl>
                                          <p:spTgt spid="31"/>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white background&#10;&#10;Description automatically generated">
            <a:extLst>
              <a:ext uri="{FF2B5EF4-FFF2-40B4-BE49-F238E27FC236}">
                <a16:creationId xmlns:a16="http://schemas.microsoft.com/office/drawing/2014/main" id="{2724367A-8F34-9A1D-F9A8-4535840CD6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B1F0ABE-F794-4FD7-9D7E-B7A00A0922BF}"/>
              </a:ext>
            </a:extLst>
          </p:cNvPr>
          <p:cNvSpPr txBox="1"/>
          <p:nvPr/>
        </p:nvSpPr>
        <p:spPr>
          <a:xfrm>
            <a:off x="7337658" y="656668"/>
            <a:ext cx="2802370"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rPr>
              <a:t>The Founder</a:t>
            </a:r>
          </a:p>
        </p:txBody>
      </p:sp>
      <p:pic>
        <p:nvPicPr>
          <p:cNvPr id="9" name="Picture 8" descr="A close up of a silver object&#10;&#10;Description automatically generated">
            <a:extLst>
              <a:ext uri="{FF2B5EF4-FFF2-40B4-BE49-F238E27FC236}">
                <a16:creationId xmlns:a16="http://schemas.microsoft.com/office/drawing/2014/main" id="{9500E165-294B-8EA9-B5E4-0AF03F619B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7436" y="659293"/>
            <a:ext cx="7772400" cy="45719"/>
          </a:xfrm>
          <a:prstGeom prst="rect">
            <a:avLst/>
          </a:prstGeom>
        </p:spPr>
      </p:pic>
      <p:pic>
        <p:nvPicPr>
          <p:cNvPr id="10" name="Picture 9" descr="A close up of a silver object&#10;&#10;Description automatically generated">
            <a:extLst>
              <a:ext uri="{FF2B5EF4-FFF2-40B4-BE49-F238E27FC236}">
                <a16:creationId xmlns:a16="http://schemas.microsoft.com/office/drawing/2014/main" id="{A38B9AC0-AC9C-8C60-0500-21A0A8572B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8026" y="1267464"/>
            <a:ext cx="7772400" cy="45719"/>
          </a:xfrm>
          <a:prstGeom prst="rect">
            <a:avLst/>
          </a:prstGeom>
        </p:spPr>
      </p:pic>
      <p:sp>
        <p:nvSpPr>
          <p:cNvPr id="13" name="Rounded Rectangle 12">
            <a:extLst>
              <a:ext uri="{FF2B5EF4-FFF2-40B4-BE49-F238E27FC236}">
                <a16:creationId xmlns:a16="http://schemas.microsoft.com/office/drawing/2014/main" id="{8B435139-EE37-2195-22B4-7565922BF60D}"/>
              </a:ext>
            </a:extLst>
          </p:cNvPr>
          <p:cNvSpPr/>
          <p:nvPr/>
        </p:nvSpPr>
        <p:spPr>
          <a:xfrm rot="2700000">
            <a:off x="870066" y="3357192"/>
            <a:ext cx="3241137" cy="32411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9B188D-884A-D42C-0A62-B2A61D73494F}"/>
              </a:ext>
            </a:extLst>
          </p:cNvPr>
          <p:cNvPicPr>
            <a:picLocks noChangeAspect="1"/>
          </p:cNvPicPr>
          <p:nvPr/>
        </p:nvPicPr>
        <p:blipFill>
          <a:blip r:embed="rId5"/>
          <a:srcRect/>
          <a:stretch/>
        </p:blipFill>
        <p:spPr>
          <a:xfrm>
            <a:off x="2224645" y="1364304"/>
            <a:ext cx="5007274" cy="5493695"/>
          </a:xfrm>
          <a:prstGeom prst="rect">
            <a:avLst/>
          </a:prstGeom>
        </p:spPr>
      </p:pic>
      <p:sp>
        <p:nvSpPr>
          <p:cNvPr id="16" name="TextBox 15">
            <a:extLst>
              <a:ext uri="{FF2B5EF4-FFF2-40B4-BE49-F238E27FC236}">
                <a16:creationId xmlns:a16="http://schemas.microsoft.com/office/drawing/2014/main" id="{AE3BF733-2F0A-7C67-EFD0-21245723985E}"/>
              </a:ext>
            </a:extLst>
          </p:cNvPr>
          <p:cNvSpPr txBox="1"/>
          <p:nvPr/>
        </p:nvSpPr>
        <p:spPr>
          <a:xfrm>
            <a:off x="7231919" y="4236943"/>
            <a:ext cx="4429993" cy="1623778"/>
          </a:xfrm>
          <a:prstGeom prst="rect">
            <a:avLst/>
          </a:prstGeom>
          <a:noFill/>
        </p:spPr>
        <p:txBody>
          <a:bodyPr wrap="square">
            <a:spAutoFit/>
          </a:bodyPr>
          <a:lstStyle/>
          <a:p>
            <a:pPr>
              <a:lnSpc>
                <a:spcPct val="120000"/>
              </a:lnSpc>
            </a:pPr>
            <a:r>
              <a:rPr lang="en-US" sz="1400" dirty="0">
                <a:latin typeface="Roboto" panose="02000000000000000000" pitchFamily="2" charset="0"/>
                <a:ea typeface="Roboto" panose="02000000000000000000" pitchFamily="2" charset="0"/>
              </a:rPr>
              <a:t>A visionary industry veteran leading the group to success in 180 countries and coverage spanning the whole of India. Mr. Shetty believes in embracing change, adopting digital technology and fostering collaboration with all stakeholders. He is a philanthropist and an avid golfer. </a:t>
            </a:r>
          </a:p>
        </p:txBody>
      </p:sp>
      <p:grpSp>
        <p:nvGrpSpPr>
          <p:cNvPr id="19" name="Group 18">
            <a:extLst>
              <a:ext uri="{FF2B5EF4-FFF2-40B4-BE49-F238E27FC236}">
                <a16:creationId xmlns:a16="http://schemas.microsoft.com/office/drawing/2014/main" id="{B1777153-8846-52BB-F480-960DB16EA603}"/>
              </a:ext>
            </a:extLst>
          </p:cNvPr>
          <p:cNvGrpSpPr/>
          <p:nvPr/>
        </p:nvGrpSpPr>
        <p:grpSpPr>
          <a:xfrm>
            <a:off x="7231919" y="1797784"/>
            <a:ext cx="4732387" cy="1829833"/>
            <a:chOff x="7231919" y="1797784"/>
            <a:chExt cx="4732387" cy="1829833"/>
          </a:xfrm>
        </p:grpSpPr>
        <p:sp>
          <p:nvSpPr>
            <p:cNvPr id="14" name="TextBox 13">
              <a:extLst>
                <a:ext uri="{FF2B5EF4-FFF2-40B4-BE49-F238E27FC236}">
                  <a16:creationId xmlns:a16="http://schemas.microsoft.com/office/drawing/2014/main" id="{5B2A66E4-C662-AB97-FA5A-BBE39E460EF4}"/>
                </a:ext>
              </a:extLst>
            </p:cNvPr>
            <p:cNvSpPr txBox="1"/>
            <p:nvPr/>
          </p:nvSpPr>
          <p:spPr>
            <a:xfrm>
              <a:off x="7231920" y="1797784"/>
              <a:ext cx="4732386" cy="1631216"/>
            </a:xfrm>
            <a:prstGeom prst="rect">
              <a:avLst/>
            </a:prstGeom>
            <a:noFill/>
          </p:spPr>
          <p:txBody>
            <a:bodyPr wrap="none" rtlCol="0">
              <a:spAutoFit/>
            </a:bodyPr>
            <a:lstStyle/>
            <a:p>
              <a:pPr>
                <a:lnSpc>
                  <a:spcPts val="6000"/>
                </a:lnSpc>
              </a:pPr>
              <a:r>
                <a:rPr lang="en-US" sz="6000" b="1" dirty="0">
                  <a:solidFill>
                    <a:srgbClr val="FF0000"/>
                  </a:solidFill>
                  <a:latin typeface="Roboto" panose="02000000000000000000" pitchFamily="2" charset="0"/>
                  <a:ea typeface="Roboto" panose="02000000000000000000" pitchFamily="2" charset="0"/>
                </a:rPr>
                <a:t>Shashi Kiran </a:t>
              </a:r>
              <a:br>
                <a:rPr lang="en-US" sz="6000" b="1" dirty="0">
                  <a:solidFill>
                    <a:srgbClr val="FF0000"/>
                  </a:solidFill>
                  <a:latin typeface="Roboto" panose="02000000000000000000" pitchFamily="2" charset="0"/>
                  <a:ea typeface="Roboto" panose="02000000000000000000" pitchFamily="2" charset="0"/>
                </a:rPr>
              </a:br>
              <a:r>
                <a:rPr lang="en-US" sz="6000" b="1" dirty="0">
                  <a:solidFill>
                    <a:srgbClr val="FF0000"/>
                  </a:solidFill>
                  <a:latin typeface="Roboto" panose="02000000000000000000" pitchFamily="2" charset="0"/>
                  <a:ea typeface="Roboto" panose="02000000000000000000" pitchFamily="2" charset="0"/>
                </a:rPr>
                <a:t>Shetty</a:t>
              </a:r>
            </a:p>
          </p:txBody>
        </p:sp>
        <p:sp>
          <p:nvSpPr>
            <p:cNvPr id="18" name="TextBox 17">
              <a:extLst>
                <a:ext uri="{FF2B5EF4-FFF2-40B4-BE49-F238E27FC236}">
                  <a16:creationId xmlns:a16="http://schemas.microsoft.com/office/drawing/2014/main" id="{B179EAB8-FB25-9991-7A6A-FD507B0B7923}"/>
                </a:ext>
              </a:extLst>
            </p:cNvPr>
            <p:cNvSpPr txBox="1"/>
            <p:nvPr/>
          </p:nvSpPr>
          <p:spPr>
            <a:xfrm>
              <a:off x="7231919" y="3319840"/>
              <a:ext cx="2356029" cy="307777"/>
            </a:xfrm>
            <a:prstGeom prst="rect">
              <a:avLst/>
            </a:prstGeom>
            <a:noFill/>
          </p:spPr>
          <p:txBody>
            <a:bodyPr wrap="square">
              <a:spAutoFit/>
            </a:bodyPr>
            <a:lstStyle/>
            <a:p>
              <a:r>
                <a:rPr lang="en-US" sz="1400" dirty="0">
                  <a:latin typeface="Roboto" panose="02000000000000000000" pitchFamily="2" charset="0"/>
                  <a:ea typeface="Roboto" panose="02000000000000000000" pitchFamily="2" charset="0"/>
                </a:rPr>
                <a:t>Chairman - Allcargo Group</a:t>
              </a:r>
            </a:p>
          </p:txBody>
        </p:sp>
      </p:grpSp>
      <p:grpSp>
        <p:nvGrpSpPr>
          <p:cNvPr id="20" name="Group 19">
            <a:extLst>
              <a:ext uri="{FF2B5EF4-FFF2-40B4-BE49-F238E27FC236}">
                <a16:creationId xmlns:a16="http://schemas.microsoft.com/office/drawing/2014/main" id="{3783493A-075F-8365-8C09-B3FAEE9BF140}"/>
              </a:ext>
            </a:extLst>
          </p:cNvPr>
          <p:cNvGrpSpPr/>
          <p:nvPr/>
        </p:nvGrpSpPr>
        <p:grpSpPr>
          <a:xfrm>
            <a:off x="203504" y="6433652"/>
            <a:ext cx="2643731" cy="242441"/>
            <a:chOff x="203504" y="6433652"/>
            <a:chExt cx="2643731" cy="242441"/>
          </a:xfrm>
        </p:grpSpPr>
        <p:pic>
          <p:nvPicPr>
            <p:cNvPr id="21" name="Picture 20" descr="A red sign with white text&#10;&#10;Description automatically generated">
              <a:extLst>
                <a:ext uri="{FF2B5EF4-FFF2-40B4-BE49-F238E27FC236}">
                  <a16:creationId xmlns:a16="http://schemas.microsoft.com/office/drawing/2014/main" id="{6496F50D-7DAD-C892-0106-F04E4DB2B4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22" name="TextBox 21">
              <a:extLst>
                <a:ext uri="{FF2B5EF4-FFF2-40B4-BE49-F238E27FC236}">
                  <a16:creationId xmlns:a16="http://schemas.microsoft.com/office/drawing/2014/main" id="{984FB1ED-450C-C59A-FC4E-832577FDAFA6}"/>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1479449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5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background&#10;&#10;Description automatically generated">
            <a:extLst>
              <a:ext uri="{FF2B5EF4-FFF2-40B4-BE49-F238E27FC236}">
                <a16:creationId xmlns:a16="http://schemas.microsoft.com/office/drawing/2014/main" id="{BDE6E07B-99BC-F746-3577-F925F2748F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13A6D0C-F6AD-7D66-DFF4-648FB5C44639}"/>
              </a:ext>
            </a:extLst>
          </p:cNvPr>
          <p:cNvSpPr txBox="1"/>
          <p:nvPr/>
        </p:nvSpPr>
        <p:spPr>
          <a:xfrm>
            <a:off x="2259939" y="656000"/>
            <a:ext cx="7939994"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Experienced and Proven Leadership Team</a:t>
            </a:r>
          </a:p>
        </p:txBody>
      </p:sp>
      <p:pic>
        <p:nvPicPr>
          <p:cNvPr id="5" name="Picture 4" descr="A close up of a silver object&#10;&#10;Description automatically generated">
            <a:extLst>
              <a:ext uri="{FF2B5EF4-FFF2-40B4-BE49-F238E27FC236}">
                <a16:creationId xmlns:a16="http://schemas.microsoft.com/office/drawing/2014/main" id="{21CD78B3-CC16-F20B-3798-8B0381A0C9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6" name="Picture 5" descr="A close up of a silver object&#10;&#10;Description automatically generated">
            <a:extLst>
              <a:ext uri="{FF2B5EF4-FFF2-40B4-BE49-F238E27FC236}">
                <a16:creationId xmlns:a16="http://schemas.microsoft.com/office/drawing/2014/main" id="{B76441D7-B162-8F40-6EA4-35A6F5CA3F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sp>
        <p:nvSpPr>
          <p:cNvPr id="7" name="TextBox 6">
            <a:extLst>
              <a:ext uri="{FF2B5EF4-FFF2-40B4-BE49-F238E27FC236}">
                <a16:creationId xmlns:a16="http://schemas.microsoft.com/office/drawing/2014/main" id="{A5C177D3-E1A3-C7A6-2EB5-19734DE6BA20}"/>
              </a:ext>
            </a:extLst>
          </p:cNvPr>
          <p:cNvSpPr txBox="1"/>
          <p:nvPr/>
        </p:nvSpPr>
        <p:spPr>
          <a:xfrm>
            <a:off x="2277986" y="1338536"/>
            <a:ext cx="8101255" cy="461665"/>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Allcargo Logistics is led by a visionary management and senior leadership team of seasoned professionals, with wide-ranging experience and expertise in their areas of </a:t>
            </a:r>
            <a:r>
              <a:rPr lang="en-IN" sz="1200" dirty="0">
                <a:latin typeface="Arial" panose="020B0604020202020204" pitchFamily="34" charset="0"/>
                <a:cs typeface="Arial" panose="020B0604020202020204" pitchFamily="34" charset="0"/>
              </a:rPr>
              <a:t>specialisation.</a:t>
            </a:r>
            <a:endParaRPr lang="en-US" sz="1200" dirty="0">
              <a:latin typeface="Roboto" panose="02000000000000000000" pitchFamily="2" charset="0"/>
              <a:ea typeface="Roboto" panose="02000000000000000000" pitchFamily="2" charset="0"/>
            </a:endParaRPr>
          </a:p>
        </p:txBody>
      </p:sp>
      <p:sp>
        <p:nvSpPr>
          <p:cNvPr id="22" name="TextBox 21">
            <a:extLst>
              <a:ext uri="{FF2B5EF4-FFF2-40B4-BE49-F238E27FC236}">
                <a16:creationId xmlns:a16="http://schemas.microsoft.com/office/drawing/2014/main" id="{2A584CC2-DB85-0445-2B30-B8DA4D834285}"/>
              </a:ext>
            </a:extLst>
          </p:cNvPr>
          <p:cNvSpPr txBox="1"/>
          <p:nvPr/>
        </p:nvSpPr>
        <p:spPr>
          <a:xfrm>
            <a:off x="2772902" y="5219283"/>
            <a:ext cx="1960444" cy="600164"/>
          </a:xfrm>
          <a:prstGeom prst="rect">
            <a:avLst/>
          </a:prstGeom>
          <a:noFill/>
        </p:spPr>
        <p:txBody>
          <a:bodyPr wrap="square">
            <a:spAutoFit/>
          </a:bodyPr>
          <a:lstStyle/>
          <a:p>
            <a:r>
              <a:rPr lang="en-US" sz="1100" b="1" dirty="0">
                <a:solidFill>
                  <a:schemeClr val="bg1"/>
                </a:solidFill>
                <a:latin typeface="Roboto" panose="02000000000000000000" pitchFamily="2" charset="0"/>
                <a:ea typeface="Roboto" panose="02000000000000000000" pitchFamily="2" charset="0"/>
              </a:rPr>
              <a:t>Adarsh Hegde</a:t>
            </a:r>
          </a:p>
          <a:p>
            <a:r>
              <a:rPr lang="en-IN" sz="1050" i="1" dirty="0">
                <a:solidFill>
                  <a:schemeClr val="bg1"/>
                </a:solidFill>
                <a:latin typeface="Roboto" panose="02000000000000000000" pitchFamily="2" charset="0"/>
                <a:ea typeface="Roboto" panose="02000000000000000000" pitchFamily="2" charset="0"/>
                <a:cs typeface="Roboto" panose="02000000000000000000" pitchFamily="2" charset="0"/>
              </a:rPr>
              <a:t>Managing Director</a:t>
            </a:r>
            <a:br>
              <a:rPr lang="en-IN" sz="1050" i="1" dirty="0">
                <a:solidFill>
                  <a:schemeClr val="bg1"/>
                </a:solidFill>
                <a:latin typeface="Roboto" panose="02000000000000000000" pitchFamily="2" charset="0"/>
                <a:ea typeface="Roboto" panose="02000000000000000000" pitchFamily="2" charset="0"/>
                <a:cs typeface="Roboto" panose="02000000000000000000" pitchFamily="2" charset="0"/>
              </a:rPr>
            </a:br>
            <a:r>
              <a:rPr lang="en-IN" sz="1050" dirty="0">
                <a:solidFill>
                  <a:schemeClr val="bg1"/>
                </a:solidFill>
                <a:latin typeface="Roboto" panose="02000000000000000000" pitchFamily="2" charset="0"/>
                <a:ea typeface="Roboto" panose="02000000000000000000" pitchFamily="2" charset="0"/>
                <a:cs typeface="Roboto" panose="02000000000000000000" pitchFamily="2" charset="0"/>
              </a:rPr>
              <a:t>ECU Worldwide</a:t>
            </a:r>
          </a:p>
        </p:txBody>
      </p:sp>
      <p:sp>
        <p:nvSpPr>
          <p:cNvPr id="24" name="TextBox 23">
            <a:extLst>
              <a:ext uri="{FF2B5EF4-FFF2-40B4-BE49-F238E27FC236}">
                <a16:creationId xmlns:a16="http://schemas.microsoft.com/office/drawing/2014/main" id="{F51227CA-A7E6-A658-5E14-1A6E4902C133}"/>
              </a:ext>
            </a:extLst>
          </p:cNvPr>
          <p:cNvSpPr txBox="1"/>
          <p:nvPr/>
        </p:nvSpPr>
        <p:spPr>
          <a:xfrm>
            <a:off x="5193089" y="5219283"/>
            <a:ext cx="1960444" cy="1315745"/>
          </a:xfrm>
          <a:prstGeom prst="rect">
            <a:avLst/>
          </a:prstGeom>
          <a:noFill/>
        </p:spPr>
        <p:txBody>
          <a:bodyPr wrap="square">
            <a:spAutoFit/>
          </a:bodyPr>
          <a:lstStyle/>
          <a:p>
            <a:r>
              <a:rPr lang="en-US" sz="1100" b="1" dirty="0" err="1">
                <a:latin typeface="Roboto" panose="02000000000000000000" pitchFamily="2" charset="0"/>
                <a:ea typeface="Roboto" panose="02000000000000000000" pitchFamily="2" charset="0"/>
              </a:rPr>
              <a:t>Pirojshaw</a:t>
            </a:r>
            <a:r>
              <a:rPr lang="en-US" sz="1100" b="1" dirty="0">
                <a:latin typeface="Roboto" panose="02000000000000000000" pitchFamily="2" charset="0"/>
                <a:ea typeface="Roboto" panose="02000000000000000000" pitchFamily="2" charset="0"/>
              </a:rPr>
              <a:t> </a:t>
            </a:r>
            <a:r>
              <a:rPr lang="en-US" sz="1100" b="1" dirty="0" err="1">
                <a:latin typeface="Roboto" panose="02000000000000000000" pitchFamily="2" charset="0"/>
                <a:ea typeface="Roboto" panose="02000000000000000000" pitchFamily="2" charset="0"/>
              </a:rPr>
              <a:t>Sarkari</a:t>
            </a:r>
            <a:r>
              <a:rPr lang="en-US" sz="1100" b="1" dirty="0">
                <a:latin typeface="Roboto" panose="02000000000000000000" pitchFamily="2" charset="0"/>
                <a:ea typeface="Roboto" panose="02000000000000000000" pitchFamily="2" charset="0"/>
              </a:rPr>
              <a:t> (Phil)</a:t>
            </a:r>
          </a:p>
          <a:p>
            <a:r>
              <a:rPr lang="en-IN" altLang="en-US" sz="1050" i="1" dirty="0">
                <a:latin typeface="Roboto" panose="02000000000000000000" pitchFamily="2" charset="0"/>
                <a:ea typeface="Roboto" panose="02000000000000000000" pitchFamily="2" charset="0"/>
                <a:cs typeface="Roboto" panose="02000000000000000000" pitchFamily="2" charset="0"/>
              </a:rPr>
              <a:t>Managing Director </a:t>
            </a:r>
          </a:p>
          <a:p>
            <a:r>
              <a:rPr lang="en-IN" altLang="en-US" sz="1050" dirty="0" err="1">
                <a:latin typeface="Roboto" panose="02000000000000000000" pitchFamily="2" charset="0"/>
                <a:ea typeface="Roboto" panose="02000000000000000000" pitchFamily="2" charset="0"/>
                <a:cs typeface="Roboto" panose="02000000000000000000" pitchFamily="2" charset="0"/>
              </a:rPr>
              <a:t>Allcargo</a:t>
            </a:r>
            <a:r>
              <a:rPr lang="en-IN" altLang="en-US" sz="1050" dirty="0">
                <a:latin typeface="Roboto" panose="02000000000000000000" pitchFamily="2" charset="0"/>
                <a:ea typeface="Roboto" panose="02000000000000000000" pitchFamily="2" charset="0"/>
                <a:cs typeface="Roboto" panose="02000000000000000000" pitchFamily="2" charset="0"/>
              </a:rPr>
              <a:t> Gati Limited</a:t>
            </a:r>
          </a:p>
          <a:p>
            <a:pPr>
              <a:spcBef>
                <a:spcPts val="600"/>
              </a:spcBef>
            </a:pPr>
            <a:r>
              <a:rPr lang="en-IN" altLang="en-US" sz="1050" i="1" dirty="0">
                <a:latin typeface="Roboto" panose="02000000000000000000" pitchFamily="2" charset="0"/>
                <a:ea typeface="Roboto" panose="02000000000000000000" pitchFamily="2" charset="0"/>
                <a:cs typeface="Roboto" panose="02000000000000000000" pitchFamily="2" charset="0"/>
              </a:rPr>
              <a:t>CEO</a:t>
            </a:r>
          </a:p>
          <a:p>
            <a:r>
              <a:rPr lang="en-IN" altLang="en-US" sz="1050" dirty="0" err="1">
                <a:latin typeface="Roboto" panose="02000000000000000000" pitchFamily="2" charset="0"/>
                <a:ea typeface="Roboto" panose="02000000000000000000" pitchFamily="2" charset="0"/>
                <a:cs typeface="Roboto" panose="02000000000000000000" pitchFamily="2" charset="0"/>
              </a:rPr>
              <a:t>Allcargo</a:t>
            </a:r>
            <a:r>
              <a:rPr lang="en-IN" altLang="en-US" sz="1050" dirty="0">
                <a:latin typeface="Roboto" panose="02000000000000000000" pitchFamily="2" charset="0"/>
                <a:ea typeface="Roboto" panose="02000000000000000000" pitchFamily="2" charset="0"/>
                <a:cs typeface="Roboto" panose="02000000000000000000" pitchFamily="2" charset="0"/>
              </a:rPr>
              <a:t> Supply Chain </a:t>
            </a:r>
            <a:r>
              <a:rPr lang="en-IN" altLang="en-US" sz="1050" dirty="0" err="1">
                <a:latin typeface="Roboto" panose="02000000000000000000" pitchFamily="2" charset="0"/>
                <a:ea typeface="Roboto" panose="02000000000000000000" pitchFamily="2" charset="0"/>
                <a:cs typeface="Roboto" panose="02000000000000000000" pitchFamily="2" charset="0"/>
              </a:rPr>
              <a:t>Pvt.</a:t>
            </a:r>
            <a:r>
              <a:rPr lang="en-IN" altLang="en-US" sz="1050" dirty="0">
                <a:latin typeface="Roboto" panose="02000000000000000000" pitchFamily="2" charset="0"/>
                <a:ea typeface="Roboto" panose="02000000000000000000" pitchFamily="2" charset="0"/>
                <a:cs typeface="Roboto" panose="02000000000000000000" pitchFamily="2" charset="0"/>
              </a:rPr>
              <a:t> Limited</a:t>
            </a:r>
          </a:p>
          <a:p>
            <a:endParaRPr lang="en-US" sz="1100" dirty="0">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6DEF953F-7B7C-3E3D-EDEA-B695528E85F1}"/>
              </a:ext>
            </a:extLst>
          </p:cNvPr>
          <p:cNvSpPr txBox="1"/>
          <p:nvPr/>
        </p:nvSpPr>
        <p:spPr>
          <a:xfrm>
            <a:off x="7687943" y="5219283"/>
            <a:ext cx="1960444" cy="600164"/>
          </a:xfrm>
          <a:prstGeom prst="rect">
            <a:avLst/>
          </a:prstGeom>
          <a:noFill/>
        </p:spPr>
        <p:txBody>
          <a:bodyPr wrap="square">
            <a:spAutoFit/>
          </a:bodyPr>
          <a:lstStyle/>
          <a:p>
            <a:r>
              <a:rPr lang="en-US" sz="1100" b="1" dirty="0">
                <a:latin typeface="Roboto" panose="02000000000000000000" pitchFamily="2" charset="0"/>
                <a:ea typeface="Roboto" panose="02000000000000000000" pitchFamily="2" charset="0"/>
              </a:rPr>
              <a:t>Suresh Kumar</a:t>
            </a:r>
          </a:p>
          <a:p>
            <a:r>
              <a:rPr lang="en-US" sz="1050" i="1" dirty="0">
                <a:latin typeface="Roboto" panose="02000000000000000000" pitchFamily="2" charset="0"/>
                <a:ea typeface="Roboto" panose="02000000000000000000" pitchFamily="2" charset="0"/>
              </a:rPr>
              <a:t>Managing Director</a:t>
            </a:r>
          </a:p>
          <a:p>
            <a:r>
              <a:rPr lang="en-US" sz="1050" dirty="0">
                <a:latin typeface="Roboto" panose="02000000000000000000" pitchFamily="2" charset="0"/>
                <a:ea typeface="Roboto" panose="02000000000000000000" pitchFamily="2" charset="0"/>
              </a:rPr>
              <a:t>Allcargo Terminals Limited</a:t>
            </a:r>
          </a:p>
        </p:txBody>
      </p:sp>
      <p:sp>
        <p:nvSpPr>
          <p:cNvPr id="17" name="TextBox 16">
            <a:extLst>
              <a:ext uri="{FF2B5EF4-FFF2-40B4-BE49-F238E27FC236}">
                <a16:creationId xmlns:a16="http://schemas.microsoft.com/office/drawing/2014/main" id="{FE20B7E2-B571-6C78-7C51-95160BC76D3C}"/>
              </a:ext>
            </a:extLst>
          </p:cNvPr>
          <p:cNvSpPr txBox="1"/>
          <p:nvPr/>
        </p:nvSpPr>
        <p:spPr>
          <a:xfrm>
            <a:off x="10064681" y="5219283"/>
            <a:ext cx="2222116" cy="600164"/>
          </a:xfrm>
          <a:prstGeom prst="rect">
            <a:avLst/>
          </a:prstGeom>
          <a:noFill/>
        </p:spPr>
        <p:txBody>
          <a:bodyPr wrap="square">
            <a:spAutoFit/>
          </a:bodyPr>
          <a:lstStyle/>
          <a:p>
            <a:r>
              <a:rPr lang="en-US" sz="1100" b="1" dirty="0">
                <a:latin typeface="Roboto" panose="02000000000000000000" pitchFamily="2" charset="0"/>
                <a:ea typeface="Roboto" panose="02000000000000000000" pitchFamily="2" charset="0"/>
              </a:rPr>
              <a:t>Jatin Chokshi</a:t>
            </a:r>
          </a:p>
          <a:p>
            <a:r>
              <a:rPr lang="en-US" sz="1050" i="1" dirty="0">
                <a:latin typeface="Roboto" panose="02000000000000000000" pitchFamily="2" charset="0"/>
                <a:ea typeface="Roboto" panose="02000000000000000000" pitchFamily="2" charset="0"/>
              </a:rPr>
              <a:t>Managing Director</a:t>
            </a:r>
          </a:p>
          <a:p>
            <a:r>
              <a:rPr lang="en-US" sz="1050" dirty="0" err="1">
                <a:latin typeface="Roboto" panose="02000000000000000000" pitchFamily="2" charset="0"/>
                <a:ea typeface="Roboto" panose="02000000000000000000" pitchFamily="2" charset="0"/>
              </a:rPr>
              <a:t>Transindia</a:t>
            </a:r>
            <a:r>
              <a:rPr lang="en-US" sz="1050" dirty="0">
                <a:latin typeface="Roboto" panose="02000000000000000000" pitchFamily="2" charset="0"/>
                <a:ea typeface="Roboto" panose="02000000000000000000" pitchFamily="2" charset="0"/>
              </a:rPr>
              <a:t> Real Estate Limited</a:t>
            </a:r>
          </a:p>
        </p:txBody>
      </p:sp>
      <p:grpSp>
        <p:nvGrpSpPr>
          <p:cNvPr id="2" name="Group 1">
            <a:extLst>
              <a:ext uri="{FF2B5EF4-FFF2-40B4-BE49-F238E27FC236}">
                <a16:creationId xmlns:a16="http://schemas.microsoft.com/office/drawing/2014/main" id="{5D48BAEA-0A5B-028E-82E8-88753F59A322}"/>
              </a:ext>
            </a:extLst>
          </p:cNvPr>
          <p:cNvGrpSpPr/>
          <p:nvPr/>
        </p:nvGrpSpPr>
        <p:grpSpPr>
          <a:xfrm>
            <a:off x="203504" y="6433652"/>
            <a:ext cx="2643731" cy="242441"/>
            <a:chOff x="203504" y="6433652"/>
            <a:chExt cx="2643731" cy="242441"/>
          </a:xfrm>
        </p:grpSpPr>
        <p:pic>
          <p:nvPicPr>
            <p:cNvPr id="11" name="Picture 10" descr="A red sign with white text&#10;&#10;Description automatically generated">
              <a:extLst>
                <a:ext uri="{FF2B5EF4-FFF2-40B4-BE49-F238E27FC236}">
                  <a16:creationId xmlns:a16="http://schemas.microsoft.com/office/drawing/2014/main" id="{09F5D34B-A57C-691B-5543-6763BBE1EB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12" name="TextBox 11">
              <a:extLst>
                <a:ext uri="{FF2B5EF4-FFF2-40B4-BE49-F238E27FC236}">
                  <a16:creationId xmlns:a16="http://schemas.microsoft.com/office/drawing/2014/main" id="{60FDB544-1195-3668-5569-0F7D8BF2F422}"/>
                </a:ext>
              </a:extLst>
            </p:cNvPr>
            <p:cNvSpPr txBox="1"/>
            <p:nvPr/>
          </p:nvSpPr>
          <p:spPr>
            <a:xfrm>
              <a:off x="815843" y="6460649"/>
              <a:ext cx="2031392" cy="200055"/>
            </a:xfrm>
            <a:prstGeom prst="rect">
              <a:avLst/>
            </a:prstGeom>
            <a:noFill/>
          </p:spPr>
          <p:txBody>
            <a:bodyPr wrap="square">
              <a:spAutoFit/>
            </a:bodyPr>
            <a:lstStyle/>
            <a:p>
              <a:r>
                <a:rPr lang="en-US" sz="700" dirty="0">
                  <a:latin typeface="Roboto" panose="02000000000000000000" pitchFamily="2" charset="0"/>
                  <a:ea typeface="Roboto" panose="02000000000000000000" pitchFamily="2" charset="0"/>
                </a:rPr>
                <a:t>© 2024 Allcargo Logistics All rights reserved</a:t>
              </a:r>
            </a:p>
          </p:txBody>
        </p:sp>
      </p:grpSp>
      <p:pic>
        <p:nvPicPr>
          <p:cNvPr id="8" name="Picture 2">
            <a:extLst>
              <a:ext uri="{FF2B5EF4-FFF2-40B4-BE49-F238E27FC236}">
                <a16:creationId xmlns:a16="http://schemas.microsoft.com/office/drawing/2014/main" id="{08D7B807-23D7-CE21-AD4E-F0C9F04867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9228" y="2431943"/>
            <a:ext cx="1969060" cy="1997597"/>
          </a:xfrm>
          <a:prstGeom prst="ellipse">
            <a:avLst/>
          </a:prstGeom>
          <a:ln>
            <a:noFill/>
          </a:ln>
          <a:effectLst>
            <a:outerShdw blurRad="152400" dist="317500" dir="5400000" sx="90000" sy="-19000" rotWithShape="0">
              <a:prstClr val="black">
                <a:alpha val="15000"/>
              </a:prstClr>
            </a:outerShdw>
            <a:softEdge rad="112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4968473-3A43-A435-E80A-177BE9E8D9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869" r="5869"/>
          <a:stretch/>
        </p:blipFill>
        <p:spPr bwMode="auto">
          <a:xfrm>
            <a:off x="4920624" y="2394056"/>
            <a:ext cx="1954870" cy="1997597"/>
          </a:xfrm>
          <a:prstGeom prst="ellipse">
            <a:avLst/>
          </a:prstGeom>
          <a:ln>
            <a:noFill/>
          </a:ln>
          <a:effectLst>
            <a:outerShdw blurRad="152400" dist="317500" dir="5400000" sx="90000" sy="-19000" rotWithShape="0">
              <a:prstClr val="black">
                <a:alpha val="15000"/>
              </a:prstClr>
            </a:outerShdw>
            <a:softEdge rad="112500"/>
          </a:effectLst>
          <a:extLst>
            <a:ext uri="{909E8E84-426E-40DD-AFC4-6F175D3DCCD1}">
              <a14:hiddenFill xmlns:a14="http://schemas.microsoft.com/office/drawing/2010/main">
                <a:solidFill>
                  <a:srgbClr val="FFFFFF"/>
                </a:solidFill>
              </a14:hiddenFill>
            </a:ext>
          </a:extLst>
        </p:spPr>
      </p:pic>
      <p:pic>
        <p:nvPicPr>
          <p:cNvPr id="27" name="Picture 26" descr="A person wearing glasses and a suit&#10;&#10;Description automatically generated with medium confidence">
            <a:extLst>
              <a:ext uri="{FF2B5EF4-FFF2-40B4-BE49-F238E27FC236}">
                <a16:creationId xmlns:a16="http://schemas.microsoft.com/office/drawing/2014/main" id="{E8A0254F-2A48-3022-2C0F-85F0B035D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7830" y="2434393"/>
            <a:ext cx="1963352" cy="1997597"/>
          </a:xfrm>
          <a:prstGeom prst="ellipse">
            <a:avLst/>
          </a:prstGeom>
          <a:ln>
            <a:noFill/>
          </a:ln>
          <a:effectLst>
            <a:outerShdw blurRad="152400" dist="317500" dir="5400000" sx="90000" sy="-19000" rotWithShape="0">
              <a:prstClr val="black">
                <a:alpha val="15000"/>
              </a:prstClr>
            </a:outerShdw>
            <a:softEdge rad="112500"/>
          </a:effectLst>
        </p:spPr>
      </p:pic>
      <p:pic>
        <p:nvPicPr>
          <p:cNvPr id="28" name="Picture 2" descr="Budget expectations by Mr. Jatin Chokshi, Chief Investment ...">
            <a:extLst>
              <a:ext uri="{FF2B5EF4-FFF2-40B4-BE49-F238E27FC236}">
                <a16:creationId xmlns:a16="http://schemas.microsoft.com/office/drawing/2014/main" id="{3C94743F-E781-7C5F-69F8-FD2AF0F265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776" t="12604" r="28503" b="26842"/>
          <a:stretch/>
        </p:blipFill>
        <p:spPr bwMode="auto">
          <a:xfrm>
            <a:off x="9777769" y="2431943"/>
            <a:ext cx="1963352" cy="1994114"/>
          </a:xfrm>
          <a:prstGeom prst="ellipse">
            <a:avLst/>
          </a:prstGeom>
          <a:ln>
            <a:noFill/>
          </a:ln>
          <a:effectLst>
            <a:outerShdw blurRad="152400" dist="317500" dir="5400000" sx="90000" sy="-19000" rotWithShape="0">
              <a:prstClr val="black">
                <a:alpha val="15000"/>
              </a:prstClr>
            </a:outerShdw>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056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anim calcmode="lin" valueType="num">
                                      <p:cBhvr>
                                        <p:cTn id="26" dur="500" fill="hold"/>
                                        <p:tgtEl>
                                          <p:spTgt spid="25"/>
                                        </p:tgtEl>
                                        <p:attrNameLst>
                                          <p:attrName>ppt_x</p:attrName>
                                        </p:attrNameLst>
                                      </p:cBhvr>
                                      <p:tavLst>
                                        <p:tav tm="0">
                                          <p:val>
                                            <p:strVal val="#ppt_x"/>
                                          </p:val>
                                        </p:tav>
                                        <p:tav tm="100000">
                                          <p:val>
                                            <p:strVal val="#ppt_x"/>
                                          </p:val>
                                        </p:tav>
                                      </p:tavLst>
                                    </p:anim>
                                    <p:anim calcmode="lin" valueType="num">
                                      <p:cBhvr>
                                        <p:cTn id="27" dur="500" fill="hold"/>
                                        <p:tgtEl>
                                          <p:spTgt spid="2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corner with a white background&#10;&#10;Description automatically generated">
            <a:extLst>
              <a:ext uri="{FF2B5EF4-FFF2-40B4-BE49-F238E27FC236}">
                <a16:creationId xmlns:a16="http://schemas.microsoft.com/office/drawing/2014/main" id="{E93B60A6-6F88-A880-7BBD-B91687F20E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24F7C25-CEE2-6B73-0647-632B206E35A0}"/>
              </a:ext>
            </a:extLst>
          </p:cNvPr>
          <p:cNvSpPr txBox="1"/>
          <p:nvPr/>
        </p:nvSpPr>
        <p:spPr>
          <a:xfrm>
            <a:off x="3140704" y="656000"/>
            <a:ext cx="5910592"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At The Core Of Our Operations </a:t>
            </a:r>
          </a:p>
        </p:txBody>
      </p:sp>
      <p:pic>
        <p:nvPicPr>
          <p:cNvPr id="3" name="Picture 2" descr="A close up of a silver object&#10;&#10;Description automatically generated">
            <a:extLst>
              <a:ext uri="{FF2B5EF4-FFF2-40B4-BE49-F238E27FC236}">
                <a16:creationId xmlns:a16="http://schemas.microsoft.com/office/drawing/2014/main" id="{30C5E39B-2DE2-7C18-87A7-5E155216D9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4" name="Picture 3" descr="A close up of a silver object&#10;&#10;Description automatically generated">
            <a:extLst>
              <a:ext uri="{FF2B5EF4-FFF2-40B4-BE49-F238E27FC236}">
                <a16:creationId xmlns:a16="http://schemas.microsoft.com/office/drawing/2014/main" id="{3C704BDD-AA70-0EF7-DADD-1EF471904D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pic>
        <p:nvPicPr>
          <p:cNvPr id="8" name="Picture 7" descr="A white symbol on a black background&#10;&#10;Description automatically generated">
            <a:extLst>
              <a:ext uri="{FF2B5EF4-FFF2-40B4-BE49-F238E27FC236}">
                <a16:creationId xmlns:a16="http://schemas.microsoft.com/office/drawing/2014/main" id="{DAD8E7E2-45C9-7E89-E1F0-FE6C045466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329" y="3302032"/>
            <a:ext cx="761172" cy="615088"/>
          </a:xfrm>
          <a:prstGeom prst="rect">
            <a:avLst/>
          </a:prstGeom>
          <a:effectLst>
            <a:outerShdw blurRad="70510" dist="83552" dir="2700000" algn="tl" rotWithShape="0">
              <a:prstClr val="black">
                <a:alpha val="40000"/>
              </a:prstClr>
            </a:outerShdw>
          </a:effectLst>
        </p:spPr>
      </p:pic>
      <p:sp>
        <p:nvSpPr>
          <p:cNvPr id="9" name="TextBox 8">
            <a:extLst>
              <a:ext uri="{FF2B5EF4-FFF2-40B4-BE49-F238E27FC236}">
                <a16:creationId xmlns:a16="http://schemas.microsoft.com/office/drawing/2014/main" id="{7BBA10DF-ACA1-8EAB-B046-AE362AC95319}"/>
              </a:ext>
            </a:extLst>
          </p:cNvPr>
          <p:cNvSpPr txBox="1"/>
          <p:nvPr/>
        </p:nvSpPr>
        <p:spPr>
          <a:xfrm>
            <a:off x="955455" y="3550365"/>
            <a:ext cx="3511788" cy="3110339"/>
          </a:xfrm>
          <a:prstGeom prst="rect">
            <a:avLst/>
          </a:prstGeom>
          <a:noFill/>
        </p:spPr>
        <p:txBody>
          <a:bodyPr wrap="square" rtlCol="0">
            <a:spAutoFit/>
          </a:bodyPr>
          <a:lstStyle/>
          <a:p>
            <a:pPr>
              <a:lnSpc>
                <a:spcPct val="120000"/>
              </a:lnSpc>
              <a:spcBef>
                <a:spcPts val="600"/>
              </a:spcBef>
            </a:pPr>
            <a:r>
              <a:rPr lang="en-US" sz="1200" i="1" dirty="0">
                <a:solidFill>
                  <a:schemeClr val="bg1"/>
                </a:solidFill>
                <a:latin typeface="Georgia" panose="02040502050405020303" pitchFamily="18" charset="0"/>
              </a:rPr>
              <a:t>The purpose of our business is to dedicatedly serve to ensure stakeholder delight and influence the environment and society at large with our good work, as we abide by our values that form the cornerstone of our business strategies, decisions and activities.</a:t>
            </a:r>
          </a:p>
          <a:p>
            <a:pPr>
              <a:lnSpc>
                <a:spcPct val="120000"/>
              </a:lnSpc>
              <a:spcBef>
                <a:spcPts val="600"/>
              </a:spcBef>
            </a:pPr>
            <a:r>
              <a:rPr lang="en-US" sz="1200" i="1" dirty="0">
                <a:solidFill>
                  <a:schemeClr val="bg1"/>
                </a:solidFill>
                <a:latin typeface="Georgia" panose="02040502050405020303" pitchFamily="18" charset="0"/>
              </a:rPr>
              <a:t>We are committed to this roadmap as we seek to grow sustainably and deliver logistics solutions with excellence, again and again, with a lot more rigor and enthusiasm as the days pass." </a:t>
            </a:r>
          </a:p>
          <a:p>
            <a:pPr>
              <a:lnSpc>
                <a:spcPct val="120000"/>
              </a:lnSpc>
              <a:spcBef>
                <a:spcPts val="600"/>
              </a:spcBef>
            </a:pPr>
            <a:r>
              <a:rPr lang="en-US" sz="1000" b="1" dirty="0">
                <a:solidFill>
                  <a:schemeClr val="bg1"/>
                </a:solidFill>
                <a:latin typeface="Roboto" panose="02000000000000000000" pitchFamily="2" charset="0"/>
                <a:ea typeface="Roboto" panose="02000000000000000000" pitchFamily="2" charset="0"/>
              </a:rPr>
              <a:t> - Shashi Kiran Shetty, </a:t>
            </a:r>
            <a:br>
              <a:rPr lang="en-US" sz="1000" b="1" dirty="0">
                <a:solidFill>
                  <a:schemeClr val="bg1"/>
                </a:solidFill>
                <a:latin typeface="Roboto" panose="02000000000000000000" pitchFamily="2" charset="0"/>
                <a:ea typeface="Roboto" panose="02000000000000000000" pitchFamily="2" charset="0"/>
              </a:rPr>
            </a:br>
            <a:r>
              <a:rPr lang="en-US" sz="1000" b="1" dirty="0">
                <a:solidFill>
                  <a:schemeClr val="bg1"/>
                </a:solidFill>
                <a:latin typeface="Roboto" panose="02000000000000000000" pitchFamily="2" charset="0"/>
                <a:ea typeface="Roboto" panose="02000000000000000000" pitchFamily="2" charset="0"/>
              </a:rPr>
              <a:t>   </a:t>
            </a:r>
            <a:r>
              <a:rPr lang="en-US" sz="1000" dirty="0">
                <a:solidFill>
                  <a:schemeClr val="bg1"/>
                </a:solidFill>
                <a:latin typeface="Roboto" panose="02000000000000000000" pitchFamily="2" charset="0"/>
                <a:ea typeface="Roboto" panose="02000000000000000000" pitchFamily="2" charset="0"/>
              </a:rPr>
              <a:t>Chairman - Allcargo Group</a:t>
            </a:r>
          </a:p>
          <a:p>
            <a:pPr>
              <a:lnSpc>
                <a:spcPct val="120000"/>
              </a:lnSpc>
              <a:spcBef>
                <a:spcPts val="600"/>
              </a:spcBef>
            </a:pPr>
            <a:endParaRPr lang="en-US" sz="1200" i="1" dirty="0">
              <a:solidFill>
                <a:schemeClr val="bg1"/>
              </a:solidFill>
              <a:latin typeface="Georgia" panose="02040502050405020303" pitchFamily="18" charset="0"/>
            </a:endParaRPr>
          </a:p>
        </p:txBody>
      </p:sp>
      <p:grpSp>
        <p:nvGrpSpPr>
          <p:cNvPr id="21" name="Group 20">
            <a:extLst>
              <a:ext uri="{FF2B5EF4-FFF2-40B4-BE49-F238E27FC236}">
                <a16:creationId xmlns:a16="http://schemas.microsoft.com/office/drawing/2014/main" id="{B48D6AF1-0A42-3BEC-6BD1-B405A1B38CC7}"/>
              </a:ext>
            </a:extLst>
          </p:cNvPr>
          <p:cNvGrpSpPr/>
          <p:nvPr/>
        </p:nvGrpSpPr>
        <p:grpSpPr>
          <a:xfrm>
            <a:off x="5308405" y="1664033"/>
            <a:ext cx="2562687" cy="911556"/>
            <a:chOff x="4569147" y="1664033"/>
            <a:chExt cx="2562687" cy="911556"/>
          </a:xfrm>
        </p:grpSpPr>
        <p:sp>
          <p:nvSpPr>
            <p:cNvPr id="11" name="TextBox 10">
              <a:extLst>
                <a:ext uri="{FF2B5EF4-FFF2-40B4-BE49-F238E27FC236}">
                  <a16:creationId xmlns:a16="http://schemas.microsoft.com/office/drawing/2014/main" id="{C843B087-E6C7-0DE9-6384-CB561065AAE1}"/>
                </a:ext>
              </a:extLst>
            </p:cNvPr>
            <p:cNvSpPr txBox="1"/>
            <p:nvPr/>
          </p:nvSpPr>
          <p:spPr>
            <a:xfrm>
              <a:off x="4970854" y="1683037"/>
              <a:ext cx="2160980" cy="892552"/>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Vision</a:t>
              </a:r>
            </a:p>
            <a:p>
              <a:r>
                <a:rPr lang="en-US" sz="1200" dirty="0">
                  <a:latin typeface="Roboto" panose="02000000000000000000" pitchFamily="2" charset="0"/>
                  <a:ea typeface="Roboto" panose="02000000000000000000" pitchFamily="2" charset="0"/>
                </a:rPr>
                <a:t>Ingenuity in motion to serve stakeholders for market </a:t>
              </a:r>
              <a:br>
                <a:rPr lang="en-US" sz="1200" dirty="0">
                  <a:latin typeface="Roboto" panose="02000000000000000000" pitchFamily="2" charset="0"/>
                  <a:ea typeface="Roboto" panose="02000000000000000000" pitchFamily="2" charset="0"/>
                </a:rPr>
              </a:br>
              <a:r>
                <a:rPr lang="en-US" sz="1200" dirty="0">
                  <a:latin typeface="Roboto" panose="02000000000000000000" pitchFamily="2" charset="0"/>
                  <a:ea typeface="Roboto" panose="02000000000000000000" pitchFamily="2" charset="0"/>
                </a:rPr>
                <a:t>leadership, by far.</a:t>
              </a:r>
            </a:p>
          </p:txBody>
        </p:sp>
        <p:pic>
          <p:nvPicPr>
            <p:cNvPr id="16" name="Picture 15" descr="A red eye with rays of light&#10;&#10;Description automatically generated">
              <a:extLst>
                <a:ext uri="{FF2B5EF4-FFF2-40B4-BE49-F238E27FC236}">
                  <a16:creationId xmlns:a16="http://schemas.microsoft.com/office/drawing/2014/main" id="{C94F1BF6-08B8-4A70-D000-80AAAD76D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9147" y="1664033"/>
              <a:ext cx="355600" cy="381000"/>
            </a:xfrm>
            <a:prstGeom prst="rect">
              <a:avLst/>
            </a:prstGeom>
          </p:spPr>
        </p:pic>
      </p:grpSp>
      <p:grpSp>
        <p:nvGrpSpPr>
          <p:cNvPr id="22" name="Group 21">
            <a:extLst>
              <a:ext uri="{FF2B5EF4-FFF2-40B4-BE49-F238E27FC236}">
                <a16:creationId xmlns:a16="http://schemas.microsoft.com/office/drawing/2014/main" id="{D0D2F5BA-1AA1-B668-70FA-42971809C53F}"/>
              </a:ext>
            </a:extLst>
          </p:cNvPr>
          <p:cNvGrpSpPr/>
          <p:nvPr/>
        </p:nvGrpSpPr>
        <p:grpSpPr>
          <a:xfrm>
            <a:off x="5295705" y="2642254"/>
            <a:ext cx="2932358" cy="1107035"/>
            <a:chOff x="4556447" y="2810550"/>
            <a:chExt cx="2932358" cy="1107035"/>
          </a:xfrm>
        </p:grpSpPr>
        <p:sp>
          <p:nvSpPr>
            <p:cNvPr id="13" name="TextBox 12">
              <a:extLst>
                <a:ext uri="{FF2B5EF4-FFF2-40B4-BE49-F238E27FC236}">
                  <a16:creationId xmlns:a16="http://schemas.microsoft.com/office/drawing/2014/main" id="{7B46F14C-9B53-A878-D6D5-99644E534F7A}"/>
                </a:ext>
              </a:extLst>
            </p:cNvPr>
            <p:cNvSpPr txBox="1"/>
            <p:nvPr/>
          </p:nvSpPr>
          <p:spPr>
            <a:xfrm>
              <a:off x="4970853" y="2840367"/>
              <a:ext cx="2517952" cy="1077218"/>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Mission</a:t>
              </a:r>
            </a:p>
            <a:p>
              <a:r>
                <a:rPr lang="en-US" sz="1200" dirty="0">
                  <a:latin typeface="Roboto" panose="02000000000000000000" pitchFamily="2" charset="0"/>
                  <a:ea typeface="Roboto" panose="02000000000000000000" pitchFamily="2" charset="0"/>
                </a:rPr>
                <a:t>Always be customer-centric and proactive. Create digitally-enabled, well-governed, logistics magic, worldwide. </a:t>
              </a:r>
            </a:p>
          </p:txBody>
        </p:sp>
        <p:pic>
          <p:nvPicPr>
            <p:cNvPr id="18" name="Picture 17" descr="A red dart board with a dart arrow in the center&#10;&#10;Description automatically generated">
              <a:extLst>
                <a:ext uri="{FF2B5EF4-FFF2-40B4-BE49-F238E27FC236}">
                  <a16:creationId xmlns:a16="http://schemas.microsoft.com/office/drawing/2014/main" id="{0BBD0FC4-9937-167B-D839-A7C4285482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6447" y="2810550"/>
              <a:ext cx="381000" cy="381000"/>
            </a:xfrm>
            <a:prstGeom prst="rect">
              <a:avLst/>
            </a:prstGeom>
          </p:spPr>
        </p:pic>
      </p:grpSp>
      <p:grpSp>
        <p:nvGrpSpPr>
          <p:cNvPr id="23" name="Group 22">
            <a:extLst>
              <a:ext uri="{FF2B5EF4-FFF2-40B4-BE49-F238E27FC236}">
                <a16:creationId xmlns:a16="http://schemas.microsoft.com/office/drawing/2014/main" id="{A59F0FC4-2BBB-C35D-66C3-0E2F9A066141}"/>
              </a:ext>
            </a:extLst>
          </p:cNvPr>
          <p:cNvGrpSpPr/>
          <p:nvPr/>
        </p:nvGrpSpPr>
        <p:grpSpPr>
          <a:xfrm>
            <a:off x="8120805" y="1660075"/>
            <a:ext cx="3784248" cy="4868158"/>
            <a:chOff x="7629986" y="1660075"/>
            <a:chExt cx="3784248" cy="4868158"/>
          </a:xfrm>
        </p:grpSpPr>
        <p:sp>
          <p:nvSpPr>
            <p:cNvPr id="14" name="TextBox 13">
              <a:extLst>
                <a:ext uri="{FF2B5EF4-FFF2-40B4-BE49-F238E27FC236}">
                  <a16:creationId xmlns:a16="http://schemas.microsoft.com/office/drawing/2014/main" id="{B98833AF-1DE3-BE40-1E82-6DCB8C76CD4B}"/>
                </a:ext>
              </a:extLst>
            </p:cNvPr>
            <p:cNvSpPr txBox="1"/>
            <p:nvPr/>
          </p:nvSpPr>
          <p:spPr>
            <a:xfrm>
              <a:off x="8024191" y="1673058"/>
              <a:ext cx="3390043" cy="4855175"/>
            </a:xfrm>
            <a:prstGeom prst="rect">
              <a:avLst/>
            </a:prstGeom>
            <a:noFill/>
          </p:spPr>
          <p:txBody>
            <a:bodyPr wrap="square" rtlCol="0">
              <a:spAutoFit/>
            </a:bodyPr>
            <a:lstStyle/>
            <a:p>
              <a:pPr>
                <a:spcBef>
                  <a:spcPts val="600"/>
                </a:spcBef>
              </a:pPr>
              <a:r>
                <a:rPr lang="en-US" sz="1600" b="1" dirty="0">
                  <a:latin typeface="Roboto" panose="02000000000000000000" pitchFamily="2" charset="0"/>
                  <a:ea typeface="Roboto" panose="02000000000000000000" pitchFamily="2" charset="0"/>
                </a:rPr>
                <a:t>Our Values</a:t>
              </a:r>
            </a:p>
            <a:p>
              <a:pPr>
                <a:spcBef>
                  <a:spcPts val="600"/>
                </a:spcBef>
              </a:pPr>
              <a:r>
                <a:rPr lang="en-US" sz="1050" b="1" dirty="0">
                  <a:solidFill>
                    <a:srgbClr val="FF0000"/>
                  </a:solidFill>
                  <a:latin typeface="Roboto" panose="02000000000000000000" pitchFamily="2" charset="0"/>
                  <a:ea typeface="Roboto" panose="02000000000000000000" pitchFamily="2" charset="0"/>
                </a:rPr>
                <a:t>Entrepreneurship with a Purpose</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Practice the owner’s mindset, as the </a:t>
              </a:r>
              <a:r>
                <a:rPr lang="en-US" sz="900" dirty="0" err="1">
                  <a:latin typeface="Roboto" panose="02000000000000000000" pitchFamily="2" charset="0"/>
                  <a:ea typeface="Roboto" panose="02000000000000000000" pitchFamily="2" charset="0"/>
                </a:rPr>
                <a:t>organisation</a:t>
              </a:r>
              <a:r>
                <a:rPr lang="en-US" sz="900" dirty="0">
                  <a:latin typeface="Roboto" panose="02000000000000000000" pitchFamily="2" charset="0"/>
                  <a:ea typeface="Roboto" panose="02000000000000000000" pitchFamily="2" charset="0"/>
                </a:rPr>
                <a:t> is the collective soul of its employees. Be unwilling to accept ‘it cannot be done’ as an answer. Take initiative to push limits. Use resources consciously, chase goals aggressively, </a:t>
              </a:r>
              <a:br>
                <a:rPr lang="en-US" sz="900" dirty="0">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be frugal and pursue passion for business excellence.</a:t>
              </a:r>
            </a:p>
            <a:p>
              <a:pPr>
                <a:spcBef>
                  <a:spcPts val="600"/>
                </a:spcBef>
              </a:pPr>
              <a:r>
                <a:rPr lang="en-US" sz="1050" b="1" dirty="0">
                  <a:solidFill>
                    <a:srgbClr val="FF0000"/>
                  </a:solidFill>
                  <a:latin typeface="Roboto" panose="02000000000000000000" pitchFamily="2" charset="0"/>
                  <a:ea typeface="Roboto" panose="02000000000000000000" pitchFamily="2" charset="0"/>
                </a:rPr>
                <a:t>Customer Centricity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Recognize that our customers are the reason for our existence. Be obsessive about delighting customers and all stakeholders. As our Vision and Mission suggest, go to infinite ends to deliver the best customer experiences. </a:t>
              </a:r>
            </a:p>
            <a:p>
              <a:pPr>
                <a:spcBef>
                  <a:spcPts val="600"/>
                </a:spcBef>
              </a:pPr>
              <a:r>
                <a:rPr lang="en-US" sz="1050" b="1" dirty="0">
                  <a:solidFill>
                    <a:srgbClr val="FF0000"/>
                  </a:solidFill>
                  <a:latin typeface="Roboto" panose="02000000000000000000" pitchFamily="2" charset="0"/>
                  <a:ea typeface="Roboto" panose="02000000000000000000" pitchFamily="2" charset="0"/>
                </a:rPr>
                <a:t>Innovation and Execution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Constantly strive to challenge conventional views and drive innovation with new ideas, a futuristic outlook and perspectives from the youth. </a:t>
              </a:r>
              <a:r>
                <a:rPr lang="en-US" sz="900" dirty="0" err="1">
                  <a:latin typeface="Roboto" panose="02000000000000000000" pitchFamily="2" charset="0"/>
                  <a:ea typeface="Roboto" panose="02000000000000000000" pitchFamily="2" charset="0"/>
                </a:rPr>
                <a:t>Maximise</a:t>
              </a:r>
              <a:r>
                <a:rPr lang="en-US" sz="900" dirty="0">
                  <a:latin typeface="Roboto" panose="02000000000000000000" pitchFamily="2" charset="0"/>
                  <a:ea typeface="Roboto" panose="02000000000000000000" pitchFamily="2" charset="0"/>
                </a:rPr>
                <a:t> impact by delivering world-class solutions leveraging IT, digital platforms and </a:t>
              </a:r>
              <a:br>
                <a:rPr lang="en-US" sz="900" dirty="0">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newer technologies. Be agile, flexible and lead the disruption.</a:t>
              </a:r>
            </a:p>
            <a:p>
              <a:pPr>
                <a:spcBef>
                  <a:spcPts val="600"/>
                </a:spcBef>
              </a:pPr>
              <a:r>
                <a:rPr lang="en-US" sz="1050" b="1" dirty="0">
                  <a:solidFill>
                    <a:srgbClr val="FF0000"/>
                  </a:solidFill>
                  <a:latin typeface="Roboto" panose="02000000000000000000" pitchFamily="2" charset="0"/>
                  <a:ea typeface="Roboto" panose="02000000000000000000" pitchFamily="2" charset="0"/>
                </a:rPr>
                <a:t>Collaboration</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Build a highly capable and committed team to build growing businesses which deliver highest value by fostering a meaningful relationship with all stakeholders by practicing highest standards of business ethics, humility and governance. </a:t>
              </a:r>
            </a:p>
            <a:p>
              <a:pPr>
                <a:spcBef>
                  <a:spcPts val="600"/>
                </a:spcBef>
              </a:pPr>
              <a:r>
                <a:rPr lang="en-US" sz="1050" b="1" dirty="0">
                  <a:solidFill>
                    <a:srgbClr val="FF0000"/>
                  </a:solidFill>
                  <a:latin typeface="Roboto" panose="02000000000000000000" pitchFamily="2" charset="0"/>
                  <a:ea typeface="Roboto" panose="02000000000000000000" pitchFamily="2" charset="0"/>
                </a:rPr>
                <a:t>Care for Environment and Society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Always aim to </a:t>
              </a:r>
              <a:r>
                <a:rPr lang="en-US" sz="900" dirty="0" err="1">
                  <a:latin typeface="Roboto" panose="02000000000000000000" pitchFamily="2" charset="0"/>
                  <a:ea typeface="Roboto" panose="02000000000000000000" pitchFamily="2" charset="0"/>
                </a:rPr>
                <a:t>minimise</a:t>
              </a:r>
              <a:r>
                <a:rPr lang="en-US" sz="900" dirty="0">
                  <a:latin typeface="Roboto" panose="02000000000000000000" pitchFamily="2" charset="0"/>
                  <a:ea typeface="Roboto" panose="02000000000000000000" pitchFamily="2" charset="0"/>
                </a:rPr>
                <a:t> the impact on environment, supporting scientific research that reflects environmental and sustainability concerns. Build a culture of empathy within the companies towards colleagues as well as underprivileged individuals around us. Be responsible corporate citizens and contribute to a better society, country and world at large.</a:t>
              </a:r>
            </a:p>
          </p:txBody>
        </p:sp>
        <p:pic>
          <p:nvPicPr>
            <p:cNvPr id="20" name="Picture 19" descr="A red diamond with rays of light&#10;&#10;Description automatically generated">
              <a:extLst>
                <a:ext uri="{FF2B5EF4-FFF2-40B4-BE49-F238E27FC236}">
                  <a16:creationId xmlns:a16="http://schemas.microsoft.com/office/drawing/2014/main" id="{582A98FE-CDC2-F46B-0F6F-FDD8E949E3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9986" y="1660075"/>
              <a:ext cx="368300" cy="406400"/>
            </a:xfrm>
            <a:prstGeom prst="rect">
              <a:avLst/>
            </a:prstGeom>
          </p:spPr>
        </p:pic>
      </p:grpSp>
      <p:grpSp>
        <p:nvGrpSpPr>
          <p:cNvPr id="27" name="Group 26">
            <a:extLst>
              <a:ext uri="{FF2B5EF4-FFF2-40B4-BE49-F238E27FC236}">
                <a16:creationId xmlns:a16="http://schemas.microsoft.com/office/drawing/2014/main" id="{D466CB8A-60A5-9D2D-55C1-C33CE7170CB1}"/>
              </a:ext>
            </a:extLst>
          </p:cNvPr>
          <p:cNvGrpSpPr/>
          <p:nvPr/>
        </p:nvGrpSpPr>
        <p:grpSpPr>
          <a:xfrm>
            <a:off x="5308405" y="3863889"/>
            <a:ext cx="2812400" cy="707886"/>
            <a:chOff x="5308405" y="3863889"/>
            <a:chExt cx="2812400" cy="707886"/>
          </a:xfrm>
        </p:grpSpPr>
        <p:sp>
          <p:nvSpPr>
            <p:cNvPr id="10" name="TextBox 9">
              <a:extLst>
                <a:ext uri="{FF2B5EF4-FFF2-40B4-BE49-F238E27FC236}">
                  <a16:creationId xmlns:a16="http://schemas.microsoft.com/office/drawing/2014/main" id="{3E618868-3D96-3A6A-E4AE-C666414757EF}"/>
                </a:ext>
              </a:extLst>
            </p:cNvPr>
            <p:cNvSpPr txBox="1"/>
            <p:nvPr/>
          </p:nvSpPr>
          <p:spPr>
            <a:xfrm>
              <a:off x="5710111" y="3863889"/>
              <a:ext cx="2410694" cy="707886"/>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Purpose</a:t>
              </a:r>
            </a:p>
            <a:p>
              <a:pPr marL="0" algn="l" rtl="0" latinLnBrk="0">
                <a:spcBef>
                  <a:spcPts val="0"/>
                </a:spcBef>
                <a:spcAft>
                  <a:spcPts val="600"/>
                </a:spcAft>
              </a:pPr>
              <a:r>
                <a:rPr lang="en-IN" sz="1200" dirty="0">
                  <a:latin typeface="Roboto" panose="02000000000000000000" pitchFamily="2" charset="0"/>
                  <a:ea typeface="Roboto" panose="02000000000000000000" pitchFamily="2" charset="0"/>
                </a:rPr>
                <a:t>Helping global supply chains, </a:t>
              </a:r>
              <a:br>
                <a:rPr lang="en-IN" sz="1200" dirty="0">
                  <a:latin typeface="Roboto" panose="02000000000000000000" pitchFamily="2" charset="0"/>
                  <a:ea typeface="Roboto" panose="02000000000000000000" pitchFamily="2" charset="0"/>
                </a:rPr>
              </a:br>
              <a:r>
                <a:rPr lang="en-IN" sz="1200" dirty="0">
                  <a:latin typeface="Roboto" panose="02000000000000000000" pitchFamily="2" charset="0"/>
                  <a:ea typeface="Roboto" panose="02000000000000000000" pitchFamily="2" charset="0"/>
                </a:rPr>
                <a:t>while caring for sustainability</a:t>
              </a:r>
            </a:p>
          </p:txBody>
        </p:sp>
        <p:pic>
          <p:nvPicPr>
            <p:cNvPr id="19" name="Picture 18" descr="A hand holding a globe with a leaf&#10;&#10;Description automatically generated">
              <a:extLst>
                <a:ext uri="{FF2B5EF4-FFF2-40B4-BE49-F238E27FC236}">
                  <a16:creationId xmlns:a16="http://schemas.microsoft.com/office/drawing/2014/main" id="{4FAFFF4C-A561-C7D4-DF0E-B1F63B4A68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08405" y="3865230"/>
              <a:ext cx="369877" cy="408938"/>
            </a:xfrm>
            <a:prstGeom prst="rect">
              <a:avLst/>
            </a:prstGeom>
          </p:spPr>
        </p:pic>
      </p:grpSp>
      <p:grpSp>
        <p:nvGrpSpPr>
          <p:cNvPr id="5" name="Group 4">
            <a:extLst>
              <a:ext uri="{FF2B5EF4-FFF2-40B4-BE49-F238E27FC236}">
                <a16:creationId xmlns:a16="http://schemas.microsoft.com/office/drawing/2014/main" id="{06AA71E8-6045-C5FD-418E-62937C07CBFC}"/>
              </a:ext>
            </a:extLst>
          </p:cNvPr>
          <p:cNvGrpSpPr/>
          <p:nvPr/>
        </p:nvGrpSpPr>
        <p:grpSpPr>
          <a:xfrm>
            <a:off x="203504" y="6433652"/>
            <a:ext cx="2643731" cy="242441"/>
            <a:chOff x="203504" y="6433652"/>
            <a:chExt cx="2643731" cy="242441"/>
          </a:xfrm>
        </p:grpSpPr>
        <p:pic>
          <p:nvPicPr>
            <p:cNvPr id="7" name="Picture 6" descr="A red sign with white text&#10;&#10;Description automatically generated">
              <a:extLst>
                <a:ext uri="{FF2B5EF4-FFF2-40B4-BE49-F238E27FC236}">
                  <a16:creationId xmlns:a16="http://schemas.microsoft.com/office/drawing/2014/main" id="{A91A550A-42BB-774A-A0E8-60F058E3C99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12" name="TextBox 11">
              <a:extLst>
                <a:ext uri="{FF2B5EF4-FFF2-40B4-BE49-F238E27FC236}">
                  <a16:creationId xmlns:a16="http://schemas.microsoft.com/office/drawing/2014/main" id="{1E35EB25-151A-7B1A-DA3D-CF9F09C8A7A6}"/>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958686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1+#ppt_w/2"/>
                                          </p:val>
                                        </p:tav>
                                        <p:tav tm="100000">
                                          <p:val>
                                            <p:strVal val="#ppt_x"/>
                                          </p:val>
                                        </p:tav>
                                      </p:tavLst>
                                    </p:anim>
                                    <p:anim calcmode="lin" valueType="num">
                                      <p:cBhvr additive="base">
                                        <p:cTn id="27" dur="500" fill="hold"/>
                                        <p:tgtEl>
                                          <p:spTgt spid="2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47"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ckground with a square and a square&#10;&#10;Description automatically generated">
            <a:extLst>
              <a:ext uri="{FF2B5EF4-FFF2-40B4-BE49-F238E27FC236}">
                <a16:creationId xmlns:a16="http://schemas.microsoft.com/office/drawing/2014/main" id="{553797FE-E1F5-07A6-C4D2-4E5A7D377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A hexagon image of a truck carrying containers&#10;&#10;Description automatically generated">
            <a:extLst>
              <a:ext uri="{FF2B5EF4-FFF2-40B4-BE49-F238E27FC236}">
                <a16:creationId xmlns:a16="http://schemas.microsoft.com/office/drawing/2014/main" id="{7134BE04-2455-7B29-FA81-2BA213F811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010" y="0"/>
            <a:ext cx="6473907" cy="6858000"/>
          </a:xfrm>
          <a:prstGeom prst="rect">
            <a:avLst/>
          </a:prstGeom>
        </p:spPr>
      </p:pic>
      <p:sp>
        <p:nvSpPr>
          <p:cNvPr id="6" name="Rounded Rectangle 5">
            <a:extLst>
              <a:ext uri="{FF2B5EF4-FFF2-40B4-BE49-F238E27FC236}">
                <a16:creationId xmlns:a16="http://schemas.microsoft.com/office/drawing/2014/main" id="{7088FC42-6D70-931E-3317-E3C671D682F3}"/>
              </a:ext>
            </a:extLst>
          </p:cNvPr>
          <p:cNvSpPr/>
          <p:nvPr/>
        </p:nvSpPr>
        <p:spPr>
          <a:xfrm rot="2700000">
            <a:off x="-956732" y="435089"/>
            <a:ext cx="3241137" cy="3241137"/>
          </a:xfrm>
          <a:prstGeom prst="roundRect">
            <a:avLst/>
          </a:prstGeom>
          <a:solidFill>
            <a:srgbClr val="C00000">
              <a:alpha val="5746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85C9F4-42F2-CBD9-4F1E-03DA70D98051}"/>
              </a:ext>
            </a:extLst>
          </p:cNvPr>
          <p:cNvSpPr txBox="1"/>
          <p:nvPr/>
        </p:nvSpPr>
        <p:spPr>
          <a:xfrm>
            <a:off x="6840869" y="2734172"/>
            <a:ext cx="4931158" cy="1384995"/>
          </a:xfrm>
          <a:prstGeom prst="rect">
            <a:avLst/>
          </a:prstGeom>
          <a:noFill/>
        </p:spPr>
        <p:txBody>
          <a:bodyPr wrap="none" rtlCol="0">
            <a:spAutoFit/>
          </a:bodyPr>
          <a:lstStyle/>
          <a:p>
            <a:r>
              <a:rPr lang="en-US" sz="2800" b="1" dirty="0">
                <a:solidFill>
                  <a:schemeClr val="bg1"/>
                </a:solidFill>
                <a:latin typeface="Roboto" panose="02000000000000000000" pitchFamily="2" charset="0"/>
                <a:ea typeface="Roboto" panose="02000000000000000000" pitchFamily="2" charset="0"/>
              </a:rPr>
              <a:t>Ingenuity In Motion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To Deliver Global End-to-end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Logistics Solutions.</a:t>
            </a:r>
          </a:p>
        </p:txBody>
      </p:sp>
      <p:pic>
        <p:nvPicPr>
          <p:cNvPr id="8" name="Picture 7" descr="A close up of a silver object&#10;&#10;Description automatically generated">
            <a:extLst>
              <a:ext uri="{FF2B5EF4-FFF2-40B4-BE49-F238E27FC236}">
                <a16:creationId xmlns:a16="http://schemas.microsoft.com/office/drawing/2014/main" id="{4ADEF29B-2CF0-44D3-BAD4-0AA7E7B58AFE}"/>
              </a:ext>
            </a:extLst>
          </p:cNvPr>
          <p:cNvPicPr>
            <a:picLocks noChangeAspect="1"/>
          </p:cNvPicPr>
          <p:nvPr/>
        </p:nvPicPr>
        <p:blipFill>
          <a:blip r:embed="rId4" cstate="email">
            <a:alphaModFix amt="35000"/>
            <a:extLst>
              <a:ext uri="{28A0092B-C50C-407E-A947-70E740481C1C}">
                <a14:useLocalDpi xmlns:a14="http://schemas.microsoft.com/office/drawing/2010/main"/>
              </a:ext>
            </a:extLst>
          </a:blip>
          <a:stretch>
            <a:fillRect/>
          </a:stretch>
        </p:blipFill>
        <p:spPr>
          <a:xfrm>
            <a:off x="3529680" y="3189791"/>
            <a:ext cx="7772400" cy="45719"/>
          </a:xfrm>
          <a:prstGeom prst="rect">
            <a:avLst/>
          </a:prstGeom>
        </p:spPr>
      </p:pic>
      <p:pic>
        <p:nvPicPr>
          <p:cNvPr id="9" name="Picture 8" descr="A close up of a silver object&#10;&#10;Description automatically generated">
            <a:extLst>
              <a:ext uri="{FF2B5EF4-FFF2-40B4-BE49-F238E27FC236}">
                <a16:creationId xmlns:a16="http://schemas.microsoft.com/office/drawing/2014/main" id="{3EB6B446-D51C-805F-6279-15443B86C851}"/>
              </a:ext>
            </a:extLst>
          </p:cNvPr>
          <p:cNvPicPr>
            <a:picLocks noChangeAspect="1"/>
          </p:cNvPicPr>
          <p:nvPr/>
        </p:nvPicPr>
        <p:blipFill>
          <a:blip r:embed="rId4" cstate="email">
            <a:alphaModFix amt="51000"/>
            <a:extLst>
              <a:ext uri="{28A0092B-C50C-407E-A947-70E740481C1C}">
                <a14:useLocalDpi xmlns:a14="http://schemas.microsoft.com/office/drawing/2010/main"/>
              </a:ext>
            </a:extLst>
          </a:blip>
          <a:stretch>
            <a:fillRect/>
          </a:stretch>
        </p:blipFill>
        <p:spPr>
          <a:xfrm>
            <a:off x="6994287" y="3622491"/>
            <a:ext cx="7772400" cy="45719"/>
          </a:xfrm>
          <a:prstGeom prst="rect">
            <a:avLst/>
          </a:prstGeom>
        </p:spPr>
      </p:pic>
      <p:grpSp>
        <p:nvGrpSpPr>
          <p:cNvPr id="13" name="Group 12">
            <a:extLst>
              <a:ext uri="{FF2B5EF4-FFF2-40B4-BE49-F238E27FC236}">
                <a16:creationId xmlns:a16="http://schemas.microsoft.com/office/drawing/2014/main" id="{6499C693-26B0-AC29-2D0B-1A136BB2C455}"/>
              </a:ext>
            </a:extLst>
          </p:cNvPr>
          <p:cNvGrpSpPr/>
          <p:nvPr/>
        </p:nvGrpSpPr>
        <p:grpSpPr>
          <a:xfrm>
            <a:off x="203504" y="6433652"/>
            <a:ext cx="2643731" cy="242441"/>
            <a:chOff x="203504" y="6433652"/>
            <a:chExt cx="2643731" cy="242441"/>
          </a:xfrm>
        </p:grpSpPr>
        <p:pic>
          <p:nvPicPr>
            <p:cNvPr id="14" name="Picture 13" descr="A red sign with white text&#10;&#10;Description automatically generated">
              <a:extLst>
                <a:ext uri="{FF2B5EF4-FFF2-40B4-BE49-F238E27FC236}">
                  <a16:creationId xmlns:a16="http://schemas.microsoft.com/office/drawing/2014/main" id="{F11C67E7-ACF7-439E-4AF5-C21CE7FA10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p:spPr>
        </p:pic>
        <p:sp>
          <p:nvSpPr>
            <p:cNvPr id="15" name="TextBox 14">
              <a:extLst>
                <a:ext uri="{FF2B5EF4-FFF2-40B4-BE49-F238E27FC236}">
                  <a16:creationId xmlns:a16="http://schemas.microsoft.com/office/drawing/2014/main" id="{B13845A2-D4E8-A16E-0F84-3C07608AAED0}"/>
                </a:ext>
              </a:extLst>
            </p:cNvPr>
            <p:cNvSpPr txBox="1"/>
            <p:nvPr/>
          </p:nvSpPr>
          <p:spPr>
            <a:xfrm>
              <a:off x="815843" y="6460649"/>
              <a:ext cx="2031392" cy="200055"/>
            </a:xfrm>
            <a:prstGeom prst="rect">
              <a:avLst/>
            </a:prstGeom>
            <a:noFill/>
          </p:spPr>
          <p:txBody>
            <a:bodyPr wrap="square">
              <a:spAutoFit/>
            </a:bodyPr>
            <a:lstStyle/>
            <a:p>
              <a:r>
                <a:rPr lang="en-US" sz="700" dirty="0">
                  <a:solidFill>
                    <a:schemeClr val="bg1"/>
                  </a:solidFill>
                  <a:latin typeface="Roboto" panose="02000000000000000000" pitchFamily="2" charset="0"/>
                  <a:ea typeface="Roboto" panose="02000000000000000000" pitchFamily="2" charset="0"/>
                </a:rPr>
                <a:t>© 2024 Allcargo Logistics All rights reserved</a:t>
              </a:r>
            </a:p>
          </p:txBody>
        </p:sp>
      </p:grpSp>
    </p:spTree>
    <p:extLst>
      <p:ext uri="{BB962C8B-B14F-4D97-AF65-F5344CB8AC3E}">
        <p14:creationId xmlns:p14="http://schemas.microsoft.com/office/powerpoint/2010/main" val="349026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decel="5000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0-#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1471</TotalTime>
  <Words>2084</Words>
  <Application>Microsoft Office PowerPoint</Application>
  <PresentationFormat>Widescreen</PresentationFormat>
  <Paragraphs>258</Paragraphs>
  <Slides>26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Georgia</vt:lpstr>
      <vt:lpstr>Roboto</vt:lpstr>
      <vt:lpstr>Segoe UI</vt:lpstr>
      <vt:lpstr>Office Theme</vt:lpstr>
      <vt:lpstr>Global LCL Leader  and India’s Largest Integrated  Logistics Services Provider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LCL Leader  and India’s Largest Integrated  Logistics Services Provider</dc:title>
  <dc:creator>Alvin James Saldanha</dc:creator>
  <cp:lastModifiedBy>Afroz Ahmad Siddiqui</cp:lastModifiedBy>
  <cp:revision>38</cp:revision>
  <dcterms:created xsi:type="dcterms:W3CDTF">2023-07-31T05:48:59Z</dcterms:created>
  <dcterms:modified xsi:type="dcterms:W3CDTF">2024-09-24T11:15:57Z</dcterms:modified>
</cp:coreProperties>
</file>