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46"/>
  </p:notesMasterIdLst>
  <p:handoutMasterIdLst>
    <p:handoutMasterId r:id="rId47"/>
  </p:handoutMasterIdLst>
  <p:sldIdLst>
    <p:sldId id="2504" r:id="rId2"/>
    <p:sldId id="270" r:id="rId3"/>
    <p:sldId id="348" r:id="rId4"/>
    <p:sldId id="2489" r:id="rId5"/>
    <p:sldId id="335" r:id="rId6"/>
    <p:sldId id="256" r:id="rId7"/>
    <p:sldId id="2475" r:id="rId8"/>
    <p:sldId id="2531" r:id="rId9"/>
    <p:sldId id="2535" r:id="rId10"/>
    <p:sldId id="2537" r:id="rId11"/>
    <p:sldId id="2533" r:id="rId12"/>
    <p:sldId id="2541" r:id="rId13"/>
    <p:sldId id="2542" r:id="rId14"/>
    <p:sldId id="2538" r:id="rId15"/>
    <p:sldId id="2570" r:id="rId16"/>
    <p:sldId id="2543" r:id="rId17"/>
    <p:sldId id="2544" r:id="rId18"/>
    <p:sldId id="2576" r:id="rId19"/>
    <p:sldId id="2560" r:id="rId20"/>
    <p:sldId id="275" r:id="rId21"/>
    <p:sldId id="2532" r:id="rId22"/>
    <p:sldId id="2563" r:id="rId23"/>
    <p:sldId id="2564" r:id="rId24"/>
    <p:sldId id="2565" r:id="rId25"/>
    <p:sldId id="2566" r:id="rId26"/>
    <p:sldId id="2567" r:id="rId27"/>
    <p:sldId id="2568" r:id="rId28"/>
    <p:sldId id="2573" r:id="rId29"/>
    <p:sldId id="2561" r:id="rId30"/>
    <p:sldId id="2572" r:id="rId31"/>
    <p:sldId id="2548" r:id="rId32"/>
    <p:sldId id="2493" r:id="rId33"/>
    <p:sldId id="2549" r:id="rId34"/>
    <p:sldId id="2551" r:id="rId35"/>
    <p:sldId id="2569" r:id="rId36"/>
    <p:sldId id="2550" r:id="rId37"/>
    <p:sldId id="287" r:id="rId38"/>
    <p:sldId id="285" r:id="rId39"/>
    <p:sldId id="297" r:id="rId40"/>
    <p:sldId id="456" r:id="rId41"/>
    <p:sldId id="2545" r:id="rId42"/>
    <p:sldId id="2574" r:id="rId43"/>
    <p:sldId id="331" r:id="rId44"/>
    <p:sldId id="244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85A2"/>
    <a:srgbClr val="477074"/>
    <a:srgbClr val="00995D"/>
    <a:srgbClr val="FFC000"/>
    <a:srgbClr val="FFCC00"/>
    <a:srgbClr val="ECEAEB"/>
    <a:srgbClr val="16A3EA"/>
    <a:srgbClr val="FF9B37"/>
    <a:srgbClr val="DBD6DA"/>
    <a:srgbClr val="E8E6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88" autoAdjust="0"/>
    <p:restoredTop sz="96357" autoAdjust="0"/>
  </p:normalViewPr>
  <p:slideViewPr>
    <p:cSldViewPr snapToGrid="0">
      <p:cViewPr varScale="1">
        <p:scale>
          <a:sx n="70" d="100"/>
          <a:sy n="70" d="100"/>
        </p:scale>
        <p:origin x="-1002" y="-96"/>
      </p:cViewPr>
      <p:guideLst>
        <p:guide orient="horz" pos="2160"/>
        <p:guide pos="3840"/>
      </p:guideLst>
    </p:cSldViewPr>
  </p:slideViewPr>
  <p:notesTextViewPr>
    <p:cViewPr>
      <p:scale>
        <a:sx n="100" d="100"/>
        <a:sy n="100" d="100"/>
      </p:scale>
      <p:origin x="0" y="0"/>
    </p:cViewPr>
  </p:notesTextViewPr>
  <p:sorterViewPr>
    <p:cViewPr>
      <p:scale>
        <a:sx n="50" d="100"/>
        <a:sy n="50" d="100"/>
      </p:scale>
      <p:origin x="0" y="672"/>
    </p:cViewPr>
  </p:sorterViewPr>
  <p:notesViewPr>
    <p:cSldViewPr snapToGrid="0">
      <p:cViewPr varScale="1">
        <p:scale>
          <a:sx n="57" d="100"/>
          <a:sy n="57" d="100"/>
        </p:scale>
        <p:origin x="1938"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254265FD-4E3F-4008-BF0D-92438DDF38E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 xmlns:a16="http://schemas.microsoft.com/office/drawing/2014/main" id="{7411FABC-D2A4-4DDD-AE15-415703DDD3E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CB9CF0-A540-4793-A5F3-F4917CFDDCB6}" type="datetimeFigureOut">
              <a:rPr lang="en-US" smtClean="0"/>
              <a:t>1/3/2022</a:t>
            </a:fld>
            <a:endParaRPr lang="en-US" dirty="0"/>
          </a:p>
        </p:txBody>
      </p:sp>
      <p:sp>
        <p:nvSpPr>
          <p:cNvPr id="4" name="Footer Placeholder 3">
            <a:extLst>
              <a:ext uri="{FF2B5EF4-FFF2-40B4-BE49-F238E27FC236}">
                <a16:creationId xmlns="" xmlns:a16="http://schemas.microsoft.com/office/drawing/2014/main" id="{27EBBAB0-AE2E-4EA6-BE3D-A8C4DA40070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 xmlns:a16="http://schemas.microsoft.com/office/drawing/2014/main" id="{A31D462F-4914-49FC-A851-7FFFE9D6E86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422B72-BD1C-4F41-B10E-CA0BEB17901E}" type="slidenum">
              <a:rPr lang="en-US" smtClean="0"/>
              <a:t>‹#›</a:t>
            </a:fld>
            <a:endParaRPr lang="en-US" dirty="0"/>
          </a:p>
        </p:txBody>
      </p:sp>
    </p:spTree>
    <p:extLst>
      <p:ext uri="{BB962C8B-B14F-4D97-AF65-F5344CB8AC3E}">
        <p14:creationId xmlns:p14="http://schemas.microsoft.com/office/powerpoint/2010/main" val="35319076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A03753-A5BE-4D79-AEA9-C0A65A6F8851}" type="datetimeFigureOut">
              <a:rPr lang="en-US" smtClean="0"/>
              <a:t>1/3/2022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3BE989-76B8-4F13-9267-01FDA45C437A}" type="slidenum">
              <a:rPr lang="en-US" smtClean="0"/>
              <a:t>‹#›</a:t>
            </a:fld>
            <a:endParaRPr lang="en-US" dirty="0"/>
          </a:p>
        </p:txBody>
      </p:sp>
    </p:spTree>
    <p:extLst>
      <p:ext uri="{BB962C8B-B14F-4D97-AF65-F5344CB8AC3E}">
        <p14:creationId xmlns:p14="http://schemas.microsoft.com/office/powerpoint/2010/main" val="3169730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AA3BE989-76B8-4F13-9267-01FDA45C437A}" type="slidenum">
              <a:rPr lang="en-US" smtClean="0"/>
              <a:t>1</a:t>
            </a:fld>
            <a:endParaRPr lang="en-US" dirty="0"/>
          </a:p>
        </p:txBody>
      </p:sp>
    </p:spTree>
    <p:extLst>
      <p:ext uri="{BB962C8B-B14F-4D97-AF65-F5344CB8AC3E}">
        <p14:creationId xmlns:p14="http://schemas.microsoft.com/office/powerpoint/2010/main" val="3460145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AA3BE989-76B8-4F13-9267-01FDA45C437A}" type="slidenum">
              <a:rPr lang="en-US" smtClean="0"/>
              <a:t>29</a:t>
            </a:fld>
            <a:endParaRPr lang="en-US" dirty="0"/>
          </a:p>
        </p:txBody>
      </p:sp>
    </p:spTree>
    <p:extLst>
      <p:ext uri="{BB962C8B-B14F-4D97-AF65-F5344CB8AC3E}">
        <p14:creationId xmlns:p14="http://schemas.microsoft.com/office/powerpoint/2010/main" val="1958656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28FB75AD-CD06-4C94-B5CB-DC673426B0D9}" type="slidenum">
              <a:rPr lang="en-IN" smtClean="0"/>
              <a:t>42</a:t>
            </a:fld>
            <a:endParaRPr lang="en-IN"/>
          </a:p>
        </p:txBody>
      </p:sp>
    </p:spTree>
    <p:extLst>
      <p:ext uri="{BB962C8B-B14F-4D97-AF65-F5344CB8AC3E}">
        <p14:creationId xmlns:p14="http://schemas.microsoft.com/office/powerpoint/2010/main" val="4131128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28FB75AD-CD06-4C94-B5CB-DC673426B0D9}" type="slidenum">
              <a:rPr lang="en-IN" smtClean="0"/>
              <a:t>43</a:t>
            </a:fld>
            <a:endParaRPr lang="en-IN"/>
          </a:p>
        </p:txBody>
      </p:sp>
    </p:spTree>
    <p:extLst>
      <p:ext uri="{BB962C8B-B14F-4D97-AF65-F5344CB8AC3E}">
        <p14:creationId xmlns:p14="http://schemas.microsoft.com/office/powerpoint/2010/main" val="3703003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28FB75AD-CD06-4C94-B5CB-DC673426B0D9}" type="slidenum">
              <a:rPr lang="en-IN" smtClean="0"/>
              <a:t>2</a:t>
            </a:fld>
            <a:endParaRPr lang="en-IN"/>
          </a:p>
        </p:txBody>
      </p:sp>
    </p:spTree>
    <p:extLst>
      <p:ext uri="{BB962C8B-B14F-4D97-AF65-F5344CB8AC3E}">
        <p14:creationId xmlns:p14="http://schemas.microsoft.com/office/powerpoint/2010/main" val="4007588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28FB75AD-CD06-4C94-B5CB-DC673426B0D9}" type="slidenum">
              <a:rPr lang="en-IN" smtClean="0"/>
              <a:t>3</a:t>
            </a:fld>
            <a:endParaRPr lang="en-IN"/>
          </a:p>
        </p:txBody>
      </p:sp>
    </p:spTree>
    <p:extLst>
      <p:ext uri="{BB962C8B-B14F-4D97-AF65-F5344CB8AC3E}">
        <p14:creationId xmlns:p14="http://schemas.microsoft.com/office/powerpoint/2010/main" val="29824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28FB75AD-CD06-4C94-B5CB-DC673426B0D9}" type="slidenum">
              <a:rPr lang="en-IN" smtClean="0"/>
              <a:t>5</a:t>
            </a:fld>
            <a:endParaRPr lang="en-IN"/>
          </a:p>
        </p:txBody>
      </p:sp>
    </p:spTree>
    <p:extLst>
      <p:ext uri="{BB962C8B-B14F-4D97-AF65-F5344CB8AC3E}">
        <p14:creationId xmlns:p14="http://schemas.microsoft.com/office/powerpoint/2010/main" val="1916066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AA3BE989-76B8-4F13-9267-01FDA45C437A}" type="slidenum">
              <a:rPr lang="en-US" smtClean="0"/>
              <a:t>6</a:t>
            </a:fld>
            <a:endParaRPr lang="en-US" dirty="0"/>
          </a:p>
        </p:txBody>
      </p:sp>
    </p:spTree>
    <p:extLst>
      <p:ext uri="{BB962C8B-B14F-4D97-AF65-F5344CB8AC3E}">
        <p14:creationId xmlns:p14="http://schemas.microsoft.com/office/powerpoint/2010/main" val="1684181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072E87A0-629A-4770-B15F-EC63C1A5DFC1}" type="slidenum">
              <a:rPr lang="en-IN" smtClean="0"/>
              <a:t>18</a:t>
            </a:fld>
            <a:endParaRPr lang="en-IN"/>
          </a:p>
        </p:txBody>
      </p:sp>
    </p:spTree>
    <p:extLst>
      <p:ext uri="{BB962C8B-B14F-4D97-AF65-F5344CB8AC3E}">
        <p14:creationId xmlns:p14="http://schemas.microsoft.com/office/powerpoint/2010/main" val="3122067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AA3BE989-76B8-4F13-9267-01FDA45C437A}" type="slidenum">
              <a:rPr lang="en-US" smtClean="0"/>
              <a:t>19</a:t>
            </a:fld>
            <a:endParaRPr lang="en-US" dirty="0"/>
          </a:p>
        </p:txBody>
      </p:sp>
    </p:spTree>
    <p:extLst>
      <p:ext uri="{BB962C8B-B14F-4D97-AF65-F5344CB8AC3E}">
        <p14:creationId xmlns:p14="http://schemas.microsoft.com/office/powerpoint/2010/main" val="599162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IN" dirty="0"/>
          </a:p>
        </p:txBody>
      </p:sp>
      <p:sp>
        <p:nvSpPr>
          <p:cNvPr id="4" name="Slide Number Placeholder 3"/>
          <p:cNvSpPr>
            <a:spLocks noGrp="1"/>
          </p:cNvSpPr>
          <p:nvPr>
            <p:ph type="sldNum" sz="quarter" idx="10"/>
          </p:nvPr>
        </p:nvSpPr>
        <p:spPr/>
        <p:txBody>
          <a:bodyPr/>
          <a:lstStyle/>
          <a:p>
            <a:fld id="{776BAEB4-A831-4CF9-A71D-02496EE487B8}" type="slidenum">
              <a:rPr lang="en-IN" smtClean="0"/>
              <a:t>20</a:t>
            </a:fld>
            <a:endParaRPr lang="en-IN"/>
          </a:p>
        </p:txBody>
      </p:sp>
    </p:spTree>
    <p:extLst>
      <p:ext uri="{BB962C8B-B14F-4D97-AF65-F5344CB8AC3E}">
        <p14:creationId xmlns:p14="http://schemas.microsoft.com/office/powerpoint/2010/main" val="2244582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B75AD-CD06-4C94-B5CB-DC673426B0D9}" type="slidenum">
              <a:rPr lang="en-IN" smtClean="0"/>
              <a:t>28</a:t>
            </a:fld>
            <a:endParaRPr lang="en-IN"/>
          </a:p>
        </p:txBody>
      </p:sp>
    </p:spTree>
    <p:extLst>
      <p:ext uri="{BB962C8B-B14F-4D97-AF65-F5344CB8AC3E}">
        <p14:creationId xmlns:p14="http://schemas.microsoft.com/office/powerpoint/2010/main" val="23076190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2" name="Picture Placeholder 13">
            <a:extLst>
              <a:ext uri="{FF2B5EF4-FFF2-40B4-BE49-F238E27FC236}">
                <a16:creationId xmlns="" xmlns:a16="http://schemas.microsoft.com/office/drawing/2014/main" id="{BCCA75EC-936D-4005-B091-A2C15DCDF758}"/>
              </a:ext>
            </a:extLst>
          </p:cNvPr>
          <p:cNvSpPr>
            <a:spLocks noGrp="1"/>
          </p:cNvSpPr>
          <p:nvPr>
            <p:ph type="pic" sz="quarter" idx="15"/>
          </p:nvPr>
        </p:nvSpPr>
        <p:spPr>
          <a:xfrm>
            <a:off x="-71015" y="0"/>
            <a:ext cx="12263015" cy="6858000"/>
          </a:xfrm>
          <a:solidFill>
            <a:schemeClr val="bg1">
              <a:lumMod val="50000"/>
            </a:schemeClr>
          </a:solidFill>
        </p:spPr>
        <p:txBody>
          <a:bodyPr/>
          <a:lstStyle/>
          <a:p>
            <a:r>
              <a:rPr lang="en-US"/>
              <a:t>Click icon to add picture</a:t>
            </a:r>
            <a:endParaRPr lang="en-US" dirty="0"/>
          </a:p>
        </p:txBody>
      </p:sp>
      <p:sp>
        <p:nvSpPr>
          <p:cNvPr id="7" name="Picture Placeholder 12">
            <a:extLst>
              <a:ext uri="{FF2B5EF4-FFF2-40B4-BE49-F238E27FC236}">
                <a16:creationId xmlns="" xmlns:a16="http://schemas.microsoft.com/office/drawing/2014/main" id="{E4955179-B9F6-4DE6-B8C0-FA1F7771D629}"/>
              </a:ext>
            </a:extLst>
          </p:cNvPr>
          <p:cNvSpPr>
            <a:spLocks noGrp="1"/>
          </p:cNvSpPr>
          <p:nvPr>
            <p:ph type="pic" sz="quarter" idx="10"/>
          </p:nvPr>
        </p:nvSpPr>
        <p:spPr>
          <a:xfrm>
            <a:off x="710812" y="728545"/>
            <a:ext cx="5305661" cy="5305661"/>
          </a:xfrm>
          <a:prstGeom prst="ellipse">
            <a:avLst/>
          </a:prstGeom>
          <a:solidFill>
            <a:schemeClr val="accent2">
              <a:lumMod val="75000"/>
              <a:lumOff val="25000"/>
            </a:schemeClr>
          </a:solidFill>
        </p:spPr>
        <p:txBody>
          <a:bodyPr anchor="ctr"/>
          <a:lstStyle>
            <a:lvl1pPr marL="0" indent="0" algn="ctr">
              <a:buNone/>
              <a:defRPr/>
            </a:lvl1pPr>
          </a:lstStyle>
          <a:p>
            <a:endParaRPr lang="en-US" noProof="0" dirty="0"/>
          </a:p>
        </p:txBody>
      </p:sp>
      <p:sp>
        <p:nvSpPr>
          <p:cNvPr id="8" name="Title 1">
            <a:extLst>
              <a:ext uri="{FF2B5EF4-FFF2-40B4-BE49-F238E27FC236}">
                <a16:creationId xmlns="" xmlns:a16="http://schemas.microsoft.com/office/drawing/2014/main" id="{89EBC252-AEEB-433E-A639-E15080F600A9}"/>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tx1"/>
                </a:solidFill>
                <a:latin typeface="+mj-lt"/>
              </a:defRPr>
            </a:lvl1pPr>
          </a:lstStyle>
          <a:p>
            <a:r>
              <a:rPr lang="en-US" noProof="0"/>
              <a:t>Title comes here</a:t>
            </a:r>
          </a:p>
        </p:txBody>
      </p:sp>
      <p:sp>
        <p:nvSpPr>
          <p:cNvPr id="9" name="Subtitle 2">
            <a:extLst>
              <a:ext uri="{FF2B5EF4-FFF2-40B4-BE49-F238E27FC236}">
                <a16:creationId xmlns="" xmlns:a16="http://schemas.microsoft.com/office/drawing/2014/main" id="{2493161C-B576-4AA1-A0F8-790A40FCE1B2}"/>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Slide Number Placeholder 3">
            <a:extLst>
              <a:ext uri="{FF2B5EF4-FFF2-40B4-BE49-F238E27FC236}">
                <a16:creationId xmlns="" xmlns:a16="http://schemas.microsoft.com/office/drawing/2014/main" id="{DC289964-AD23-4854-AB08-55FA43FD7334}"/>
              </a:ext>
            </a:extLst>
          </p:cNvPr>
          <p:cNvSpPr>
            <a:spLocks noGrp="1"/>
          </p:cNvSpPr>
          <p:nvPr>
            <p:ph type="sldNum" sz="quarter" idx="11"/>
          </p:nvPr>
        </p:nvSpPr>
        <p:spPr/>
        <p:txBody>
          <a:bodyPr/>
          <a:lstStyle/>
          <a:p>
            <a:fld id="{8C2E478F-E849-4A8C-AF1F-CBCC78A7CBFA}" type="slidenum">
              <a:rPr lang="en-US" smtClean="0"/>
              <a:pPr/>
              <a:t>‹#›</a:t>
            </a:fld>
            <a:endParaRPr lang="en-US" dirty="0"/>
          </a:p>
        </p:txBody>
      </p:sp>
      <p:pic>
        <p:nvPicPr>
          <p:cNvPr id="6" name="Graphic 5">
            <a:extLst>
              <a:ext uri="{FF2B5EF4-FFF2-40B4-BE49-F238E27FC236}">
                <a16:creationId xmlns="" xmlns:a16="http://schemas.microsoft.com/office/drawing/2014/main" id="{74E1D4B2-11C0-43D4-9840-9D4D0FF78730}"/>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5013"/>
            <a:ext cx="6754483" cy="6865212"/>
          </a:xfrm>
          <a:prstGeom prst="rect">
            <a:avLst/>
          </a:prstGeom>
        </p:spPr>
      </p:pic>
    </p:spTree>
    <p:extLst>
      <p:ext uri="{BB962C8B-B14F-4D97-AF65-F5344CB8AC3E}">
        <p14:creationId xmlns:p14="http://schemas.microsoft.com/office/powerpoint/2010/main" val="1155672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846D6A0C-E2C3-43CB-83D0-B5F6221079CA}"/>
              </a:ext>
            </a:extLst>
          </p:cNvPr>
          <p:cNvGrpSpPr/>
          <p:nvPr userDrawn="1"/>
        </p:nvGrpSpPr>
        <p:grpSpPr>
          <a:xfrm flipH="1">
            <a:off x="2076202" y="1374276"/>
            <a:ext cx="7324426" cy="3883523"/>
            <a:chOff x="252031" y="-22763"/>
            <a:chExt cx="7324426" cy="7269964"/>
          </a:xfrm>
        </p:grpSpPr>
        <p:sp>
          <p:nvSpPr>
            <p:cNvPr id="16" name="Rectangle 15">
              <a:extLst>
                <a:ext uri="{FF2B5EF4-FFF2-40B4-BE49-F238E27FC236}">
                  <a16:creationId xmlns="" xmlns:a16="http://schemas.microsoft.com/office/drawing/2014/main" id="{EDC96296-0FBF-47A5-9D6A-5D9BB647A4D7}"/>
                </a:ext>
              </a:extLst>
            </p:cNvPr>
            <p:cNvSpPr/>
            <p:nvPr userDrawn="1"/>
          </p:nvSpPr>
          <p:spPr>
            <a:xfrm>
              <a:off x="979714" y="1181211"/>
              <a:ext cx="6117771" cy="6065990"/>
            </a:xfrm>
            <a:prstGeom prst="rect">
              <a:avLst/>
            </a:prstGeom>
            <a:gradFill>
              <a:gsLst>
                <a:gs pos="0">
                  <a:srgbClr val="D00000"/>
                </a:gs>
                <a:gs pos="100000">
                  <a:srgbClr val="F60000"/>
                </a:gs>
                <a:gs pos="50000">
                  <a:srgbClr val="FF0000"/>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5" name="Rectangle 14">
              <a:extLst>
                <a:ext uri="{FF2B5EF4-FFF2-40B4-BE49-F238E27FC236}">
                  <a16:creationId xmlns="" xmlns:a16="http://schemas.microsoft.com/office/drawing/2014/main" id="{F997D03F-0BE2-458F-92A2-4FE73B0FBF51}"/>
                </a:ext>
              </a:extLst>
            </p:cNvPr>
            <p:cNvSpPr/>
            <p:nvPr userDrawn="1"/>
          </p:nvSpPr>
          <p:spPr>
            <a:xfrm>
              <a:off x="500743" y="-22763"/>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 xmlns:a16="http://schemas.microsoft.com/office/drawing/2014/main" id="{53F17719-10FE-433E-9CCC-4509DE17F22A}"/>
                </a:ext>
              </a:extLst>
            </p:cNvPr>
            <p:cNvSpPr/>
            <p:nvPr userDrawn="1"/>
          </p:nvSpPr>
          <p:spPr>
            <a:xfrm>
              <a:off x="252031" y="655467"/>
              <a:ext cx="6475341" cy="5701790"/>
            </a:xfrm>
            <a:prstGeom prst="rect">
              <a:avLst/>
            </a:prstGeom>
            <a:solidFill>
              <a:srgbClr val="151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 xmlns:a16="http://schemas.microsoft.com/office/drawing/2014/main" id="{0DE73F1A-AAF0-4EB4-8DF0-C152BD93C69B}"/>
              </a:ext>
            </a:extLst>
          </p:cNvPr>
          <p:cNvSpPr>
            <a:spLocks noGrp="1"/>
          </p:cNvSpPr>
          <p:nvPr>
            <p:ph type="ctrTitle" hasCustomPrompt="1"/>
          </p:nvPr>
        </p:nvSpPr>
        <p:spPr>
          <a:xfrm>
            <a:off x="2791372" y="2238426"/>
            <a:ext cx="6609256" cy="1508126"/>
          </a:xfrm>
        </p:spPr>
        <p:txBody>
          <a:bodyPr anchor="b">
            <a:normAutofit/>
          </a:bodyPr>
          <a:lstStyle>
            <a:lvl1pPr algn="ctr">
              <a:defRPr sz="4400" b="1">
                <a:solidFill>
                  <a:schemeClr val="bg1"/>
                </a:solidFill>
                <a:latin typeface="+mj-lt"/>
              </a:defRPr>
            </a:lvl1pPr>
          </a:lstStyle>
          <a:p>
            <a:r>
              <a:rPr lang="en-US" dirty="0"/>
              <a:t>Click to edit </a:t>
            </a:r>
            <a:br>
              <a:rPr lang="en-US" dirty="0"/>
            </a:br>
            <a:r>
              <a:rPr lang="en-US" dirty="0"/>
              <a:t>Master title style</a:t>
            </a:r>
          </a:p>
        </p:txBody>
      </p:sp>
      <p:sp>
        <p:nvSpPr>
          <p:cNvPr id="3" name="Subtitle 2">
            <a:extLst>
              <a:ext uri="{FF2B5EF4-FFF2-40B4-BE49-F238E27FC236}">
                <a16:creationId xmlns="" xmlns:a16="http://schemas.microsoft.com/office/drawing/2014/main" id="{A3075AE6-92D3-4205-B268-E1AD6C5901DE}"/>
              </a:ext>
            </a:extLst>
          </p:cNvPr>
          <p:cNvSpPr>
            <a:spLocks noGrp="1"/>
          </p:cNvSpPr>
          <p:nvPr>
            <p:ph type="subTitle" idx="1"/>
          </p:nvPr>
        </p:nvSpPr>
        <p:spPr>
          <a:xfrm>
            <a:off x="2791372" y="3838627"/>
            <a:ext cx="6609256" cy="450503"/>
          </a:xfrm>
        </p:spPr>
        <p:txBody>
          <a:bodyPr/>
          <a:lstStyle>
            <a:lvl1pPr marL="0" indent="0" algn="ctr">
              <a:buNone/>
              <a:defRPr sz="2400" spc="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7BF3BF7F-F094-497C-9310-2FE8B059E82B}"/>
              </a:ext>
            </a:extLst>
          </p:cNvPr>
          <p:cNvGrpSpPr/>
          <p:nvPr userDrawn="1"/>
        </p:nvGrpSpPr>
        <p:grpSpPr>
          <a:xfrm flipH="1" flipV="1">
            <a:off x="3581400" y="451189"/>
            <a:ext cx="5276606" cy="5768636"/>
            <a:chOff x="883522" y="408327"/>
            <a:chExt cx="5276606" cy="5768636"/>
          </a:xfrm>
        </p:grpSpPr>
        <p:sp>
          <p:nvSpPr>
            <p:cNvPr id="15" name="Rectangle 14">
              <a:extLst>
                <a:ext uri="{FF2B5EF4-FFF2-40B4-BE49-F238E27FC236}">
                  <a16:creationId xmlns="" xmlns:a16="http://schemas.microsoft.com/office/drawing/2014/main" id="{2D49E498-4E90-44A2-B49F-157DFF9E8581}"/>
                </a:ext>
              </a:extLst>
            </p:cNvPr>
            <p:cNvSpPr/>
            <p:nvPr/>
          </p:nvSpPr>
          <p:spPr>
            <a:xfrm>
              <a:off x="1808217" y="1403690"/>
              <a:ext cx="4351911" cy="477327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pic>
          <p:nvPicPr>
            <p:cNvPr id="17" name="Graphic 16">
              <a:extLst>
                <a:ext uri="{FF2B5EF4-FFF2-40B4-BE49-F238E27FC236}">
                  <a16:creationId xmlns="" xmlns:a16="http://schemas.microsoft.com/office/drawing/2014/main" id="{B2D9F108-8C30-4BEC-8122-BE263264448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1139938" y="1088572"/>
              <a:ext cx="4572000" cy="4572000"/>
            </a:xfrm>
            <a:prstGeom prst="rect">
              <a:avLst/>
            </a:prstGeom>
          </p:spPr>
        </p:pic>
        <p:sp>
          <p:nvSpPr>
            <p:cNvPr id="16" name="Rectangle 15">
              <a:extLst>
                <a:ext uri="{FF2B5EF4-FFF2-40B4-BE49-F238E27FC236}">
                  <a16:creationId xmlns="" xmlns:a16="http://schemas.microsoft.com/office/drawing/2014/main" id="{FAB546B5-7C56-40DD-B1DF-AE850DE5FDB3}"/>
                </a:ext>
              </a:extLst>
            </p:cNvPr>
            <p:cNvSpPr/>
            <p:nvPr/>
          </p:nvSpPr>
          <p:spPr>
            <a:xfrm>
              <a:off x="883522" y="408327"/>
              <a:ext cx="4351911" cy="4773273"/>
            </a:xfrm>
            <a:prstGeom prst="rect">
              <a:avLst/>
            </a:prstGeom>
            <a:solidFill>
              <a:srgbClr val="151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sp>
        <p:nvSpPr>
          <p:cNvPr id="8" name="Title 1">
            <a:extLst>
              <a:ext uri="{FF2B5EF4-FFF2-40B4-BE49-F238E27FC236}">
                <a16:creationId xmlns="" xmlns:a16="http://schemas.microsoft.com/office/drawing/2014/main" id="{4C30FD01-9DD8-4ECA-AC52-7C41002A99B3}"/>
              </a:ext>
            </a:extLst>
          </p:cNvPr>
          <p:cNvSpPr>
            <a:spLocks noGrp="1"/>
          </p:cNvSpPr>
          <p:nvPr>
            <p:ph type="title"/>
          </p:nvPr>
        </p:nvSpPr>
        <p:spPr>
          <a:xfrm>
            <a:off x="4506095" y="1742989"/>
            <a:ext cx="4351911" cy="3352800"/>
          </a:xfrm>
        </p:spPr>
        <p:txBody>
          <a:bodyPr>
            <a:normAutofit/>
          </a:bodyPr>
          <a:lstStyle>
            <a:lvl1pPr algn="ctr">
              <a:defRPr sz="4400" b="1" spc="300">
                <a:solidFill>
                  <a:schemeClr val="bg1"/>
                </a:solidFill>
                <a:latin typeface="+mj-lt"/>
              </a:defRPr>
            </a:lvl1pPr>
          </a:lstStyle>
          <a:p>
            <a:r>
              <a:rPr lang="en-US"/>
              <a:t>Click to edit Master title style</a:t>
            </a:r>
            <a:endParaRPr lang="en-US" dirty="0"/>
          </a:p>
        </p:txBody>
      </p:sp>
      <p:sp>
        <p:nvSpPr>
          <p:cNvPr id="2" name="Footer Placeholder 1">
            <a:extLst>
              <a:ext uri="{FF2B5EF4-FFF2-40B4-BE49-F238E27FC236}">
                <a16:creationId xmlns="" xmlns:a16="http://schemas.microsoft.com/office/drawing/2014/main" id="{C5F17219-39C2-44C1-BFC9-BA0D7ACD78D1}"/>
              </a:ext>
            </a:extLst>
          </p:cNvPr>
          <p:cNvSpPr>
            <a:spLocks noGrp="1"/>
          </p:cNvSpPr>
          <p:nvPr>
            <p:ph type="ftr" sz="quarter" idx="16"/>
          </p:nvPr>
        </p:nvSpPr>
        <p:spPr/>
        <p:txBody>
          <a:bodyPr/>
          <a:lstStyle/>
          <a:p>
            <a:r>
              <a:rPr lang="en-US" dirty="0"/>
              <a:t>Add a Footer</a:t>
            </a:r>
          </a:p>
        </p:txBody>
      </p:sp>
      <p:sp>
        <p:nvSpPr>
          <p:cNvPr id="3" name="Slide Number Placeholder 2">
            <a:extLst>
              <a:ext uri="{FF2B5EF4-FFF2-40B4-BE49-F238E27FC236}">
                <a16:creationId xmlns="" xmlns:a16="http://schemas.microsoft.com/office/drawing/2014/main" id="{5087118E-1B0A-407B-BDCE-B343BC9F92E9}"/>
              </a:ext>
            </a:extLst>
          </p:cNvPr>
          <p:cNvSpPr>
            <a:spLocks noGrp="1"/>
          </p:cNvSpPr>
          <p:nvPr>
            <p:ph type="sldNum" sz="quarter" idx="17"/>
          </p:nvPr>
        </p:nvSpPr>
        <p:spPr/>
        <p:txBody>
          <a:bodyPr/>
          <a:lstStyle/>
          <a:p>
            <a:fld id="{8C2E478F-E849-4A8C-AF1F-CBCC78A7CBFA}" type="slidenum">
              <a:rPr lang="en-US" smtClean="0"/>
              <a:pPr/>
              <a:t>‹#›</a:t>
            </a:fld>
            <a:endParaRPr lang="en-US" dirty="0"/>
          </a:p>
        </p:txBody>
      </p:sp>
      <p:sp>
        <p:nvSpPr>
          <p:cNvPr id="11" name="Text Placeholder 2">
            <a:extLst>
              <a:ext uri="{FF2B5EF4-FFF2-40B4-BE49-F238E27FC236}">
                <a16:creationId xmlns="" xmlns:a16="http://schemas.microsoft.com/office/drawing/2014/main" id="{CEC8E835-7291-427D-948E-B544E36AD129}"/>
              </a:ext>
            </a:extLst>
          </p:cNvPr>
          <p:cNvSpPr>
            <a:spLocks noGrp="1"/>
          </p:cNvSpPr>
          <p:nvPr>
            <p:ph type="body" idx="1" hasCustomPrompt="1"/>
          </p:nvPr>
        </p:nvSpPr>
        <p:spPr>
          <a:xfrm>
            <a:off x="4506094" y="4127455"/>
            <a:ext cx="4351911" cy="296437"/>
          </a:xfrm>
        </p:spPr>
        <p:txBody>
          <a:bodyPr vert="horz" lIns="91440" tIns="45720" rIns="91440" bIns="45720" rtlCol="0">
            <a:noAutofit/>
          </a:bodyPr>
          <a:lstStyle>
            <a:lvl1pPr marL="0" indent="0">
              <a:buNone/>
              <a:defRPr lang="en-US" sz="2000" cap="all" spc="600" baseline="0">
                <a:latin typeface="+mj-lt"/>
              </a:defRPr>
            </a:lvl1pPr>
          </a:lstStyle>
          <a:p>
            <a:pPr marL="228600" lvl="0" indent="-228600" algn="ctr"/>
            <a:r>
              <a:rPr lang="en-US" dirty="0"/>
              <a:t>EDIT MASTER TEXT STYLES</a:t>
            </a:r>
          </a:p>
        </p:txBody>
      </p:sp>
    </p:spTree>
    <p:extLst>
      <p:ext uri="{BB962C8B-B14F-4D97-AF65-F5344CB8AC3E}">
        <p14:creationId xmlns:p14="http://schemas.microsoft.com/office/powerpoint/2010/main" val="808000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8" name="Rectangle 17">
            <a:extLst>
              <a:ext uri="{FF2B5EF4-FFF2-40B4-BE49-F238E27FC236}">
                <a16:creationId xmlns="" xmlns:a16="http://schemas.microsoft.com/office/drawing/2014/main" id="{6EDCBFD0-7AE5-4346-AD3A-01F956626091}"/>
              </a:ext>
            </a:extLst>
          </p:cNvPr>
          <p:cNvSpPr/>
          <p:nvPr userDrawn="1"/>
        </p:nvSpPr>
        <p:spPr>
          <a:xfrm>
            <a:off x="4430484" y="0"/>
            <a:ext cx="2873833" cy="5426414"/>
          </a:xfrm>
          <a:prstGeom prst="rect">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2" name="Title 1">
            <a:extLst>
              <a:ext uri="{FF2B5EF4-FFF2-40B4-BE49-F238E27FC236}">
                <a16:creationId xmlns="" xmlns:a16="http://schemas.microsoft.com/office/drawing/2014/main" id="{A41F4A2F-9480-4E94-806C-5D65C71DFB9F}"/>
              </a:ext>
            </a:extLst>
          </p:cNvPr>
          <p:cNvSpPr>
            <a:spLocks noGrp="1"/>
          </p:cNvSpPr>
          <p:nvPr>
            <p:ph type="title"/>
          </p:nvPr>
        </p:nvSpPr>
        <p:spPr>
          <a:xfrm>
            <a:off x="595884" y="0"/>
            <a:ext cx="3834596" cy="1124404"/>
          </a:xfrm>
        </p:spPr>
        <p:txBody>
          <a:bodyPr>
            <a:noAutofit/>
          </a:bodyPr>
          <a:lstStyle>
            <a:lvl1pPr>
              <a:defRPr sz="2800"/>
            </a:lvl1pPr>
          </a:lstStyle>
          <a:p>
            <a:r>
              <a:rPr lang="en-US"/>
              <a:t>Click to edit Master title style</a:t>
            </a:r>
          </a:p>
        </p:txBody>
      </p:sp>
      <p:sp>
        <p:nvSpPr>
          <p:cNvPr id="17" name="Rectangle 16">
            <a:extLst>
              <a:ext uri="{FF2B5EF4-FFF2-40B4-BE49-F238E27FC236}">
                <a16:creationId xmlns="" xmlns:a16="http://schemas.microsoft.com/office/drawing/2014/main" id="{CC3A4379-5E89-42FE-AA5C-BEA0CDFCDD6F}"/>
              </a:ext>
            </a:extLst>
          </p:cNvPr>
          <p:cNvSpPr/>
          <p:nvPr userDrawn="1"/>
        </p:nvSpPr>
        <p:spPr>
          <a:xfrm>
            <a:off x="4887684" y="1431586"/>
            <a:ext cx="2873833" cy="5426414"/>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5" name="Footer Placeholder 4">
            <a:extLst>
              <a:ext uri="{FF2B5EF4-FFF2-40B4-BE49-F238E27FC236}">
                <a16:creationId xmlns="" xmlns:a16="http://schemas.microsoft.com/office/drawing/2014/main" id="{750DA028-023B-4883-9A48-70FD7A2E5226}"/>
              </a:ext>
            </a:extLst>
          </p:cNvPr>
          <p:cNvSpPr>
            <a:spLocks noGrp="1"/>
          </p:cNvSpPr>
          <p:nvPr>
            <p:ph type="ftr" sz="quarter" idx="16"/>
          </p:nvPr>
        </p:nvSpPr>
        <p:spPr/>
        <p:txBody>
          <a:bodyPr/>
          <a:lstStyle/>
          <a:p>
            <a:r>
              <a:rPr lang="en-US" dirty="0"/>
              <a:t>Add a Footer</a:t>
            </a:r>
          </a:p>
        </p:txBody>
      </p:sp>
      <p:sp>
        <p:nvSpPr>
          <p:cNvPr id="13" name="Rectangle 12">
            <a:extLst>
              <a:ext uri="{FF2B5EF4-FFF2-40B4-BE49-F238E27FC236}">
                <a16:creationId xmlns="" xmlns:a16="http://schemas.microsoft.com/office/drawing/2014/main" id="{7EA625CC-388D-4655-BFA6-2CC4FD9E889D}"/>
              </a:ext>
            </a:extLst>
          </p:cNvPr>
          <p:cNvSpPr/>
          <p:nvPr userDrawn="1"/>
        </p:nvSpPr>
        <p:spPr>
          <a:xfrm>
            <a:off x="4659081" y="447789"/>
            <a:ext cx="2873833" cy="595795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6" name="Slide Number Placeholder 5">
            <a:extLst>
              <a:ext uri="{FF2B5EF4-FFF2-40B4-BE49-F238E27FC236}">
                <a16:creationId xmlns="" xmlns:a16="http://schemas.microsoft.com/office/drawing/2014/main" id="{492AA6DE-6D7A-4135-8B9F-99A91527F21D}"/>
              </a:ext>
            </a:extLst>
          </p:cNvPr>
          <p:cNvSpPr>
            <a:spLocks noGrp="1"/>
          </p:cNvSpPr>
          <p:nvPr>
            <p:ph type="sldNum" sz="quarter" idx="17"/>
          </p:nvPr>
        </p:nvSpPr>
        <p:spPr/>
        <p:txBody>
          <a:bodyPr/>
          <a:lstStyle/>
          <a:p>
            <a:fld id="{8C2E478F-E849-4A8C-AF1F-CBCC78A7CBFA}" type="slidenum">
              <a:rPr lang="en-US" smtClean="0"/>
              <a:pPr/>
              <a:t>‹#›</a:t>
            </a:fld>
            <a:endParaRPr lang="en-US" dirty="0"/>
          </a:p>
        </p:txBody>
      </p:sp>
      <p:sp>
        <p:nvSpPr>
          <p:cNvPr id="16" name="Content Placeholder 2">
            <a:extLst>
              <a:ext uri="{FF2B5EF4-FFF2-40B4-BE49-F238E27FC236}">
                <a16:creationId xmlns="" xmlns:a16="http://schemas.microsoft.com/office/drawing/2014/main" id="{E20B4D13-5F10-4886-AF0F-09B6ABB5C3BF}"/>
              </a:ext>
            </a:extLst>
          </p:cNvPr>
          <p:cNvSpPr>
            <a:spLocks noGrp="1"/>
          </p:cNvSpPr>
          <p:nvPr>
            <p:ph sz="half" idx="1"/>
          </p:nvPr>
        </p:nvSpPr>
        <p:spPr>
          <a:xfrm>
            <a:off x="571500" y="1431586"/>
            <a:ext cx="3467099" cy="4361203"/>
          </a:xfrm>
        </p:spPr>
        <p:txBody>
          <a:bodyPr vert="horz" lIns="91440" tIns="45720" rIns="91440" bIns="45720" rtlCol="0">
            <a:normAutofit/>
          </a:bodyPr>
          <a:lstStyle>
            <a:lvl1pPr>
              <a:defRPr lang="en-US" sz="1600" dirty="0"/>
            </a:lvl1pPr>
            <a:lvl2pPr>
              <a:defRPr lang="en-US" sz="1400" dirty="0"/>
            </a:lvl2pPr>
            <a:lvl3pPr>
              <a:defRPr lang="en-US" sz="1200" dirty="0"/>
            </a:lvl3pPr>
            <a:lvl4pPr>
              <a:defRPr lang="en-US" sz="1100" dirty="0"/>
            </a:lvl4pPr>
            <a:lvl5pPr>
              <a:defRPr lang="en-US" sz="1100" dirty="0"/>
            </a:lvl5pPr>
          </a:lstStyle>
          <a:p>
            <a:pPr lvl="0">
              <a:lnSpc>
                <a:spcPct val="150000"/>
              </a:lnSpc>
            </a:pPr>
            <a:r>
              <a:rPr lang="en-US"/>
              <a:t>Click to edit Master text styles</a:t>
            </a:r>
          </a:p>
          <a:p>
            <a:pPr lvl="1">
              <a:lnSpc>
                <a:spcPct val="150000"/>
              </a:lnSpc>
            </a:pPr>
            <a:r>
              <a:rPr lang="en-US"/>
              <a:t>Second level</a:t>
            </a:r>
          </a:p>
          <a:p>
            <a:pPr lvl="2">
              <a:lnSpc>
                <a:spcPct val="150000"/>
              </a:lnSpc>
            </a:pPr>
            <a:r>
              <a:rPr lang="en-US"/>
              <a:t>Third level</a:t>
            </a:r>
          </a:p>
          <a:p>
            <a:pPr lvl="3">
              <a:lnSpc>
                <a:spcPct val="150000"/>
              </a:lnSpc>
            </a:pPr>
            <a:r>
              <a:rPr lang="en-US"/>
              <a:t>Fourth level</a:t>
            </a:r>
          </a:p>
          <a:p>
            <a:pPr lvl="4">
              <a:lnSpc>
                <a:spcPct val="150000"/>
              </a:lnSpc>
            </a:pPr>
            <a:r>
              <a:rPr lang="en-US"/>
              <a:t>Fifth level</a:t>
            </a:r>
            <a:endParaRPr lang="en-US" dirty="0"/>
          </a:p>
        </p:txBody>
      </p:sp>
      <p:sp>
        <p:nvSpPr>
          <p:cNvPr id="19" name="Content Placeholder 3">
            <a:extLst>
              <a:ext uri="{FF2B5EF4-FFF2-40B4-BE49-F238E27FC236}">
                <a16:creationId xmlns="" xmlns:a16="http://schemas.microsoft.com/office/drawing/2014/main" id="{EE7BCAD4-8DB6-482F-8DC0-F6D653F92219}"/>
              </a:ext>
            </a:extLst>
          </p:cNvPr>
          <p:cNvSpPr>
            <a:spLocks noGrp="1"/>
          </p:cNvSpPr>
          <p:nvPr>
            <p:ph sz="half" idx="2"/>
          </p:nvPr>
        </p:nvSpPr>
        <p:spPr>
          <a:xfrm>
            <a:off x="8153394" y="1431586"/>
            <a:ext cx="3467106" cy="4361203"/>
          </a:xfrm>
        </p:spPr>
        <p:txBody>
          <a:bodyPr vert="horz" lIns="91440" tIns="45720" rIns="91440" bIns="45720" rtlCol="0">
            <a:normAutofit/>
          </a:bodyPr>
          <a:lstStyle>
            <a:lvl1pPr>
              <a:defRPr lang="en-US" sz="1600" dirty="0"/>
            </a:lvl1pPr>
            <a:lvl2pPr>
              <a:defRPr lang="en-US" sz="1400" dirty="0"/>
            </a:lvl2pPr>
            <a:lvl3pPr>
              <a:defRPr lang="en-US" sz="1200" dirty="0"/>
            </a:lvl3pPr>
            <a:lvl4pPr>
              <a:defRPr lang="en-US" sz="1100" dirty="0"/>
            </a:lvl4pPr>
            <a:lvl5pPr>
              <a:defRPr lang="en-US" sz="1100" dirty="0"/>
            </a:lvl5pPr>
          </a:lstStyle>
          <a:p>
            <a:pPr lvl="0">
              <a:lnSpc>
                <a:spcPct val="150000"/>
              </a:lnSpc>
            </a:pPr>
            <a:r>
              <a:rPr lang="en-US"/>
              <a:t>Click to edit Master text styles</a:t>
            </a:r>
          </a:p>
          <a:p>
            <a:pPr lvl="1">
              <a:lnSpc>
                <a:spcPct val="150000"/>
              </a:lnSpc>
            </a:pPr>
            <a:r>
              <a:rPr lang="en-US"/>
              <a:t>Second level</a:t>
            </a:r>
          </a:p>
          <a:p>
            <a:pPr lvl="2">
              <a:lnSpc>
                <a:spcPct val="150000"/>
              </a:lnSpc>
            </a:pPr>
            <a:r>
              <a:rPr lang="en-US"/>
              <a:t>Third level</a:t>
            </a:r>
          </a:p>
          <a:p>
            <a:pPr lvl="3">
              <a:lnSpc>
                <a:spcPct val="150000"/>
              </a:lnSpc>
            </a:pPr>
            <a:r>
              <a:rPr lang="en-US"/>
              <a:t>Fourth level</a:t>
            </a:r>
          </a:p>
          <a:p>
            <a:pPr lvl="4">
              <a:lnSpc>
                <a:spcPct val="150000"/>
              </a:lnSpc>
            </a:pPr>
            <a:r>
              <a:rPr lang="en-US"/>
              <a:t>Fifth level</a:t>
            </a:r>
            <a:endParaRPr lang="en-US" dirty="0"/>
          </a:p>
        </p:txBody>
      </p:sp>
    </p:spTree>
    <p:extLst>
      <p:ext uri="{BB962C8B-B14F-4D97-AF65-F5344CB8AC3E}">
        <p14:creationId xmlns:p14="http://schemas.microsoft.com/office/powerpoint/2010/main" val="3815244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CF38A5A1-070F-43C9-B2D5-C557B0D72B9C}"/>
              </a:ext>
            </a:extLst>
          </p:cNvPr>
          <p:cNvSpPr>
            <a:spLocks noGrp="1"/>
          </p:cNvSpPr>
          <p:nvPr>
            <p:ph type="body" idx="1"/>
          </p:nvPr>
        </p:nvSpPr>
        <p:spPr>
          <a:xfrm>
            <a:off x="573882" y="1061132"/>
            <a:ext cx="3464717" cy="823912"/>
          </a:xfrm>
          <a:ln>
            <a:noFill/>
          </a:ln>
        </p:spPr>
        <p:txBody>
          <a:bodyPr anchor="ctr"/>
          <a:lstStyle>
            <a:lvl1pPr marL="0" indent="0" algn="ctr">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FECCBEC1-2F48-4E90-ADF0-BEE2B9E477B0}"/>
              </a:ext>
            </a:extLst>
          </p:cNvPr>
          <p:cNvSpPr>
            <a:spLocks noGrp="1"/>
          </p:cNvSpPr>
          <p:nvPr>
            <p:ph sz="half" idx="2"/>
          </p:nvPr>
        </p:nvSpPr>
        <p:spPr>
          <a:xfrm>
            <a:off x="573882" y="2108201"/>
            <a:ext cx="3464717" cy="3684588"/>
          </a:xfrm>
        </p:spPr>
        <p:txBody>
          <a:bodyPr>
            <a:normAutofit/>
          </a:bodyPr>
          <a:lstStyle>
            <a:lvl1pPr>
              <a:lnSpc>
                <a:spcPct val="150000"/>
              </a:lnSpc>
              <a:defRPr sz="1600">
                <a:solidFill>
                  <a:schemeClr val="bg1"/>
                </a:solidFill>
              </a:defRPr>
            </a:lvl1pPr>
            <a:lvl2pPr>
              <a:lnSpc>
                <a:spcPct val="150000"/>
              </a:lnSpc>
              <a:defRPr sz="1400">
                <a:solidFill>
                  <a:schemeClr val="bg1"/>
                </a:solidFill>
              </a:defRPr>
            </a:lvl2pPr>
            <a:lvl3pPr>
              <a:lnSpc>
                <a:spcPct val="150000"/>
              </a:lnSpc>
              <a:defRPr sz="1200">
                <a:solidFill>
                  <a:schemeClr val="bg1"/>
                </a:solidFill>
              </a:defRPr>
            </a:lvl3pPr>
            <a:lvl4pPr>
              <a:lnSpc>
                <a:spcPct val="150000"/>
              </a:lnSpc>
              <a:defRPr sz="1100">
                <a:solidFill>
                  <a:schemeClr val="bg1"/>
                </a:solidFill>
              </a:defRPr>
            </a:lvl4pPr>
            <a:lvl5pPr>
              <a:lnSpc>
                <a:spcPct val="150000"/>
              </a:lnSpc>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Rectangle 17">
            <a:extLst>
              <a:ext uri="{FF2B5EF4-FFF2-40B4-BE49-F238E27FC236}">
                <a16:creationId xmlns="" xmlns:a16="http://schemas.microsoft.com/office/drawing/2014/main" id="{6EDCBFD0-7AE5-4346-AD3A-01F956626091}"/>
              </a:ext>
            </a:extLst>
          </p:cNvPr>
          <p:cNvSpPr/>
          <p:nvPr userDrawn="1"/>
        </p:nvSpPr>
        <p:spPr>
          <a:xfrm>
            <a:off x="4430484" y="0"/>
            <a:ext cx="2873833" cy="5426414"/>
          </a:xfrm>
          <a:prstGeom prst="rect">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2" name="Title 1">
            <a:extLst>
              <a:ext uri="{FF2B5EF4-FFF2-40B4-BE49-F238E27FC236}">
                <a16:creationId xmlns="" xmlns:a16="http://schemas.microsoft.com/office/drawing/2014/main" id="{A41F4A2F-9480-4E94-806C-5D65C71DFB9F}"/>
              </a:ext>
            </a:extLst>
          </p:cNvPr>
          <p:cNvSpPr>
            <a:spLocks noGrp="1"/>
          </p:cNvSpPr>
          <p:nvPr>
            <p:ph type="title"/>
          </p:nvPr>
        </p:nvSpPr>
        <p:spPr>
          <a:xfrm>
            <a:off x="595884" y="0"/>
            <a:ext cx="3834596" cy="1124404"/>
          </a:xfrm>
        </p:spPr>
        <p:txBody>
          <a:bodyPr>
            <a:noAutofit/>
          </a:bodyPr>
          <a:lstStyle>
            <a:lvl1pPr>
              <a:defRPr sz="2800"/>
            </a:lvl1pPr>
          </a:lstStyle>
          <a:p>
            <a:r>
              <a:rPr lang="en-US"/>
              <a:t>Click to edit Master title style</a:t>
            </a:r>
          </a:p>
        </p:txBody>
      </p:sp>
      <p:sp>
        <p:nvSpPr>
          <p:cNvPr id="17" name="Rectangle 16">
            <a:extLst>
              <a:ext uri="{FF2B5EF4-FFF2-40B4-BE49-F238E27FC236}">
                <a16:creationId xmlns="" xmlns:a16="http://schemas.microsoft.com/office/drawing/2014/main" id="{CC3A4379-5E89-42FE-AA5C-BEA0CDFCDD6F}"/>
              </a:ext>
            </a:extLst>
          </p:cNvPr>
          <p:cNvSpPr/>
          <p:nvPr userDrawn="1"/>
        </p:nvSpPr>
        <p:spPr>
          <a:xfrm>
            <a:off x="4887684" y="1431586"/>
            <a:ext cx="2873833" cy="5426414"/>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5" name="Footer Placeholder 4">
            <a:extLst>
              <a:ext uri="{FF2B5EF4-FFF2-40B4-BE49-F238E27FC236}">
                <a16:creationId xmlns="" xmlns:a16="http://schemas.microsoft.com/office/drawing/2014/main" id="{750DA028-023B-4883-9A48-70FD7A2E5226}"/>
              </a:ext>
            </a:extLst>
          </p:cNvPr>
          <p:cNvSpPr>
            <a:spLocks noGrp="1"/>
          </p:cNvSpPr>
          <p:nvPr>
            <p:ph type="ftr" sz="quarter" idx="16"/>
          </p:nvPr>
        </p:nvSpPr>
        <p:spPr/>
        <p:txBody>
          <a:bodyPr/>
          <a:lstStyle/>
          <a:p>
            <a:r>
              <a:rPr lang="en-US" dirty="0"/>
              <a:t>Add a Footer</a:t>
            </a:r>
          </a:p>
        </p:txBody>
      </p:sp>
      <p:sp>
        <p:nvSpPr>
          <p:cNvPr id="13" name="Rectangle 12">
            <a:extLst>
              <a:ext uri="{FF2B5EF4-FFF2-40B4-BE49-F238E27FC236}">
                <a16:creationId xmlns="" xmlns:a16="http://schemas.microsoft.com/office/drawing/2014/main" id="{7EA625CC-388D-4655-BFA6-2CC4FD9E889D}"/>
              </a:ext>
            </a:extLst>
          </p:cNvPr>
          <p:cNvSpPr/>
          <p:nvPr userDrawn="1"/>
        </p:nvSpPr>
        <p:spPr>
          <a:xfrm>
            <a:off x="4659081" y="447789"/>
            <a:ext cx="2873833" cy="595795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6" name="Slide Number Placeholder 5">
            <a:extLst>
              <a:ext uri="{FF2B5EF4-FFF2-40B4-BE49-F238E27FC236}">
                <a16:creationId xmlns="" xmlns:a16="http://schemas.microsoft.com/office/drawing/2014/main" id="{492AA6DE-6D7A-4135-8B9F-99A91527F21D}"/>
              </a:ext>
            </a:extLst>
          </p:cNvPr>
          <p:cNvSpPr>
            <a:spLocks noGrp="1"/>
          </p:cNvSpPr>
          <p:nvPr>
            <p:ph type="sldNum" sz="quarter" idx="17"/>
          </p:nvPr>
        </p:nvSpPr>
        <p:spPr/>
        <p:txBody>
          <a:bodyPr/>
          <a:lstStyle/>
          <a:p>
            <a:fld id="{8C2E478F-E849-4A8C-AF1F-CBCC78A7CBFA}" type="slidenum">
              <a:rPr lang="en-US" smtClean="0"/>
              <a:pPr/>
              <a:t>‹#›</a:t>
            </a:fld>
            <a:endParaRPr lang="en-US" dirty="0"/>
          </a:p>
        </p:txBody>
      </p:sp>
      <p:sp>
        <p:nvSpPr>
          <p:cNvPr id="14" name="Text Placeholder 4">
            <a:extLst>
              <a:ext uri="{FF2B5EF4-FFF2-40B4-BE49-F238E27FC236}">
                <a16:creationId xmlns="" xmlns:a16="http://schemas.microsoft.com/office/drawing/2014/main" id="{17A78D63-E00C-4155-A5B2-B3431A09ACB4}"/>
              </a:ext>
            </a:extLst>
          </p:cNvPr>
          <p:cNvSpPr>
            <a:spLocks noGrp="1"/>
          </p:cNvSpPr>
          <p:nvPr>
            <p:ph type="body" sz="quarter" idx="3"/>
          </p:nvPr>
        </p:nvSpPr>
        <p:spPr>
          <a:xfrm>
            <a:off x="8153395" y="1061132"/>
            <a:ext cx="3464721" cy="823912"/>
          </a:xfrm>
          <a:ln>
            <a:noFill/>
          </a:ln>
        </p:spPr>
        <p:txBody>
          <a:bodyPr vert="horz" lIns="91440" tIns="45720" rIns="91440" bIns="45720" rtlCol="0" anchor="ctr">
            <a:normAutofit/>
          </a:bodyPr>
          <a:lstStyle>
            <a:lvl1pPr marL="0" indent="0">
              <a:buNone/>
              <a:defRPr lang="en-US" sz="2400" b="1" dirty="0">
                <a:latin typeface="+mj-lt"/>
              </a:defRPr>
            </a:lvl1pPr>
          </a:lstStyle>
          <a:p>
            <a:pPr marL="228600" lvl="0" indent="-228600" algn="ctr"/>
            <a:r>
              <a:rPr lang="en-US"/>
              <a:t>Click to edit Master text styles</a:t>
            </a:r>
          </a:p>
        </p:txBody>
      </p:sp>
      <p:sp>
        <p:nvSpPr>
          <p:cNvPr id="15" name="Content Placeholder 5">
            <a:extLst>
              <a:ext uri="{FF2B5EF4-FFF2-40B4-BE49-F238E27FC236}">
                <a16:creationId xmlns="" xmlns:a16="http://schemas.microsoft.com/office/drawing/2014/main" id="{60C17447-B870-4054-B568-8B6B321EC5B7}"/>
              </a:ext>
            </a:extLst>
          </p:cNvPr>
          <p:cNvSpPr>
            <a:spLocks noGrp="1"/>
          </p:cNvSpPr>
          <p:nvPr>
            <p:ph sz="quarter" idx="4"/>
          </p:nvPr>
        </p:nvSpPr>
        <p:spPr>
          <a:xfrm>
            <a:off x="8153394" y="2108201"/>
            <a:ext cx="3464722" cy="3684588"/>
          </a:xfrm>
        </p:spPr>
        <p:txBody>
          <a:bodyPr vert="horz" lIns="91440" tIns="45720" rIns="91440" bIns="45720" rtlCol="0">
            <a:normAutofit/>
          </a:bodyPr>
          <a:lstStyle>
            <a:lvl1pPr marL="228600" indent="-228600">
              <a:defRPr lang="en-US" sz="1600" kern="1200" dirty="0">
                <a:solidFill>
                  <a:schemeClr val="bg1"/>
                </a:solidFill>
                <a:latin typeface="+mn-lt"/>
                <a:ea typeface="+mn-ea"/>
                <a:cs typeface="+mn-cs"/>
              </a:defRPr>
            </a:lvl1pPr>
            <a:lvl2pPr>
              <a:defRPr lang="en-US" sz="1400" dirty="0"/>
            </a:lvl2pPr>
            <a:lvl3pPr>
              <a:defRPr lang="en-US" sz="1200" dirty="0"/>
            </a:lvl3pPr>
            <a:lvl4pPr>
              <a:defRPr lang="en-US" sz="1100" dirty="0"/>
            </a:lvl4pPr>
            <a:lvl5pPr>
              <a:defRPr lang="en-US" sz="1100" dirty="0"/>
            </a:lvl5pPr>
          </a:lstStyle>
          <a:p>
            <a:pPr marL="228600" lvl="0" indent="-228600" algn="l" defTabSz="914400" rtl="0" eaLnBrk="1" latinLnBrk="0" hangingPunct="1">
              <a:lnSpc>
                <a:spcPct val="150000"/>
              </a:lnSpc>
              <a:spcBef>
                <a:spcPts val="1000"/>
              </a:spcBef>
              <a:buFont typeface="Arial" panose="020B0604020202020204" pitchFamily="34" charset="0"/>
              <a:buChar char="•"/>
            </a:pPr>
            <a:r>
              <a:rPr lang="en-US"/>
              <a:t>Click to edit Master text styles</a:t>
            </a:r>
          </a:p>
          <a:p>
            <a:pPr marL="228600" lvl="1" indent="-228600" algn="l" defTabSz="914400" rtl="0" eaLnBrk="1" latinLnBrk="0" hangingPunct="1">
              <a:lnSpc>
                <a:spcPct val="150000"/>
              </a:lnSpc>
              <a:spcBef>
                <a:spcPts val="1000"/>
              </a:spcBef>
              <a:buFont typeface="Arial" panose="020B0604020202020204" pitchFamily="34" charset="0"/>
              <a:buChar char="•"/>
            </a:pPr>
            <a:r>
              <a:rPr lang="en-US"/>
              <a:t>Second level</a:t>
            </a:r>
          </a:p>
          <a:p>
            <a:pPr marL="228600" lvl="2" indent="-228600" algn="l" defTabSz="914400" rtl="0" eaLnBrk="1" latinLnBrk="0" hangingPunct="1">
              <a:lnSpc>
                <a:spcPct val="150000"/>
              </a:lnSpc>
              <a:spcBef>
                <a:spcPts val="1000"/>
              </a:spcBef>
              <a:buFont typeface="Arial" panose="020B0604020202020204" pitchFamily="34" charset="0"/>
              <a:buChar char="•"/>
            </a:pPr>
            <a:r>
              <a:rPr lang="en-US"/>
              <a:t>Third level</a:t>
            </a:r>
          </a:p>
          <a:p>
            <a:pPr marL="228600" lvl="3" indent="-228600" algn="l" defTabSz="914400" rtl="0" eaLnBrk="1" latinLnBrk="0" hangingPunct="1">
              <a:lnSpc>
                <a:spcPct val="150000"/>
              </a:lnSpc>
              <a:spcBef>
                <a:spcPts val="1000"/>
              </a:spcBef>
              <a:buFont typeface="Arial" panose="020B0604020202020204" pitchFamily="34" charset="0"/>
              <a:buChar char="•"/>
            </a:pPr>
            <a:r>
              <a:rPr lang="en-US"/>
              <a:t>Fourth level</a:t>
            </a:r>
          </a:p>
          <a:p>
            <a:pPr marL="228600" lvl="4" indent="-228600" algn="l" defTabSz="914400" rtl="0" eaLnBrk="1" latinLnBrk="0" hangingPunct="1">
              <a:lnSpc>
                <a:spcPct val="150000"/>
              </a:lnSpc>
              <a:spcBef>
                <a:spcPts val="1000"/>
              </a:spcBef>
              <a:buFont typeface="Arial" panose="020B0604020202020204" pitchFamily="34" charset="0"/>
              <a:buChar char="•"/>
            </a:pPr>
            <a:r>
              <a:rPr lang="en-US"/>
              <a:t>Fifth level</a:t>
            </a:r>
            <a:endParaRPr lang="en-US" dirty="0"/>
          </a:p>
        </p:txBody>
      </p:sp>
    </p:spTree>
    <p:extLst>
      <p:ext uri="{BB962C8B-B14F-4D97-AF65-F5344CB8AC3E}">
        <p14:creationId xmlns:p14="http://schemas.microsoft.com/office/powerpoint/2010/main" val="1696335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Footer Placeholder 7">
            <a:extLst>
              <a:ext uri="{FF2B5EF4-FFF2-40B4-BE49-F238E27FC236}">
                <a16:creationId xmlns="" xmlns:a16="http://schemas.microsoft.com/office/drawing/2014/main" id="{9B7F3105-8D8F-4FF3-9A7F-0F067BB810A1}"/>
              </a:ext>
            </a:extLst>
          </p:cNvPr>
          <p:cNvSpPr>
            <a:spLocks noGrp="1"/>
          </p:cNvSpPr>
          <p:nvPr>
            <p:ph type="ftr" sz="quarter" idx="14"/>
          </p:nvPr>
        </p:nvSpPr>
        <p:spPr/>
        <p:txBody>
          <a:bodyPr/>
          <a:lstStyle/>
          <a:p>
            <a:r>
              <a:rPr lang="en-US" dirty="0"/>
              <a:t>Add a Footer</a:t>
            </a:r>
          </a:p>
        </p:txBody>
      </p:sp>
      <p:sp>
        <p:nvSpPr>
          <p:cNvPr id="9" name="Slide Number Placeholder 8">
            <a:extLst>
              <a:ext uri="{FF2B5EF4-FFF2-40B4-BE49-F238E27FC236}">
                <a16:creationId xmlns="" xmlns:a16="http://schemas.microsoft.com/office/drawing/2014/main" id="{BD117255-8347-4647-9EA2-7ED06A73C1A2}"/>
              </a:ext>
            </a:extLst>
          </p:cNvPr>
          <p:cNvSpPr>
            <a:spLocks noGrp="1"/>
          </p:cNvSpPr>
          <p:nvPr>
            <p:ph type="sldNum" sz="quarter" idx="15"/>
          </p:nvPr>
        </p:nvSpPr>
        <p:spPr/>
        <p:txBody>
          <a:bodyPr/>
          <a:lstStyle/>
          <a:p>
            <a:fld id="{8C2E478F-E849-4A8C-AF1F-CBCC78A7CBFA}" type="slidenum">
              <a:rPr lang="en-US" smtClean="0"/>
              <a:pPr/>
              <a:t>‹#›</a:t>
            </a:fld>
            <a:endParaRPr lang="en-US" dirty="0"/>
          </a:p>
        </p:txBody>
      </p:sp>
      <p:sp>
        <p:nvSpPr>
          <p:cNvPr id="11" name="Content Placeholder 2">
            <a:extLst>
              <a:ext uri="{FF2B5EF4-FFF2-40B4-BE49-F238E27FC236}">
                <a16:creationId xmlns="" xmlns:a16="http://schemas.microsoft.com/office/drawing/2014/main" id="{9F3E8482-B43D-4B69-8645-6B735F91B920}"/>
              </a:ext>
            </a:extLst>
          </p:cNvPr>
          <p:cNvSpPr>
            <a:spLocks noGrp="1"/>
          </p:cNvSpPr>
          <p:nvPr>
            <p:ph idx="1"/>
          </p:nvPr>
        </p:nvSpPr>
        <p:spPr>
          <a:xfrm>
            <a:off x="6294478" y="587829"/>
            <a:ext cx="5326022" cy="5273221"/>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 xmlns:a16="http://schemas.microsoft.com/office/drawing/2014/main" id="{5DDDD410-5ABA-46A5-B282-F37437EFB673}"/>
              </a:ext>
            </a:extLst>
          </p:cNvPr>
          <p:cNvSpPr/>
          <p:nvPr userDrawn="1"/>
        </p:nvSpPr>
        <p:spPr>
          <a:xfrm>
            <a:off x="1159727" y="1224451"/>
            <a:ext cx="4226024"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5" name="Rectangle 14">
            <a:extLst>
              <a:ext uri="{FF2B5EF4-FFF2-40B4-BE49-F238E27FC236}">
                <a16:creationId xmlns="" xmlns:a16="http://schemas.microsoft.com/office/drawing/2014/main" id="{D9BC9CBF-CF7B-4E39-9FD1-961882EC596A}"/>
              </a:ext>
            </a:extLst>
          </p:cNvPr>
          <p:cNvSpPr/>
          <p:nvPr userDrawn="1"/>
        </p:nvSpPr>
        <p:spPr>
          <a:xfrm>
            <a:off x="657060" y="698704"/>
            <a:ext cx="4473025"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 xmlns:a16="http://schemas.microsoft.com/office/drawing/2014/main" id="{97A3D921-B9D5-42DC-9037-298968D94C95}"/>
              </a:ext>
            </a:extLst>
          </p:cNvPr>
          <p:cNvGrpSpPr/>
          <p:nvPr userDrawn="1"/>
        </p:nvGrpSpPr>
        <p:grpSpPr>
          <a:xfrm>
            <a:off x="657060" y="435124"/>
            <a:ext cx="5134751" cy="6215741"/>
            <a:chOff x="252031" y="391887"/>
            <a:chExt cx="7433283" cy="6215741"/>
          </a:xfrm>
        </p:grpSpPr>
        <p:sp>
          <p:nvSpPr>
            <p:cNvPr id="17" name="Rectangle 16">
              <a:extLst>
                <a:ext uri="{FF2B5EF4-FFF2-40B4-BE49-F238E27FC236}">
                  <a16:creationId xmlns="" xmlns:a16="http://schemas.microsoft.com/office/drawing/2014/main" id="{9BDB1890-91F2-49FC-B0F4-3F3FF11B6A1A}"/>
                </a:ext>
              </a:extLst>
            </p:cNvPr>
            <p:cNvSpPr/>
            <p:nvPr userDrawn="1"/>
          </p:nvSpPr>
          <p:spPr>
            <a:xfrm>
              <a:off x="979713" y="1181214"/>
              <a:ext cx="6117771" cy="5426414"/>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8" name="Rectangle 17">
              <a:extLst>
                <a:ext uri="{FF2B5EF4-FFF2-40B4-BE49-F238E27FC236}">
                  <a16:creationId xmlns="" xmlns:a16="http://schemas.microsoft.com/office/drawing/2014/main" id="{6A62F937-16D4-4A6C-B247-D0A62BC6560D}"/>
                </a:ext>
              </a:extLst>
            </p:cNvPr>
            <p:cNvSpPr/>
            <p:nvPr userDrawn="1"/>
          </p:nvSpPr>
          <p:spPr>
            <a:xfrm>
              <a:off x="609600" y="391887"/>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 xmlns:a16="http://schemas.microsoft.com/office/drawing/2014/main" id="{B9335681-5A6F-48BE-8160-2000D0F242FB}"/>
                </a:ext>
              </a:extLst>
            </p:cNvPr>
            <p:cNvSpPr/>
            <p:nvPr userDrawn="1"/>
          </p:nvSpPr>
          <p:spPr>
            <a:xfrm>
              <a:off x="252031" y="655467"/>
              <a:ext cx="6475341" cy="5701790"/>
            </a:xfrm>
            <a:prstGeom prst="rect">
              <a:avLst/>
            </a:prstGeom>
            <a:solidFill>
              <a:srgbClr val="151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 Placeholder 3">
            <a:extLst>
              <a:ext uri="{FF2B5EF4-FFF2-40B4-BE49-F238E27FC236}">
                <a16:creationId xmlns="" xmlns:a16="http://schemas.microsoft.com/office/drawing/2014/main" id="{F41E2B8D-1C12-403F-BE59-ECC565466CB0}"/>
              </a:ext>
            </a:extLst>
          </p:cNvPr>
          <p:cNvSpPr>
            <a:spLocks noGrp="1"/>
          </p:cNvSpPr>
          <p:nvPr>
            <p:ph type="body" sz="half" idx="2"/>
          </p:nvPr>
        </p:nvSpPr>
        <p:spPr>
          <a:xfrm>
            <a:off x="609601" y="2546851"/>
            <a:ext cx="4101084" cy="3396749"/>
          </a:xfrm>
        </p:spPr>
        <p:txBody>
          <a:bodyPr/>
          <a:lstStyle>
            <a:lvl1pPr marL="0" indent="0">
              <a:lnSpc>
                <a:spcPct val="15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a:extLst>
              <a:ext uri="{FF2B5EF4-FFF2-40B4-BE49-F238E27FC236}">
                <a16:creationId xmlns="" xmlns:a16="http://schemas.microsoft.com/office/drawing/2014/main" id="{9AF0F519-65FC-434F-8F2F-F778A20A82ED}"/>
              </a:ext>
            </a:extLst>
          </p:cNvPr>
          <p:cNvSpPr>
            <a:spLocks noGrp="1"/>
          </p:cNvSpPr>
          <p:nvPr>
            <p:ph type="title"/>
          </p:nvPr>
        </p:nvSpPr>
        <p:spPr>
          <a:xfrm>
            <a:off x="609601" y="1480457"/>
            <a:ext cx="4101084" cy="979308"/>
          </a:xfrm>
        </p:spPr>
        <p:txBody>
          <a:bodyPr anchor="b"/>
          <a:lstStyle>
            <a:lvl1pPr>
              <a:defRPr sz="3200" b="1">
                <a:solidFill>
                  <a:schemeClr val="bg1"/>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427291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 xmlns:a16="http://schemas.microsoft.com/office/drawing/2014/main" id="{478571B4-4133-4DE5-AD8F-A341842CBE58}"/>
              </a:ext>
            </a:extLst>
          </p:cNvPr>
          <p:cNvSpPr>
            <a:spLocks noGrp="1"/>
          </p:cNvSpPr>
          <p:nvPr>
            <p:ph type="ftr" sz="quarter" idx="10"/>
          </p:nvPr>
        </p:nvSpPr>
        <p:spPr/>
        <p:txBody>
          <a:bodyPr/>
          <a:lstStyle/>
          <a:p>
            <a:r>
              <a:rPr lang="en-US" dirty="0"/>
              <a:t>Add a Footer</a:t>
            </a:r>
          </a:p>
        </p:txBody>
      </p:sp>
      <p:sp>
        <p:nvSpPr>
          <p:cNvPr id="7" name="Slide Number Placeholder 6">
            <a:extLst>
              <a:ext uri="{FF2B5EF4-FFF2-40B4-BE49-F238E27FC236}">
                <a16:creationId xmlns="" xmlns:a16="http://schemas.microsoft.com/office/drawing/2014/main" id="{CB65AC00-5FCA-4A4E-A036-2FCBDEAF17D9}"/>
              </a:ext>
            </a:extLst>
          </p:cNvPr>
          <p:cNvSpPr>
            <a:spLocks noGrp="1"/>
          </p:cNvSpPr>
          <p:nvPr>
            <p:ph type="sldNum" sz="quarter" idx="11"/>
          </p:nvPr>
        </p:nvSpPr>
        <p:spPr/>
        <p:txBody>
          <a:body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2858803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B961368E-F62D-4E59-80F5-E11C5B47DCC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500"/>
          </a:p>
        </p:txBody>
      </p:sp>
      <p:sp>
        <p:nvSpPr>
          <p:cNvPr id="5" name="Title Placeholder 1">
            <a:extLst>
              <a:ext uri="{FF2B5EF4-FFF2-40B4-BE49-F238E27FC236}">
                <a16:creationId xmlns="" xmlns:a16="http://schemas.microsoft.com/office/drawing/2014/main" id="{CCE52CF7-2D60-4328-BFE2-75657648638A}"/>
              </a:ext>
            </a:extLst>
          </p:cNvPr>
          <p:cNvSpPr>
            <a:spLocks noGrp="1"/>
          </p:cNvSpPr>
          <p:nvPr>
            <p:ph type="title"/>
          </p:nvPr>
        </p:nvSpPr>
        <p:spPr>
          <a:xfrm>
            <a:off x="352600" y="0"/>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871719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8B92EC68-1347-4C7E-B7F3-D8BE7A0632FD}"/>
              </a:ext>
            </a:extLst>
          </p:cNvPr>
          <p:cNvSpPr txBox="1"/>
          <p:nvPr userDrawn="1"/>
        </p:nvSpPr>
        <p:spPr>
          <a:xfrm>
            <a:off x="309646" y="6352244"/>
            <a:ext cx="2545890" cy="230832"/>
          </a:xfrm>
          <a:prstGeom prst="rect">
            <a:avLst/>
          </a:prstGeom>
          <a:noFill/>
        </p:spPr>
        <p:txBody>
          <a:bodyPr wrap="none" rtlCol="0">
            <a:spAutoFit/>
          </a:bodyPr>
          <a:lstStyle/>
          <a:p>
            <a:pPr algn="ctr"/>
            <a:r>
              <a:rPr lang="en-ID" sz="900" b="0" i="0" kern="1200" dirty="0">
                <a:solidFill>
                  <a:schemeClr val="bg1">
                    <a:lumMod val="65000"/>
                  </a:schemeClr>
                </a:solidFill>
                <a:effectLst/>
                <a:latin typeface="Arial" panose="020B0604020202020204" pitchFamily="34" charset="0"/>
                <a:ea typeface="+mn-ea"/>
                <a:cs typeface="Arial" panose="020B0604020202020204" pitchFamily="34" charset="0"/>
              </a:rPr>
              <a:t>© 2021 </a:t>
            </a:r>
            <a:r>
              <a:rPr lang="en-ID" sz="900" b="1" i="0" kern="1200" dirty="0">
                <a:solidFill>
                  <a:schemeClr val="bg1">
                    <a:lumMod val="65000"/>
                  </a:schemeClr>
                </a:solidFill>
                <a:effectLst/>
                <a:latin typeface="Arial" panose="020B0604020202020204" pitchFamily="34" charset="0"/>
                <a:ea typeface="+mn-ea"/>
                <a:cs typeface="Arial" panose="020B0604020202020204" pitchFamily="34" charset="0"/>
              </a:rPr>
              <a:t>Allcargo Logistics</a:t>
            </a:r>
            <a:r>
              <a:rPr lang="en-ID" sz="900" b="1" i="0" kern="1200" baseline="0" dirty="0">
                <a:solidFill>
                  <a:schemeClr val="bg1">
                    <a:lumMod val="65000"/>
                  </a:schemeClr>
                </a:solidFill>
                <a:effectLst/>
                <a:latin typeface="Arial" panose="020B0604020202020204" pitchFamily="34" charset="0"/>
                <a:ea typeface="+mn-ea"/>
                <a:cs typeface="Arial" panose="020B0604020202020204" pitchFamily="34" charset="0"/>
              </a:rPr>
              <a:t> </a:t>
            </a:r>
            <a:r>
              <a:rPr lang="en-ID" sz="900" b="0" i="0" kern="1200" dirty="0">
                <a:solidFill>
                  <a:schemeClr val="bg1">
                    <a:lumMod val="65000"/>
                  </a:schemeClr>
                </a:solidFill>
                <a:effectLst/>
                <a:latin typeface="Arial" panose="020B0604020202020204" pitchFamily="34" charset="0"/>
                <a:ea typeface="+mn-ea"/>
                <a:cs typeface="Arial" panose="020B0604020202020204" pitchFamily="34" charset="0"/>
              </a:rPr>
              <a:t>All rights reserved</a:t>
            </a:r>
            <a:endParaRPr lang="en-ID" sz="900" dirty="0">
              <a:solidFill>
                <a:schemeClr val="bg1">
                  <a:lumMod val="65000"/>
                </a:schemeClr>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 xmlns:a16="http://schemas.microsoft.com/office/drawing/2014/main" id="{A34FD676-1260-44CB-8DDD-64110C6E0097}"/>
              </a:ext>
            </a:extLst>
          </p:cNvPr>
          <p:cNvCxnSpPr>
            <a:cxnSpLocks/>
            <a:stCxn id="5" idx="3"/>
          </p:cNvCxnSpPr>
          <p:nvPr userDrawn="1"/>
        </p:nvCxnSpPr>
        <p:spPr>
          <a:xfrm>
            <a:off x="2855536" y="6467660"/>
            <a:ext cx="77290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Shape&#10;&#10;Description automatically generated with medium confidence">
            <a:extLst>
              <a:ext uri="{FF2B5EF4-FFF2-40B4-BE49-F238E27FC236}">
                <a16:creationId xmlns="" xmlns:a16="http://schemas.microsoft.com/office/drawing/2014/main" id="{3C32A87C-98F5-3147-9A2F-4A9F7B53A07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24884" y="6278276"/>
            <a:ext cx="990600" cy="304800"/>
          </a:xfrm>
          <a:prstGeom prst="rect">
            <a:avLst/>
          </a:prstGeom>
        </p:spPr>
      </p:pic>
    </p:spTree>
    <p:extLst>
      <p:ext uri="{BB962C8B-B14F-4D97-AF65-F5344CB8AC3E}">
        <p14:creationId xmlns:p14="http://schemas.microsoft.com/office/powerpoint/2010/main" val="109548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F0FC963-4A8A-42C0-B8F8-F3D4E38C8A2E}"/>
              </a:ext>
            </a:extLst>
          </p:cNvPr>
          <p:cNvSpPr txBox="1"/>
          <p:nvPr userDrawn="1"/>
        </p:nvSpPr>
        <p:spPr>
          <a:xfrm>
            <a:off x="309646" y="6352244"/>
            <a:ext cx="2545890" cy="230832"/>
          </a:xfrm>
          <a:prstGeom prst="rect">
            <a:avLst/>
          </a:prstGeom>
          <a:noFill/>
        </p:spPr>
        <p:txBody>
          <a:bodyPr wrap="none" rtlCol="0">
            <a:spAutoFit/>
          </a:bodyPr>
          <a:lstStyle/>
          <a:p>
            <a:pPr algn="ctr"/>
            <a:r>
              <a:rPr lang="en-ID" sz="900" b="0" i="0" kern="1200" dirty="0">
                <a:solidFill>
                  <a:schemeClr val="bg1">
                    <a:lumMod val="65000"/>
                  </a:schemeClr>
                </a:solidFill>
                <a:effectLst/>
                <a:latin typeface="Arial" panose="020B0604020202020204" pitchFamily="34" charset="0"/>
                <a:ea typeface="+mn-ea"/>
                <a:cs typeface="Arial" panose="020B0604020202020204" pitchFamily="34" charset="0"/>
              </a:rPr>
              <a:t>© 2021 </a:t>
            </a:r>
            <a:r>
              <a:rPr lang="en-ID" sz="900" b="1" i="0" kern="1200" dirty="0">
                <a:solidFill>
                  <a:schemeClr val="bg1">
                    <a:lumMod val="65000"/>
                  </a:schemeClr>
                </a:solidFill>
                <a:effectLst/>
                <a:latin typeface="Arial" panose="020B0604020202020204" pitchFamily="34" charset="0"/>
                <a:ea typeface="+mn-ea"/>
                <a:cs typeface="Arial" panose="020B0604020202020204" pitchFamily="34" charset="0"/>
              </a:rPr>
              <a:t>Allcargo Logistics</a:t>
            </a:r>
            <a:r>
              <a:rPr lang="en-ID" sz="900" b="1" i="0" kern="1200" baseline="0" dirty="0">
                <a:solidFill>
                  <a:schemeClr val="bg1">
                    <a:lumMod val="65000"/>
                  </a:schemeClr>
                </a:solidFill>
                <a:effectLst/>
                <a:latin typeface="Arial" panose="020B0604020202020204" pitchFamily="34" charset="0"/>
                <a:ea typeface="+mn-ea"/>
                <a:cs typeface="Arial" panose="020B0604020202020204" pitchFamily="34" charset="0"/>
              </a:rPr>
              <a:t> </a:t>
            </a:r>
            <a:r>
              <a:rPr lang="en-ID" sz="900" b="0" i="0" kern="1200" dirty="0">
                <a:solidFill>
                  <a:schemeClr val="bg1">
                    <a:lumMod val="65000"/>
                  </a:schemeClr>
                </a:solidFill>
                <a:effectLst/>
                <a:latin typeface="Arial" panose="020B0604020202020204" pitchFamily="34" charset="0"/>
                <a:ea typeface="+mn-ea"/>
                <a:cs typeface="Arial" panose="020B0604020202020204" pitchFamily="34" charset="0"/>
              </a:rPr>
              <a:t>All rights reserved</a:t>
            </a:r>
            <a:endParaRPr lang="en-ID" sz="900" dirty="0">
              <a:solidFill>
                <a:schemeClr val="bg1">
                  <a:lumMod val="65000"/>
                </a:schemeClr>
              </a:solidFill>
              <a:latin typeface="Arial" panose="020B0604020202020204" pitchFamily="34" charset="0"/>
              <a:cs typeface="Arial" panose="020B0604020202020204" pitchFamily="34" charset="0"/>
            </a:endParaRPr>
          </a:p>
        </p:txBody>
      </p:sp>
      <p:cxnSp>
        <p:nvCxnSpPr>
          <p:cNvPr id="3" name="Straight Connector 2">
            <a:extLst>
              <a:ext uri="{FF2B5EF4-FFF2-40B4-BE49-F238E27FC236}">
                <a16:creationId xmlns="" xmlns:a16="http://schemas.microsoft.com/office/drawing/2014/main" id="{FC849FBF-F6F8-47B2-A70E-C6EAF12EFAE7}"/>
              </a:ext>
            </a:extLst>
          </p:cNvPr>
          <p:cNvCxnSpPr>
            <a:cxnSpLocks/>
            <a:stCxn id="2" idx="3"/>
          </p:cNvCxnSpPr>
          <p:nvPr userDrawn="1"/>
        </p:nvCxnSpPr>
        <p:spPr>
          <a:xfrm>
            <a:off x="2855536" y="6467660"/>
            <a:ext cx="77290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Shape&#10;&#10;Description automatically generated with medium confidence">
            <a:extLst>
              <a:ext uri="{FF2B5EF4-FFF2-40B4-BE49-F238E27FC236}">
                <a16:creationId xmlns="" xmlns:a16="http://schemas.microsoft.com/office/drawing/2014/main" id="{49CF6E4A-BC6A-234B-9AE4-15AB76EA142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24884" y="6278276"/>
            <a:ext cx="990600" cy="304800"/>
          </a:xfrm>
          <a:prstGeom prst="rect">
            <a:avLst/>
          </a:prstGeom>
        </p:spPr>
      </p:pic>
    </p:spTree>
    <p:extLst>
      <p:ext uri="{BB962C8B-B14F-4D97-AF65-F5344CB8AC3E}">
        <p14:creationId xmlns:p14="http://schemas.microsoft.com/office/powerpoint/2010/main" val="422642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8AE951F8-77E4-401B-83B3-C915E25FDBBA}"/>
              </a:ext>
            </a:extLst>
          </p:cNvPr>
          <p:cNvSpPr txBox="1"/>
          <p:nvPr userDrawn="1"/>
        </p:nvSpPr>
        <p:spPr>
          <a:xfrm>
            <a:off x="309646" y="6352244"/>
            <a:ext cx="2545890" cy="230832"/>
          </a:xfrm>
          <a:prstGeom prst="rect">
            <a:avLst/>
          </a:prstGeom>
          <a:noFill/>
        </p:spPr>
        <p:txBody>
          <a:bodyPr wrap="none" rtlCol="0">
            <a:spAutoFit/>
          </a:bodyPr>
          <a:lstStyle/>
          <a:p>
            <a:pPr algn="ctr"/>
            <a:r>
              <a:rPr lang="en-ID" sz="900" b="0" i="0" kern="1200" dirty="0">
                <a:solidFill>
                  <a:schemeClr val="bg1">
                    <a:lumMod val="65000"/>
                  </a:schemeClr>
                </a:solidFill>
                <a:effectLst/>
                <a:latin typeface="Arial" panose="020B0604020202020204" pitchFamily="34" charset="0"/>
                <a:ea typeface="+mn-ea"/>
                <a:cs typeface="Arial" panose="020B0604020202020204" pitchFamily="34" charset="0"/>
              </a:rPr>
              <a:t>© 2021 </a:t>
            </a:r>
            <a:r>
              <a:rPr lang="en-ID" sz="900" b="1" i="0" kern="1200" dirty="0">
                <a:solidFill>
                  <a:schemeClr val="bg1">
                    <a:lumMod val="65000"/>
                  </a:schemeClr>
                </a:solidFill>
                <a:effectLst/>
                <a:latin typeface="Arial" panose="020B0604020202020204" pitchFamily="34" charset="0"/>
                <a:ea typeface="+mn-ea"/>
                <a:cs typeface="Arial" panose="020B0604020202020204" pitchFamily="34" charset="0"/>
              </a:rPr>
              <a:t>Allcargo Logistics</a:t>
            </a:r>
            <a:r>
              <a:rPr lang="en-ID" sz="900" b="1" i="0" kern="1200" baseline="0" dirty="0">
                <a:solidFill>
                  <a:schemeClr val="bg1">
                    <a:lumMod val="65000"/>
                  </a:schemeClr>
                </a:solidFill>
                <a:effectLst/>
                <a:latin typeface="Arial" panose="020B0604020202020204" pitchFamily="34" charset="0"/>
                <a:ea typeface="+mn-ea"/>
                <a:cs typeface="Arial" panose="020B0604020202020204" pitchFamily="34" charset="0"/>
              </a:rPr>
              <a:t> </a:t>
            </a:r>
            <a:r>
              <a:rPr lang="en-ID" sz="900" b="0" i="0" kern="1200" dirty="0">
                <a:solidFill>
                  <a:schemeClr val="bg1">
                    <a:lumMod val="65000"/>
                  </a:schemeClr>
                </a:solidFill>
                <a:effectLst/>
                <a:latin typeface="Arial" panose="020B0604020202020204" pitchFamily="34" charset="0"/>
                <a:ea typeface="+mn-ea"/>
                <a:cs typeface="Arial" panose="020B0604020202020204" pitchFamily="34" charset="0"/>
              </a:rPr>
              <a:t>All rights reserved</a:t>
            </a:r>
            <a:endParaRPr lang="en-ID" sz="900" dirty="0">
              <a:solidFill>
                <a:schemeClr val="bg1">
                  <a:lumMod val="65000"/>
                </a:schemeClr>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 xmlns:a16="http://schemas.microsoft.com/office/drawing/2014/main" id="{463ED87B-1AC9-4854-AE35-8650523E1B44}"/>
              </a:ext>
            </a:extLst>
          </p:cNvPr>
          <p:cNvCxnSpPr>
            <a:cxnSpLocks/>
            <a:stCxn id="4" idx="3"/>
          </p:cNvCxnSpPr>
          <p:nvPr userDrawn="1"/>
        </p:nvCxnSpPr>
        <p:spPr>
          <a:xfrm>
            <a:off x="2855536" y="6467660"/>
            <a:ext cx="77290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Shape&#10;&#10;Description automatically generated with medium confidence">
            <a:extLst>
              <a:ext uri="{FF2B5EF4-FFF2-40B4-BE49-F238E27FC236}">
                <a16:creationId xmlns="" xmlns:a16="http://schemas.microsoft.com/office/drawing/2014/main" id="{4A3928DA-AD9F-EA4E-B876-CF5D661118B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24884" y="6278276"/>
            <a:ext cx="990600" cy="304800"/>
          </a:xfrm>
          <a:prstGeom prst="rect">
            <a:avLst/>
          </a:prstGeom>
        </p:spPr>
      </p:pic>
    </p:spTree>
    <p:extLst>
      <p:ext uri="{BB962C8B-B14F-4D97-AF65-F5344CB8AC3E}">
        <p14:creationId xmlns:p14="http://schemas.microsoft.com/office/powerpoint/2010/main" val="1100594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sp>
        <p:nvSpPr>
          <p:cNvPr id="12" name="Picture Placeholder 13">
            <a:extLst>
              <a:ext uri="{FF2B5EF4-FFF2-40B4-BE49-F238E27FC236}">
                <a16:creationId xmlns="" xmlns:a16="http://schemas.microsoft.com/office/drawing/2014/main" id="{9FB41AE7-07AD-43D7-9418-6D32BE5E3192}"/>
              </a:ext>
            </a:extLst>
          </p:cNvPr>
          <p:cNvSpPr>
            <a:spLocks noGrp="1"/>
          </p:cNvSpPr>
          <p:nvPr>
            <p:ph type="pic" sz="quarter" idx="15"/>
          </p:nvPr>
        </p:nvSpPr>
        <p:spPr>
          <a:xfrm>
            <a:off x="-71015" y="0"/>
            <a:ext cx="12263015" cy="6858000"/>
          </a:xfrm>
          <a:solidFill>
            <a:schemeClr val="bg1">
              <a:lumMod val="50000"/>
            </a:schemeClr>
          </a:solidFill>
        </p:spPr>
        <p:txBody>
          <a:bodyPr/>
          <a:lstStyle/>
          <a:p>
            <a:r>
              <a:rPr lang="en-US"/>
              <a:t>Click icon to add picture</a:t>
            </a:r>
            <a:endParaRPr lang="en-US" dirty="0"/>
          </a:p>
        </p:txBody>
      </p:sp>
      <p:grpSp>
        <p:nvGrpSpPr>
          <p:cNvPr id="14" name="Group 13">
            <a:extLst>
              <a:ext uri="{FF2B5EF4-FFF2-40B4-BE49-F238E27FC236}">
                <a16:creationId xmlns="" xmlns:a16="http://schemas.microsoft.com/office/drawing/2014/main" id="{846D6A0C-E2C3-43CB-83D0-B5F6221079CA}"/>
              </a:ext>
            </a:extLst>
          </p:cNvPr>
          <p:cNvGrpSpPr/>
          <p:nvPr userDrawn="1"/>
        </p:nvGrpSpPr>
        <p:grpSpPr>
          <a:xfrm flipH="1">
            <a:off x="2076202" y="1374276"/>
            <a:ext cx="7324426" cy="3883523"/>
            <a:chOff x="252031" y="-22763"/>
            <a:chExt cx="7324426" cy="7269964"/>
          </a:xfrm>
        </p:grpSpPr>
        <p:sp>
          <p:nvSpPr>
            <p:cNvPr id="16" name="Rectangle 15">
              <a:extLst>
                <a:ext uri="{FF2B5EF4-FFF2-40B4-BE49-F238E27FC236}">
                  <a16:creationId xmlns="" xmlns:a16="http://schemas.microsoft.com/office/drawing/2014/main" id="{EDC96296-0FBF-47A5-9D6A-5D9BB647A4D7}"/>
                </a:ext>
              </a:extLst>
            </p:cNvPr>
            <p:cNvSpPr/>
            <p:nvPr userDrawn="1"/>
          </p:nvSpPr>
          <p:spPr>
            <a:xfrm>
              <a:off x="979714" y="1181211"/>
              <a:ext cx="6117771" cy="6065990"/>
            </a:xfrm>
            <a:prstGeom prst="rect">
              <a:avLst/>
            </a:prstGeom>
            <a:gradFill>
              <a:gsLst>
                <a:gs pos="0">
                  <a:srgbClr val="C00000"/>
                </a:gs>
                <a:gs pos="100000">
                  <a:srgbClr val="D00000">
                    <a:alpha val="69804"/>
                  </a:srgbClr>
                </a:gs>
                <a:gs pos="50000">
                  <a:srgbClr val="FF0000"/>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5" name="Rectangle 14">
              <a:extLst>
                <a:ext uri="{FF2B5EF4-FFF2-40B4-BE49-F238E27FC236}">
                  <a16:creationId xmlns="" xmlns:a16="http://schemas.microsoft.com/office/drawing/2014/main" id="{F997D03F-0BE2-458F-92A2-4FE73B0FBF51}"/>
                </a:ext>
              </a:extLst>
            </p:cNvPr>
            <p:cNvSpPr/>
            <p:nvPr userDrawn="1"/>
          </p:nvSpPr>
          <p:spPr>
            <a:xfrm>
              <a:off x="500743" y="-22763"/>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 xmlns:a16="http://schemas.microsoft.com/office/drawing/2014/main" id="{53F17719-10FE-433E-9CCC-4509DE17F22A}"/>
                </a:ext>
              </a:extLst>
            </p:cNvPr>
            <p:cNvSpPr/>
            <p:nvPr userDrawn="1"/>
          </p:nvSpPr>
          <p:spPr>
            <a:xfrm>
              <a:off x="252031" y="655467"/>
              <a:ext cx="6475341" cy="57017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 xmlns:a16="http://schemas.microsoft.com/office/drawing/2014/main" id="{0DE73F1A-AAF0-4EB4-8DF0-C152BD93C69B}"/>
              </a:ext>
            </a:extLst>
          </p:cNvPr>
          <p:cNvSpPr>
            <a:spLocks noGrp="1"/>
          </p:cNvSpPr>
          <p:nvPr>
            <p:ph type="ctrTitle" hasCustomPrompt="1"/>
          </p:nvPr>
        </p:nvSpPr>
        <p:spPr>
          <a:xfrm>
            <a:off x="2791372" y="2238426"/>
            <a:ext cx="6609256" cy="1508126"/>
          </a:xfrm>
        </p:spPr>
        <p:txBody>
          <a:bodyPr anchor="b">
            <a:normAutofit/>
          </a:bodyPr>
          <a:lstStyle>
            <a:lvl1pPr algn="ctr">
              <a:defRPr sz="4400" b="1">
                <a:solidFill>
                  <a:schemeClr val="bg1"/>
                </a:solidFill>
                <a:latin typeface="+mj-lt"/>
              </a:defRPr>
            </a:lvl1pPr>
          </a:lstStyle>
          <a:p>
            <a:r>
              <a:rPr lang="en-US" dirty="0"/>
              <a:t>Click to edit </a:t>
            </a:r>
            <a:br>
              <a:rPr lang="en-US" dirty="0"/>
            </a:br>
            <a:r>
              <a:rPr lang="en-US" dirty="0"/>
              <a:t>Master title style</a:t>
            </a:r>
          </a:p>
        </p:txBody>
      </p:sp>
      <p:sp>
        <p:nvSpPr>
          <p:cNvPr id="3" name="Subtitle 2">
            <a:extLst>
              <a:ext uri="{FF2B5EF4-FFF2-40B4-BE49-F238E27FC236}">
                <a16:creationId xmlns="" xmlns:a16="http://schemas.microsoft.com/office/drawing/2014/main" id="{A3075AE6-92D3-4205-B268-E1AD6C5901DE}"/>
              </a:ext>
            </a:extLst>
          </p:cNvPr>
          <p:cNvSpPr>
            <a:spLocks noGrp="1"/>
          </p:cNvSpPr>
          <p:nvPr>
            <p:ph type="subTitle" idx="1"/>
          </p:nvPr>
        </p:nvSpPr>
        <p:spPr>
          <a:xfrm>
            <a:off x="2791372" y="3838627"/>
            <a:ext cx="6609256" cy="450503"/>
          </a:xfrm>
        </p:spPr>
        <p:txBody>
          <a:bodyPr/>
          <a:lstStyle>
            <a:lvl1pPr marL="0" indent="0" algn="ctr">
              <a:buNone/>
              <a:defRPr sz="2400" spc="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76861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10" name="Picture Placeholder 13">
            <a:extLst>
              <a:ext uri="{FF2B5EF4-FFF2-40B4-BE49-F238E27FC236}">
                <a16:creationId xmlns="" xmlns:a16="http://schemas.microsoft.com/office/drawing/2014/main" id="{FE1CFFBA-D756-4740-B375-252727F02D1E}"/>
              </a:ext>
            </a:extLst>
          </p:cNvPr>
          <p:cNvSpPr>
            <a:spLocks noGrp="1"/>
          </p:cNvSpPr>
          <p:nvPr>
            <p:ph type="pic" sz="quarter" idx="15"/>
          </p:nvPr>
        </p:nvSpPr>
        <p:spPr>
          <a:xfrm>
            <a:off x="2264229" y="0"/>
            <a:ext cx="4919153" cy="6858000"/>
          </a:xfrm>
          <a:solidFill>
            <a:schemeClr val="bg1">
              <a:lumMod val="50000"/>
            </a:schemeClr>
          </a:solidFill>
        </p:spPr>
        <p:txBody>
          <a:bodyPr/>
          <a:lstStyle/>
          <a:p>
            <a:r>
              <a:rPr lang="en-US"/>
              <a:t>Click icon to add picture</a:t>
            </a:r>
            <a:endParaRPr lang="en-US" dirty="0"/>
          </a:p>
        </p:txBody>
      </p:sp>
      <p:sp>
        <p:nvSpPr>
          <p:cNvPr id="2" name="Title 1">
            <a:extLst>
              <a:ext uri="{FF2B5EF4-FFF2-40B4-BE49-F238E27FC236}">
                <a16:creationId xmlns="" xmlns:a16="http://schemas.microsoft.com/office/drawing/2014/main" id="{B42DCA22-1DF2-42CB-8741-F0CE575EAFE9}"/>
              </a:ext>
            </a:extLst>
          </p:cNvPr>
          <p:cNvSpPr>
            <a:spLocks noGrp="1"/>
          </p:cNvSpPr>
          <p:nvPr>
            <p:ph type="title"/>
          </p:nvPr>
        </p:nvSpPr>
        <p:spPr>
          <a:xfrm>
            <a:off x="437804" y="1676400"/>
            <a:ext cx="5196241" cy="3352800"/>
          </a:xfrm>
        </p:spPr>
        <p:txBody>
          <a:bodyPr>
            <a:normAutofit/>
          </a:bodyPr>
          <a:lstStyle>
            <a:lvl1pPr>
              <a:defRPr sz="4400" b="1" spc="300">
                <a:solidFill>
                  <a:schemeClr val="bg1"/>
                </a:solidFill>
                <a:latin typeface="+mj-lt"/>
              </a:defRPr>
            </a:lvl1p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ACDD89F3-6B87-4C54-83B9-A6481CB4FC3A}"/>
              </a:ext>
            </a:extLst>
          </p:cNvPr>
          <p:cNvSpPr>
            <a:spLocks noGrp="1"/>
          </p:cNvSpPr>
          <p:nvPr>
            <p:ph idx="1"/>
          </p:nvPr>
        </p:nvSpPr>
        <p:spPr>
          <a:xfrm>
            <a:off x="7639394" y="365125"/>
            <a:ext cx="4114801" cy="5811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Graphic 10">
            <a:extLst>
              <a:ext uri="{FF2B5EF4-FFF2-40B4-BE49-F238E27FC236}">
                <a16:creationId xmlns="" xmlns:a16="http://schemas.microsoft.com/office/drawing/2014/main" id="{479D679C-E90D-4916-BCE6-71C32B831EC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1139938" y="1088572"/>
            <a:ext cx="4572000" cy="4572000"/>
          </a:xfrm>
          <a:prstGeom prst="rect">
            <a:avLst/>
          </a:prstGeom>
        </p:spPr>
      </p:pic>
      <p:sp>
        <p:nvSpPr>
          <p:cNvPr id="6" name="Footer Placeholder 5">
            <a:extLst>
              <a:ext uri="{FF2B5EF4-FFF2-40B4-BE49-F238E27FC236}">
                <a16:creationId xmlns="" xmlns:a16="http://schemas.microsoft.com/office/drawing/2014/main" id="{39C200B3-102B-4BB6-AEB0-D99EE027F096}"/>
              </a:ext>
            </a:extLst>
          </p:cNvPr>
          <p:cNvSpPr>
            <a:spLocks noGrp="1"/>
          </p:cNvSpPr>
          <p:nvPr>
            <p:ph type="ftr" sz="quarter" idx="16"/>
          </p:nvPr>
        </p:nvSpPr>
        <p:spPr/>
        <p:txBody>
          <a:bodyPr/>
          <a:lstStyle/>
          <a:p>
            <a:r>
              <a:rPr lang="en-US" dirty="0"/>
              <a:t>Add a Footer</a:t>
            </a:r>
          </a:p>
        </p:txBody>
      </p:sp>
      <p:sp>
        <p:nvSpPr>
          <p:cNvPr id="7" name="Slide Number Placeholder 6">
            <a:extLst>
              <a:ext uri="{FF2B5EF4-FFF2-40B4-BE49-F238E27FC236}">
                <a16:creationId xmlns="" xmlns:a16="http://schemas.microsoft.com/office/drawing/2014/main" id="{8B450C90-6D4A-4D50-B15D-91C587AABC61}"/>
              </a:ext>
            </a:extLst>
          </p:cNvPr>
          <p:cNvSpPr>
            <a:spLocks noGrp="1"/>
          </p:cNvSpPr>
          <p:nvPr>
            <p:ph type="sldNum" sz="quarter" idx="17"/>
          </p:nvPr>
        </p:nvSpPr>
        <p:spPr>
          <a:xfrm>
            <a:off x="11549269" y="6405746"/>
            <a:ext cx="642731" cy="407804"/>
          </a:xfrm>
        </p:spPr>
        <p:txBody>
          <a:body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3141762365"/>
      </p:ext>
    </p:extLst>
  </p:cSld>
  <p:clrMapOvr>
    <a:masterClrMapping/>
  </p:clrMapOvr>
  <p:extLst>
    <p:ext uri="{DCECCB84-F9BA-43D5-87BE-67443E8EF086}">
      <p15:sldGuideLst xmlns=""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10" name="Picture Placeholder 13">
            <a:extLst>
              <a:ext uri="{FF2B5EF4-FFF2-40B4-BE49-F238E27FC236}">
                <a16:creationId xmlns="" xmlns:a16="http://schemas.microsoft.com/office/drawing/2014/main" id="{FE1CFFBA-D756-4740-B375-252727F02D1E}"/>
              </a:ext>
            </a:extLst>
          </p:cNvPr>
          <p:cNvSpPr>
            <a:spLocks noGrp="1"/>
          </p:cNvSpPr>
          <p:nvPr>
            <p:ph type="pic" sz="quarter" idx="15"/>
          </p:nvPr>
        </p:nvSpPr>
        <p:spPr>
          <a:xfrm>
            <a:off x="1" y="0"/>
            <a:ext cx="12192000" cy="6858000"/>
          </a:xfrm>
          <a:solidFill>
            <a:schemeClr val="bg1">
              <a:lumMod val="50000"/>
            </a:schemeClr>
          </a:solidFill>
        </p:spPr>
        <p:txBody>
          <a:bodyPr/>
          <a:lstStyle/>
          <a:p>
            <a:r>
              <a:rPr lang="en-US"/>
              <a:t>Click icon to add picture</a:t>
            </a:r>
            <a:endParaRPr lang="en-US" dirty="0"/>
          </a:p>
        </p:txBody>
      </p:sp>
      <p:grpSp>
        <p:nvGrpSpPr>
          <p:cNvPr id="12" name="Group 11">
            <a:extLst>
              <a:ext uri="{FF2B5EF4-FFF2-40B4-BE49-F238E27FC236}">
                <a16:creationId xmlns="" xmlns:a16="http://schemas.microsoft.com/office/drawing/2014/main" id="{99325050-38BE-4AB2-B450-8DC9C0EDD386}"/>
              </a:ext>
            </a:extLst>
          </p:cNvPr>
          <p:cNvGrpSpPr/>
          <p:nvPr userDrawn="1"/>
        </p:nvGrpSpPr>
        <p:grpSpPr>
          <a:xfrm>
            <a:off x="883522" y="408327"/>
            <a:ext cx="4828416" cy="5252245"/>
            <a:chOff x="883522" y="408327"/>
            <a:chExt cx="4828416" cy="5252245"/>
          </a:xfrm>
        </p:grpSpPr>
        <p:pic>
          <p:nvPicPr>
            <p:cNvPr id="15" name="Graphic 14">
              <a:extLst>
                <a:ext uri="{FF2B5EF4-FFF2-40B4-BE49-F238E27FC236}">
                  <a16:creationId xmlns="" xmlns:a16="http://schemas.microsoft.com/office/drawing/2014/main" id="{E66B1E37-8CEC-44ED-A239-C755B72AC61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1139938" y="1088572"/>
              <a:ext cx="4572000" cy="4572000"/>
            </a:xfrm>
            <a:prstGeom prst="rect">
              <a:avLst/>
            </a:prstGeom>
          </p:spPr>
        </p:pic>
        <p:sp>
          <p:nvSpPr>
            <p:cNvPr id="14" name="Rectangle 13">
              <a:extLst>
                <a:ext uri="{FF2B5EF4-FFF2-40B4-BE49-F238E27FC236}">
                  <a16:creationId xmlns="" xmlns:a16="http://schemas.microsoft.com/office/drawing/2014/main" id="{B7E28405-97F5-4E03-86F1-FAE2FEA6CFF8}"/>
                </a:ext>
              </a:extLst>
            </p:cNvPr>
            <p:cNvSpPr/>
            <p:nvPr/>
          </p:nvSpPr>
          <p:spPr>
            <a:xfrm>
              <a:off x="883522" y="408327"/>
              <a:ext cx="4351911" cy="4773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sp>
        <p:nvSpPr>
          <p:cNvPr id="16" name="Title 1">
            <a:extLst>
              <a:ext uri="{FF2B5EF4-FFF2-40B4-BE49-F238E27FC236}">
                <a16:creationId xmlns="" xmlns:a16="http://schemas.microsoft.com/office/drawing/2014/main" id="{719FCC9B-E3B8-49CF-BD22-D553FFAAE5D5}"/>
              </a:ext>
            </a:extLst>
          </p:cNvPr>
          <p:cNvSpPr>
            <a:spLocks noGrp="1"/>
          </p:cNvSpPr>
          <p:nvPr>
            <p:ph type="title"/>
          </p:nvPr>
        </p:nvSpPr>
        <p:spPr>
          <a:xfrm>
            <a:off x="838200" y="1501775"/>
            <a:ext cx="4351911" cy="2384466"/>
          </a:xfrm>
        </p:spPr>
        <p:txBody>
          <a:bodyPr>
            <a:normAutofit/>
          </a:bodyPr>
          <a:lstStyle>
            <a:lvl1pPr algn="ctr">
              <a:defRPr sz="4400" b="1" spc="300">
                <a:solidFill>
                  <a:schemeClr val="tx1"/>
                </a:solidFill>
                <a:latin typeface="+mj-lt"/>
              </a:defRPr>
            </a:lvl1pPr>
          </a:lstStyle>
          <a:p>
            <a:r>
              <a:rPr lang="en-US" dirty="0"/>
              <a:t>Click to edit Master title style</a:t>
            </a:r>
          </a:p>
        </p:txBody>
      </p:sp>
      <p:sp>
        <p:nvSpPr>
          <p:cNvPr id="17" name="Text Placeholder 2">
            <a:extLst>
              <a:ext uri="{FF2B5EF4-FFF2-40B4-BE49-F238E27FC236}">
                <a16:creationId xmlns="" xmlns:a16="http://schemas.microsoft.com/office/drawing/2014/main" id="{4F21EA87-CE67-4A1E-B2E0-513F775C76A7}"/>
              </a:ext>
            </a:extLst>
          </p:cNvPr>
          <p:cNvSpPr>
            <a:spLocks noGrp="1"/>
          </p:cNvSpPr>
          <p:nvPr>
            <p:ph type="body" idx="13" hasCustomPrompt="1"/>
          </p:nvPr>
        </p:nvSpPr>
        <p:spPr>
          <a:xfrm>
            <a:off x="838199" y="3886241"/>
            <a:ext cx="4351910" cy="296437"/>
          </a:xfrm>
        </p:spPr>
        <p:txBody>
          <a:bodyPr lIns="0" rIns="0">
            <a:noAutofit/>
          </a:bodyPr>
          <a:lstStyle>
            <a:lvl1pPr marL="0" indent="0" algn="ctr">
              <a:buNone/>
              <a:defRPr sz="2000" spc="600">
                <a:solidFill>
                  <a:srgbClr val="151515"/>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STYLES</a:t>
            </a:r>
          </a:p>
        </p:txBody>
      </p:sp>
      <p:sp>
        <p:nvSpPr>
          <p:cNvPr id="2" name="Footer Placeholder 1">
            <a:extLst>
              <a:ext uri="{FF2B5EF4-FFF2-40B4-BE49-F238E27FC236}">
                <a16:creationId xmlns="" xmlns:a16="http://schemas.microsoft.com/office/drawing/2014/main" id="{6AADF661-E593-4423-A8A8-F22C94390782}"/>
              </a:ext>
            </a:extLst>
          </p:cNvPr>
          <p:cNvSpPr>
            <a:spLocks noGrp="1"/>
          </p:cNvSpPr>
          <p:nvPr>
            <p:ph type="ftr" sz="quarter" idx="16"/>
          </p:nvPr>
        </p:nvSpPr>
        <p:spPr/>
        <p:txBody>
          <a:bodyPr/>
          <a:lstStyle/>
          <a:p>
            <a:r>
              <a:rPr lang="en-US" dirty="0"/>
              <a:t>Add a Footer</a:t>
            </a:r>
          </a:p>
        </p:txBody>
      </p:sp>
      <p:sp>
        <p:nvSpPr>
          <p:cNvPr id="3" name="Slide Number Placeholder 2">
            <a:extLst>
              <a:ext uri="{FF2B5EF4-FFF2-40B4-BE49-F238E27FC236}">
                <a16:creationId xmlns="" xmlns:a16="http://schemas.microsoft.com/office/drawing/2014/main" id="{F8BD6A50-BDFC-4B4C-9D3B-53B545F53188}"/>
              </a:ext>
            </a:extLst>
          </p:cNvPr>
          <p:cNvSpPr>
            <a:spLocks noGrp="1"/>
          </p:cNvSpPr>
          <p:nvPr>
            <p:ph type="sldNum" sz="quarter" idx="17"/>
          </p:nvPr>
        </p:nvSpPr>
        <p:spPr/>
        <p:txBody>
          <a:body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3848143799"/>
      </p:ext>
    </p:extLst>
  </p:cSld>
  <p:clrMapOvr>
    <a:masterClrMapping/>
  </p:clrMapOvr>
  <p:extLst>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7" name="Picture Placeholder 13">
            <a:extLst>
              <a:ext uri="{FF2B5EF4-FFF2-40B4-BE49-F238E27FC236}">
                <a16:creationId xmlns="" xmlns:a16="http://schemas.microsoft.com/office/drawing/2014/main" id="{B599FEC8-12D0-4EB5-8573-C891D56C84E0}"/>
              </a:ext>
            </a:extLst>
          </p:cNvPr>
          <p:cNvSpPr>
            <a:spLocks noGrp="1"/>
          </p:cNvSpPr>
          <p:nvPr>
            <p:ph type="pic" sz="quarter" idx="15"/>
          </p:nvPr>
        </p:nvSpPr>
        <p:spPr>
          <a:xfrm>
            <a:off x="-71015" y="0"/>
            <a:ext cx="12263015" cy="6858000"/>
          </a:xfrm>
          <a:solidFill>
            <a:schemeClr val="bg1">
              <a:lumMod val="50000"/>
            </a:schemeClr>
          </a:solidFill>
        </p:spPr>
        <p:txBody>
          <a:bodyPr/>
          <a:lstStyle/>
          <a:p>
            <a:r>
              <a:rPr lang="en-US" dirty="0"/>
              <a:t>Click icon to add picture</a:t>
            </a:r>
          </a:p>
        </p:txBody>
      </p:sp>
      <p:grpSp>
        <p:nvGrpSpPr>
          <p:cNvPr id="14" name="Group 13">
            <a:extLst>
              <a:ext uri="{FF2B5EF4-FFF2-40B4-BE49-F238E27FC236}">
                <a16:creationId xmlns="" xmlns:a16="http://schemas.microsoft.com/office/drawing/2014/main" id="{7BF3BF7F-F094-497C-9310-2FE8B059E82B}"/>
              </a:ext>
            </a:extLst>
          </p:cNvPr>
          <p:cNvGrpSpPr/>
          <p:nvPr userDrawn="1"/>
        </p:nvGrpSpPr>
        <p:grpSpPr>
          <a:xfrm flipH="1" flipV="1">
            <a:off x="3581400" y="451189"/>
            <a:ext cx="5276606" cy="5768636"/>
            <a:chOff x="883522" y="408327"/>
            <a:chExt cx="5276606" cy="5768636"/>
          </a:xfrm>
        </p:grpSpPr>
        <p:sp>
          <p:nvSpPr>
            <p:cNvPr id="15" name="Rectangle 14">
              <a:extLst>
                <a:ext uri="{FF2B5EF4-FFF2-40B4-BE49-F238E27FC236}">
                  <a16:creationId xmlns="" xmlns:a16="http://schemas.microsoft.com/office/drawing/2014/main" id="{2D49E498-4E90-44A2-B49F-157DFF9E8581}"/>
                </a:ext>
              </a:extLst>
            </p:cNvPr>
            <p:cNvSpPr/>
            <p:nvPr/>
          </p:nvSpPr>
          <p:spPr>
            <a:xfrm>
              <a:off x="1808217" y="1403690"/>
              <a:ext cx="4351911" cy="4773273"/>
            </a:xfrm>
            <a:prstGeom prst="rect">
              <a:avLst/>
            </a:prstGeom>
            <a:gradFill>
              <a:gsLst>
                <a:gs pos="0">
                  <a:srgbClr val="C00000"/>
                </a:gs>
                <a:gs pos="100000">
                  <a:srgbClr val="D00000"/>
                </a:gs>
                <a:gs pos="50000">
                  <a:srgbClr val="FF0000"/>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pic>
          <p:nvPicPr>
            <p:cNvPr id="17" name="Graphic 16">
              <a:extLst>
                <a:ext uri="{FF2B5EF4-FFF2-40B4-BE49-F238E27FC236}">
                  <a16:creationId xmlns="" xmlns:a16="http://schemas.microsoft.com/office/drawing/2014/main" id="{B2D9F108-8C30-4BEC-8122-BE263264448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1139938" y="1088572"/>
              <a:ext cx="4572000" cy="4572000"/>
            </a:xfrm>
            <a:prstGeom prst="rect">
              <a:avLst/>
            </a:prstGeom>
          </p:spPr>
        </p:pic>
        <p:sp>
          <p:nvSpPr>
            <p:cNvPr id="16" name="Rectangle 15">
              <a:extLst>
                <a:ext uri="{FF2B5EF4-FFF2-40B4-BE49-F238E27FC236}">
                  <a16:creationId xmlns="" xmlns:a16="http://schemas.microsoft.com/office/drawing/2014/main" id="{FAB546B5-7C56-40DD-B1DF-AE850DE5FDB3}"/>
                </a:ext>
              </a:extLst>
            </p:cNvPr>
            <p:cNvSpPr/>
            <p:nvPr/>
          </p:nvSpPr>
          <p:spPr>
            <a:xfrm>
              <a:off x="883522" y="408327"/>
              <a:ext cx="4351911" cy="4773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sp>
        <p:nvSpPr>
          <p:cNvPr id="8" name="Title 1">
            <a:extLst>
              <a:ext uri="{FF2B5EF4-FFF2-40B4-BE49-F238E27FC236}">
                <a16:creationId xmlns="" xmlns:a16="http://schemas.microsoft.com/office/drawing/2014/main" id="{4C30FD01-9DD8-4ECA-AC52-7C41002A99B3}"/>
              </a:ext>
            </a:extLst>
          </p:cNvPr>
          <p:cNvSpPr>
            <a:spLocks noGrp="1"/>
          </p:cNvSpPr>
          <p:nvPr>
            <p:ph type="title"/>
          </p:nvPr>
        </p:nvSpPr>
        <p:spPr>
          <a:xfrm>
            <a:off x="4506095" y="1742989"/>
            <a:ext cx="4351911" cy="3352800"/>
          </a:xfrm>
        </p:spPr>
        <p:txBody>
          <a:bodyPr>
            <a:normAutofit/>
          </a:bodyPr>
          <a:lstStyle>
            <a:lvl1pPr algn="ctr">
              <a:defRPr sz="4400" b="1" spc="300">
                <a:solidFill>
                  <a:schemeClr val="tx1"/>
                </a:solidFill>
                <a:latin typeface="+mj-lt"/>
              </a:defRPr>
            </a:lvl1pPr>
          </a:lstStyle>
          <a:p>
            <a:r>
              <a:rPr lang="en-US" dirty="0"/>
              <a:t>Click to edit Master title style</a:t>
            </a:r>
          </a:p>
        </p:txBody>
      </p:sp>
      <p:sp>
        <p:nvSpPr>
          <p:cNvPr id="22" name="Text Placeholder 2">
            <a:extLst>
              <a:ext uri="{FF2B5EF4-FFF2-40B4-BE49-F238E27FC236}">
                <a16:creationId xmlns="" xmlns:a16="http://schemas.microsoft.com/office/drawing/2014/main" id="{74491700-C4EB-4143-ACD3-DE153BF9DD99}"/>
              </a:ext>
            </a:extLst>
          </p:cNvPr>
          <p:cNvSpPr>
            <a:spLocks noGrp="1"/>
          </p:cNvSpPr>
          <p:nvPr>
            <p:ph type="body" idx="13" hasCustomPrompt="1"/>
          </p:nvPr>
        </p:nvSpPr>
        <p:spPr>
          <a:xfrm>
            <a:off x="4506094" y="4127455"/>
            <a:ext cx="4351910" cy="296437"/>
          </a:xfrm>
        </p:spPr>
        <p:txBody>
          <a:bodyPr lIns="0" rIns="0">
            <a:noAutofit/>
          </a:bodyPr>
          <a:lstStyle>
            <a:lvl1pPr marL="0" indent="0" algn="ctr">
              <a:buNone/>
              <a:defRPr sz="2000" spc="600">
                <a:solidFill>
                  <a:srgbClr val="151515"/>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STYLES</a:t>
            </a:r>
          </a:p>
        </p:txBody>
      </p:sp>
      <p:sp>
        <p:nvSpPr>
          <p:cNvPr id="2" name="Footer Placeholder 1">
            <a:extLst>
              <a:ext uri="{FF2B5EF4-FFF2-40B4-BE49-F238E27FC236}">
                <a16:creationId xmlns="" xmlns:a16="http://schemas.microsoft.com/office/drawing/2014/main" id="{C5F17219-39C2-44C1-BFC9-BA0D7ACD78D1}"/>
              </a:ext>
            </a:extLst>
          </p:cNvPr>
          <p:cNvSpPr>
            <a:spLocks noGrp="1"/>
          </p:cNvSpPr>
          <p:nvPr>
            <p:ph type="ftr" sz="quarter" idx="16"/>
          </p:nvPr>
        </p:nvSpPr>
        <p:spPr/>
        <p:txBody>
          <a:bodyPr/>
          <a:lstStyle/>
          <a:p>
            <a:r>
              <a:rPr lang="en-US" dirty="0"/>
              <a:t>Add a Footer</a:t>
            </a:r>
          </a:p>
        </p:txBody>
      </p:sp>
      <p:sp>
        <p:nvSpPr>
          <p:cNvPr id="3" name="Slide Number Placeholder 2">
            <a:extLst>
              <a:ext uri="{FF2B5EF4-FFF2-40B4-BE49-F238E27FC236}">
                <a16:creationId xmlns="" xmlns:a16="http://schemas.microsoft.com/office/drawing/2014/main" id="{5087118E-1B0A-407B-BDCE-B343BC9F92E9}"/>
              </a:ext>
            </a:extLst>
          </p:cNvPr>
          <p:cNvSpPr>
            <a:spLocks noGrp="1"/>
          </p:cNvSpPr>
          <p:nvPr>
            <p:ph type="sldNum" sz="quarter" idx="17"/>
          </p:nvPr>
        </p:nvSpPr>
        <p:spPr/>
        <p:txBody>
          <a:body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289958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with Image">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CC3A4379-5E89-42FE-AA5C-BEA0CDFCDD6F}"/>
              </a:ext>
            </a:extLst>
          </p:cNvPr>
          <p:cNvSpPr/>
          <p:nvPr userDrawn="1"/>
        </p:nvSpPr>
        <p:spPr>
          <a:xfrm>
            <a:off x="4887684" y="1431586"/>
            <a:ext cx="2873833" cy="5426414"/>
          </a:xfrm>
          <a:prstGeom prst="rect">
            <a:avLst/>
          </a:prstGeom>
          <a:gradFill>
            <a:gsLst>
              <a:gs pos="0">
                <a:srgbClr val="C00000"/>
              </a:gs>
              <a:gs pos="100000">
                <a:srgbClr val="FF0000"/>
              </a:gs>
              <a:gs pos="50000">
                <a:srgbClr val="F60000">
                  <a:alpha val="69804"/>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3" name="Text Placeholder 2">
            <a:extLst>
              <a:ext uri="{FF2B5EF4-FFF2-40B4-BE49-F238E27FC236}">
                <a16:creationId xmlns="" xmlns:a16="http://schemas.microsoft.com/office/drawing/2014/main" id="{CF38A5A1-070F-43C9-B2D5-C557B0D72B9C}"/>
              </a:ext>
            </a:extLst>
          </p:cNvPr>
          <p:cNvSpPr>
            <a:spLocks noGrp="1"/>
          </p:cNvSpPr>
          <p:nvPr>
            <p:ph type="body" idx="1"/>
          </p:nvPr>
        </p:nvSpPr>
        <p:spPr>
          <a:xfrm>
            <a:off x="573882" y="1061132"/>
            <a:ext cx="3464717" cy="823912"/>
          </a:xfrm>
          <a:ln>
            <a:noFill/>
          </a:ln>
        </p:spPr>
        <p:txBody>
          <a:bodyPr anchor="ctr"/>
          <a:lstStyle>
            <a:lvl1pPr marL="0" indent="0" algn="ctr">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FECCBEC1-2F48-4E90-ADF0-BEE2B9E477B0}"/>
              </a:ext>
            </a:extLst>
          </p:cNvPr>
          <p:cNvSpPr>
            <a:spLocks noGrp="1"/>
          </p:cNvSpPr>
          <p:nvPr>
            <p:ph sz="half" idx="2"/>
          </p:nvPr>
        </p:nvSpPr>
        <p:spPr>
          <a:xfrm>
            <a:off x="573882" y="2108201"/>
            <a:ext cx="3464717" cy="3684588"/>
          </a:xfrm>
        </p:spPr>
        <p:txBody>
          <a:bodyPr>
            <a:normAutofit/>
          </a:bodyPr>
          <a:lstStyle>
            <a:lvl1pPr>
              <a:lnSpc>
                <a:spcPct val="150000"/>
              </a:lnSpc>
              <a:defRPr sz="1600">
                <a:solidFill>
                  <a:schemeClr val="bg1"/>
                </a:solidFill>
              </a:defRPr>
            </a:lvl1pPr>
            <a:lvl2pPr>
              <a:lnSpc>
                <a:spcPct val="150000"/>
              </a:lnSpc>
              <a:defRPr sz="1400">
                <a:solidFill>
                  <a:schemeClr val="bg1"/>
                </a:solidFill>
              </a:defRPr>
            </a:lvl2pPr>
            <a:lvl3pPr>
              <a:lnSpc>
                <a:spcPct val="150000"/>
              </a:lnSpc>
              <a:defRPr sz="1200">
                <a:solidFill>
                  <a:schemeClr val="bg1"/>
                </a:solidFill>
              </a:defRPr>
            </a:lvl3pPr>
            <a:lvl4pPr>
              <a:lnSpc>
                <a:spcPct val="150000"/>
              </a:lnSpc>
              <a:defRPr sz="1100">
                <a:solidFill>
                  <a:schemeClr val="bg1"/>
                </a:solidFill>
              </a:defRPr>
            </a:lvl4pPr>
            <a:lvl5pPr>
              <a:lnSpc>
                <a:spcPct val="150000"/>
              </a:lnSpc>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2">
            <a:extLst>
              <a:ext uri="{FF2B5EF4-FFF2-40B4-BE49-F238E27FC236}">
                <a16:creationId xmlns="" xmlns:a16="http://schemas.microsoft.com/office/drawing/2014/main" id="{367F380C-58A9-4490-AC57-579A90290F36}"/>
              </a:ext>
            </a:extLst>
          </p:cNvPr>
          <p:cNvSpPr>
            <a:spLocks noGrp="1"/>
          </p:cNvSpPr>
          <p:nvPr>
            <p:ph type="body" idx="13"/>
          </p:nvPr>
        </p:nvSpPr>
        <p:spPr>
          <a:xfrm>
            <a:off x="8153400" y="1061132"/>
            <a:ext cx="3464717" cy="823912"/>
          </a:xfrm>
          <a:ln>
            <a:noFill/>
          </a:ln>
        </p:spPr>
        <p:txBody>
          <a:bodyPr anchor="ctr"/>
          <a:lstStyle>
            <a:lvl1pPr marL="0" indent="0" algn="ctr">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 xmlns:a16="http://schemas.microsoft.com/office/drawing/2014/main" id="{DA285A94-0E4E-47DC-8E61-41F684F37003}"/>
              </a:ext>
            </a:extLst>
          </p:cNvPr>
          <p:cNvSpPr>
            <a:spLocks noGrp="1"/>
          </p:cNvSpPr>
          <p:nvPr>
            <p:ph sz="half" idx="14"/>
          </p:nvPr>
        </p:nvSpPr>
        <p:spPr>
          <a:xfrm>
            <a:off x="8153400" y="2108201"/>
            <a:ext cx="3464717" cy="3684588"/>
          </a:xfrm>
        </p:spPr>
        <p:txBody>
          <a:bodyPr>
            <a:normAutofit/>
          </a:bodyPr>
          <a:lstStyle>
            <a:lvl1pPr>
              <a:lnSpc>
                <a:spcPct val="150000"/>
              </a:lnSpc>
              <a:defRPr sz="1600">
                <a:solidFill>
                  <a:schemeClr val="bg1"/>
                </a:solidFill>
              </a:defRPr>
            </a:lvl1pPr>
            <a:lvl2pPr>
              <a:lnSpc>
                <a:spcPct val="150000"/>
              </a:lnSpc>
              <a:defRPr sz="1400">
                <a:solidFill>
                  <a:schemeClr val="bg1"/>
                </a:solidFill>
              </a:defRPr>
            </a:lvl2pPr>
            <a:lvl3pPr>
              <a:lnSpc>
                <a:spcPct val="150000"/>
              </a:lnSpc>
              <a:defRPr sz="1200">
                <a:solidFill>
                  <a:schemeClr val="bg1"/>
                </a:solidFill>
              </a:defRPr>
            </a:lvl3pPr>
            <a:lvl4pPr>
              <a:lnSpc>
                <a:spcPct val="150000"/>
              </a:lnSpc>
              <a:defRPr sz="1100">
                <a:solidFill>
                  <a:schemeClr val="bg1"/>
                </a:solidFill>
              </a:defRPr>
            </a:lvl4pPr>
            <a:lvl5pPr>
              <a:lnSpc>
                <a:spcPct val="150000"/>
              </a:lnSpc>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Rectangle 17">
            <a:extLst>
              <a:ext uri="{FF2B5EF4-FFF2-40B4-BE49-F238E27FC236}">
                <a16:creationId xmlns="" xmlns:a16="http://schemas.microsoft.com/office/drawing/2014/main" id="{6EDCBFD0-7AE5-4346-AD3A-01F956626091}"/>
              </a:ext>
            </a:extLst>
          </p:cNvPr>
          <p:cNvSpPr/>
          <p:nvPr userDrawn="1"/>
        </p:nvSpPr>
        <p:spPr>
          <a:xfrm>
            <a:off x="4430484" y="0"/>
            <a:ext cx="2873833" cy="5426414"/>
          </a:xfrm>
          <a:prstGeom prst="rect">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16" name="Picture Placeholder 13">
            <a:extLst>
              <a:ext uri="{FF2B5EF4-FFF2-40B4-BE49-F238E27FC236}">
                <a16:creationId xmlns="" xmlns:a16="http://schemas.microsoft.com/office/drawing/2014/main" id="{354FBDC8-CD65-4972-A821-C25297B1A8AB}"/>
              </a:ext>
            </a:extLst>
          </p:cNvPr>
          <p:cNvSpPr>
            <a:spLocks noGrp="1"/>
          </p:cNvSpPr>
          <p:nvPr>
            <p:ph type="pic" sz="quarter" idx="15"/>
          </p:nvPr>
        </p:nvSpPr>
        <p:spPr>
          <a:xfrm>
            <a:off x="4659082" y="489291"/>
            <a:ext cx="2873833" cy="5920920"/>
          </a:xfrm>
          <a:solidFill>
            <a:schemeClr val="bg1"/>
          </a:solidFill>
        </p:spPr>
        <p:txBody>
          <a:bodyPr/>
          <a:lstStyle/>
          <a:p>
            <a:r>
              <a:rPr lang="en-US"/>
              <a:t>Click icon to add picture</a:t>
            </a:r>
            <a:endParaRPr lang="en-US" dirty="0"/>
          </a:p>
        </p:txBody>
      </p:sp>
      <p:sp>
        <p:nvSpPr>
          <p:cNvPr id="2" name="Title 1">
            <a:extLst>
              <a:ext uri="{FF2B5EF4-FFF2-40B4-BE49-F238E27FC236}">
                <a16:creationId xmlns="" xmlns:a16="http://schemas.microsoft.com/office/drawing/2014/main" id="{A41F4A2F-9480-4E94-806C-5D65C71DFB9F}"/>
              </a:ext>
            </a:extLst>
          </p:cNvPr>
          <p:cNvSpPr>
            <a:spLocks noGrp="1"/>
          </p:cNvSpPr>
          <p:nvPr>
            <p:ph type="title"/>
          </p:nvPr>
        </p:nvSpPr>
        <p:spPr>
          <a:xfrm>
            <a:off x="595884" y="0"/>
            <a:ext cx="3834596" cy="1124404"/>
          </a:xfrm>
        </p:spPr>
        <p:txBody>
          <a:bodyPr>
            <a:noAutofit/>
          </a:bodyPr>
          <a:lstStyle>
            <a:lvl1pPr>
              <a:defRPr sz="2800"/>
            </a:lvl1pPr>
          </a:lstStyle>
          <a:p>
            <a:r>
              <a:rPr lang="en-US"/>
              <a:t>Click to edit Master title style</a:t>
            </a:r>
          </a:p>
        </p:txBody>
      </p:sp>
      <p:sp>
        <p:nvSpPr>
          <p:cNvPr id="5" name="Footer Placeholder 4">
            <a:extLst>
              <a:ext uri="{FF2B5EF4-FFF2-40B4-BE49-F238E27FC236}">
                <a16:creationId xmlns="" xmlns:a16="http://schemas.microsoft.com/office/drawing/2014/main" id="{750DA028-023B-4883-9A48-70FD7A2E5226}"/>
              </a:ext>
            </a:extLst>
          </p:cNvPr>
          <p:cNvSpPr>
            <a:spLocks noGrp="1"/>
          </p:cNvSpPr>
          <p:nvPr>
            <p:ph type="ftr" sz="quarter" idx="16"/>
          </p:nvPr>
        </p:nvSpPr>
        <p:spPr/>
        <p:txBody>
          <a:bodyPr/>
          <a:lstStyle/>
          <a:p>
            <a:r>
              <a:rPr lang="en-US" dirty="0"/>
              <a:t>Add a Footer</a:t>
            </a:r>
          </a:p>
        </p:txBody>
      </p:sp>
      <p:sp>
        <p:nvSpPr>
          <p:cNvPr id="6" name="Slide Number Placeholder 5">
            <a:extLst>
              <a:ext uri="{FF2B5EF4-FFF2-40B4-BE49-F238E27FC236}">
                <a16:creationId xmlns="" xmlns:a16="http://schemas.microsoft.com/office/drawing/2014/main" id="{492AA6DE-6D7A-4135-8B9F-99A91527F21D}"/>
              </a:ext>
            </a:extLst>
          </p:cNvPr>
          <p:cNvSpPr>
            <a:spLocks noGrp="1"/>
          </p:cNvSpPr>
          <p:nvPr>
            <p:ph type="sldNum" sz="quarter" idx="17"/>
          </p:nvPr>
        </p:nvSpPr>
        <p:spPr/>
        <p:txBody>
          <a:body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1780742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 xmlns:a16="http://schemas.microsoft.com/office/drawing/2014/main" id="{CAE90E16-AEC5-4F82-85B0-DDEA26AA939A}"/>
              </a:ext>
            </a:extLst>
          </p:cNvPr>
          <p:cNvSpPr>
            <a:spLocks noGrp="1"/>
          </p:cNvSpPr>
          <p:nvPr>
            <p:ph type="pic" idx="1"/>
          </p:nvPr>
        </p:nvSpPr>
        <p:spPr>
          <a:xfrm>
            <a:off x="5267326" y="0"/>
            <a:ext cx="6924674" cy="6858000"/>
          </a:xfrm>
          <a:solidFill>
            <a:schemeClr val="bg1">
              <a:lumMod val="5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Rectangle 9">
            <a:extLst>
              <a:ext uri="{FF2B5EF4-FFF2-40B4-BE49-F238E27FC236}">
                <a16:creationId xmlns="" xmlns:a16="http://schemas.microsoft.com/office/drawing/2014/main" id="{ABD40C7A-92CE-46D6-B056-C75D73663328}"/>
              </a:ext>
            </a:extLst>
          </p:cNvPr>
          <p:cNvSpPr/>
          <p:nvPr userDrawn="1"/>
        </p:nvSpPr>
        <p:spPr>
          <a:xfrm>
            <a:off x="609600" y="391887"/>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 xmlns:a16="http://schemas.microsoft.com/office/drawing/2014/main" id="{EA1A2116-206B-49CD-9ECC-078E4F72904C}"/>
              </a:ext>
            </a:extLst>
          </p:cNvPr>
          <p:cNvSpPr/>
          <p:nvPr userDrawn="1"/>
        </p:nvSpPr>
        <p:spPr>
          <a:xfrm>
            <a:off x="979713" y="1181214"/>
            <a:ext cx="6117771" cy="5426414"/>
          </a:xfrm>
          <a:prstGeom prst="rect">
            <a:avLst/>
          </a:prstGeom>
          <a:gradFill>
            <a:gsLst>
              <a:gs pos="0">
                <a:srgbClr val="D00000"/>
              </a:gs>
              <a:gs pos="100000">
                <a:srgbClr val="FF0000"/>
              </a:gs>
              <a:gs pos="50000">
                <a:srgbClr val="D30000"/>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4" name="Rectangle 13">
            <a:extLst>
              <a:ext uri="{FF2B5EF4-FFF2-40B4-BE49-F238E27FC236}">
                <a16:creationId xmlns="" xmlns:a16="http://schemas.microsoft.com/office/drawing/2014/main" id="{A69E75A6-06C5-49D0-9164-3098CE0E53D8}"/>
              </a:ext>
            </a:extLst>
          </p:cNvPr>
          <p:cNvSpPr/>
          <p:nvPr userDrawn="1"/>
        </p:nvSpPr>
        <p:spPr>
          <a:xfrm>
            <a:off x="957943" y="655467"/>
            <a:ext cx="5769428" cy="5701790"/>
          </a:xfrm>
          <a:prstGeom prst="rect">
            <a:avLst/>
          </a:prstGeom>
          <a:solidFill>
            <a:srgbClr val="151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ooter Placeholder 7">
            <a:extLst>
              <a:ext uri="{FF2B5EF4-FFF2-40B4-BE49-F238E27FC236}">
                <a16:creationId xmlns="" xmlns:a16="http://schemas.microsoft.com/office/drawing/2014/main" id="{9B7F3105-8D8F-4FF3-9A7F-0F067BB810A1}"/>
              </a:ext>
            </a:extLst>
          </p:cNvPr>
          <p:cNvSpPr>
            <a:spLocks noGrp="1"/>
          </p:cNvSpPr>
          <p:nvPr>
            <p:ph type="ftr" sz="quarter" idx="14"/>
          </p:nvPr>
        </p:nvSpPr>
        <p:spPr/>
        <p:txBody>
          <a:bodyPr/>
          <a:lstStyle/>
          <a:p>
            <a:r>
              <a:rPr lang="en-US" dirty="0"/>
              <a:t>Add a Footer</a:t>
            </a:r>
          </a:p>
        </p:txBody>
      </p:sp>
      <p:sp>
        <p:nvSpPr>
          <p:cNvPr id="4" name="Text Placeholder 3">
            <a:extLst>
              <a:ext uri="{FF2B5EF4-FFF2-40B4-BE49-F238E27FC236}">
                <a16:creationId xmlns="" xmlns:a16="http://schemas.microsoft.com/office/drawing/2014/main" id="{F41E2B8D-1C12-403F-BE59-ECC565466CB0}"/>
              </a:ext>
            </a:extLst>
          </p:cNvPr>
          <p:cNvSpPr>
            <a:spLocks noGrp="1"/>
          </p:cNvSpPr>
          <p:nvPr>
            <p:ph type="body" sz="half" idx="2"/>
          </p:nvPr>
        </p:nvSpPr>
        <p:spPr>
          <a:xfrm>
            <a:off x="957943" y="2546851"/>
            <a:ext cx="5138057" cy="3396749"/>
          </a:xfrm>
        </p:spPr>
        <p:txBody>
          <a:bodyPr/>
          <a:lstStyle>
            <a:lvl1pPr marL="0" indent="0">
              <a:lnSpc>
                <a:spcPct val="15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a:extLst>
              <a:ext uri="{FF2B5EF4-FFF2-40B4-BE49-F238E27FC236}">
                <a16:creationId xmlns="" xmlns:a16="http://schemas.microsoft.com/office/drawing/2014/main" id="{9AF0F519-65FC-434F-8F2F-F778A20A82ED}"/>
              </a:ext>
            </a:extLst>
          </p:cNvPr>
          <p:cNvSpPr>
            <a:spLocks noGrp="1"/>
          </p:cNvSpPr>
          <p:nvPr>
            <p:ph type="title"/>
          </p:nvPr>
        </p:nvSpPr>
        <p:spPr>
          <a:xfrm>
            <a:off x="957943" y="1480457"/>
            <a:ext cx="5138057" cy="979308"/>
          </a:xfrm>
        </p:spPr>
        <p:txBody>
          <a:bodyPr anchor="b"/>
          <a:lstStyle>
            <a:lvl1pPr>
              <a:defRPr sz="3200" b="1">
                <a:solidFill>
                  <a:schemeClr val="bg1"/>
                </a:solidFill>
                <a:latin typeface="+mn-lt"/>
              </a:defRPr>
            </a:lvl1pPr>
          </a:lstStyle>
          <a:p>
            <a:r>
              <a:rPr lang="en-US"/>
              <a:t>Click to edit Master title style</a:t>
            </a:r>
            <a:endParaRPr lang="en-US" dirty="0"/>
          </a:p>
        </p:txBody>
      </p:sp>
      <p:sp>
        <p:nvSpPr>
          <p:cNvPr id="9" name="Slide Number Placeholder 8">
            <a:extLst>
              <a:ext uri="{FF2B5EF4-FFF2-40B4-BE49-F238E27FC236}">
                <a16:creationId xmlns="" xmlns:a16="http://schemas.microsoft.com/office/drawing/2014/main" id="{BD117255-8347-4647-9EA2-7ED06A73C1A2}"/>
              </a:ext>
            </a:extLst>
          </p:cNvPr>
          <p:cNvSpPr>
            <a:spLocks noGrp="1"/>
          </p:cNvSpPr>
          <p:nvPr>
            <p:ph type="sldNum" sz="quarter" idx="15"/>
          </p:nvPr>
        </p:nvSpPr>
        <p:spPr/>
        <p:txBody>
          <a:body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3577251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6" name="Content Placeholder 5">
            <a:extLst>
              <a:ext uri="{FF2B5EF4-FFF2-40B4-BE49-F238E27FC236}">
                <a16:creationId xmlns="" xmlns:a16="http://schemas.microsoft.com/office/drawing/2014/main" id="{C42E9CCD-6BB8-4209-A6BA-851867956084}"/>
              </a:ext>
            </a:extLst>
          </p:cNvPr>
          <p:cNvSpPr>
            <a:spLocks noGrp="1"/>
          </p:cNvSpPr>
          <p:nvPr>
            <p:ph sz="quarter" idx="16"/>
          </p:nvPr>
        </p:nvSpPr>
        <p:spPr>
          <a:xfrm>
            <a:off x="6400191" y="470641"/>
            <a:ext cx="5220309" cy="59167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a:extLst>
              <a:ext uri="{FF2B5EF4-FFF2-40B4-BE49-F238E27FC236}">
                <a16:creationId xmlns="" xmlns:a16="http://schemas.microsoft.com/office/drawing/2014/main" id="{1E8CB484-5390-4B2F-9BFB-D0733BEE88A5}"/>
              </a:ext>
            </a:extLst>
          </p:cNvPr>
          <p:cNvGrpSpPr/>
          <p:nvPr userDrawn="1"/>
        </p:nvGrpSpPr>
        <p:grpSpPr>
          <a:xfrm>
            <a:off x="657060" y="435124"/>
            <a:ext cx="5134751" cy="6215741"/>
            <a:chOff x="252031" y="391887"/>
            <a:chExt cx="7433283" cy="6215741"/>
          </a:xfrm>
        </p:grpSpPr>
        <p:sp>
          <p:nvSpPr>
            <p:cNvPr id="24" name="Rectangle 23">
              <a:extLst>
                <a:ext uri="{FF2B5EF4-FFF2-40B4-BE49-F238E27FC236}">
                  <a16:creationId xmlns="" xmlns:a16="http://schemas.microsoft.com/office/drawing/2014/main" id="{A8354BDC-9788-4AB5-A841-99D95C68804F}"/>
                </a:ext>
              </a:extLst>
            </p:cNvPr>
            <p:cNvSpPr/>
            <p:nvPr userDrawn="1"/>
          </p:nvSpPr>
          <p:spPr>
            <a:xfrm>
              <a:off x="979713" y="1181214"/>
              <a:ext cx="6117771" cy="5426414"/>
            </a:xfrm>
            <a:prstGeom prst="rect">
              <a:avLst/>
            </a:prstGeom>
            <a:gradFill>
              <a:gsLst>
                <a:gs pos="0">
                  <a:srgbClr val="D00000"/>
                </a:gs>
                <a:gs pos="100000">
                  <a:srgbClr val="F60000"/>
                </a:gs>
                <a:gs pos="50000">
                  <a:srgbClr val="FF0000"/>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23" name="Rectangle 22">
              <a:extLst>
                <a:ext uri="{FF2B5EF4-FFF2-40B4-BE49-F238E27FC236}">
                  <a16:creationId xmlns="" xmlns:a16="http://schemas.microsoft.com/office/drawing/2014/main" id="{36778BD9-B865-4156-B319-6A8242F0D4D5}"/>
                </a:ext>
              </a:extLst>
            </p:cNvPr>
            <p:cNvSpPr/>
            <p:nvPr userDrawn="1"/>
          </p:nvSpPr>
          <p:spPr>
            <a:xfrm>
              <a:off x="609600" y="391887"/>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 xmlns:a16="http://schemas.microsoft.com/office/drawing/2014/main" id="{AEB70006-7799-4F63-912B-45662CE14500}"/>
                </a:ext>
              </a:extLst>
            </p:cNvPr>
            <p:cNvSpPr/>
            <p:nvPr userDrawn="1"/>
          </p:nvSpPr>
          <p:spPr>
            <a:xfrm>
              <a:off x="252031" y="655467"/>
              <a:ext cx="6475341" cy="5701790"/>
            </a:xfrm>
            <a:prstGeom prst="rect">
              <a:avLst/>
            </a:prstGeom>
            <a:solidFill>
              <a:srgbClr val="151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 xmlns:a16="http://schemas.microsoft.com/office/drawing/2014/main" id="{004074E6-E39E-4D19-B91F-8E84F37CBF3C}"/>
              </a:ext>
            </a:extLst>
          </p:cNvPr>
          <p:cNvSpPr>
            <a:spLocks noGrp="1"/>
          </p:cNvSpPr>
          <p:nvPr>
            <p:ph type="title" hasCustomPrompt="1"/>
          </p:nvPr>
        </p:nvSpPr>
        <p:spPr>
          <a:xfrm>
            <a:off x="599167" y="1099002"/>
            <a:ext cx="4226024" cy="573989"/>
          </a:xfrm>
        </p:spPr>
        <p:txBody>
          <a:bodyPr lIns="0" rIns="0">
            <a:noAutofit/>
          </a:bodyPr>
          <a:lstStyle>
            <a:lvl1pPr>
              <a:defRPr sz="3200" b="1" spc="0">
                <a:solidFill>
                  <a:schemeClr val="bg1"/>
                </a:solidFill>
                <a:latin typeface="+mj-lt"/>
              </a:defRPr>
            </a:lvl1pPr>
          </a:lstStyle>
          <a:p>
            <a:r>
              <a:rPr lang="en-US" dirty="0"/>
              <a:t>CLICK TO EDIT MASTER</a:t>
            </a:r>
          </a:p>
        </p:txBody>
      </p:sp>
      <p:sp>
        <p:nvSpPr>
          <p:cNvPr id="3" name="Content Placeholder 2">
            <a:extLst>
              <a:ext uri="{FF2B5EF4-FFF2-40B4-BE49-F238E27FC236}">
                <a16:creationId xmlns="" xmlns:a16="http://schemas.microsoft.com/office/drawing/2014/main" id="{607D1B16-7058-45AD-9B19-E19CAF96683B}"/>
              </a:ext>
            </a:extLst>
          </p:cNvPr>
          <p:cNvSpPr>
            <a:spLocks noGrp="1"/>
          </p:cNvSpPr>
          <p:nvPr>
            <p:ph idx="1"/>
          </p:nvPr>
        </p:nvSpPr>
        <p:spPr>
          <a:xfrm>
            <a:off x="599167" y="2145234"/>
            <a:ext cx="4226024" cy="3857329"/>
          </a:xfrm>
        </p:spPr>
        <p:txBody>
          <a:bodyPr lIns="0" rIns="0">
            <a:normAutofit/>
          </a:bodyPr>
          <a:lstStyle>
            <a:lvl1pPr>
              <a:lnSpc>
                <a:spcPct val="150000"/>
              </a:lnSpc>
              <a:defRPr sz="1600">
                <a:solidFill>
                  <a:schemeClr val="bg1"/>
                </a:solidFill>
              </a:defRPr>
            </a:lvl1pPr>
            <a:lvl2pPr>
              <a:lnSpc>
                <a:spcPct val="150000"/>
              </a:lnSpc>
              <a:defRPr sz="1600">
                <a:solidFill>
                  <a:schemeClr val="bg1"/>
                </a:solidFill>
              </a:defRPr>
            </a:lvl2pPr>
            <a:lvl3pPr>
              <a:lnSpc>
                <a:spcPct val="150000"/>
              </a:lnSpc>
              <a:defRPr sz="1400">
                <a:solidFill>
                  <a:schemeClr val="bg1"/>
                </a:solidFill>
              </a:defRPr>
            </a:lvl3pPr>
            <a:lvl4pPr>
              <a:lnSpc>
                <a:spcPct val="150000"/>
              </a:lnSpc>
              <a:defRPr sz="1200">
                <a:solidFill>
                  <a:schemeClr val="bg1"/>
                </a:solidFill>
              </a:defRPr>
            </a:lvl4pPr>
            <a:lvl5pPr>
              <a:lnSpc>
                <a:spcPct val="150000"/>
              </a:lnSpc>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 xmlns:a16="http://schemas.microsoft.com/office/drawing/2014/main" id="{6CAAB964-0A56-4842-AA82-7610F726CD14}"/>
              </a:ext>
            </a:extLst>
          </p:cNvPr>
          <p:cNvSpPr>
            <a:spLocks noGrp="1"/>
          </p:cNvSpPr>
          <p:nvPr>
            <p:ph type="body" idx="13" hasCustomPrompt="1"/>
          </p:nvPr>
        </p:nvSpPr>
        <p:spPr>
          <a:xfrm>
            <a:off x="611804" y="1737564"/>
            <a:ext cx="4197802" cy="407670"/>
          </a:xfrm>
        </p:spPr>
        <p:txBody>
          <a:bodyPr lIns="0" rIns="0">
            <a:noAutofit/>
          </a:bodyPr>
          <a:lstStyle>
            <a:lvl1pPr marL="0" indent="0">
              <a:buNone/>
              <a:defRPr sz="2000" spc="6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STYLES</a:t>
            </a:r>
          </a:p>
        </p:txBody>
      </p:sp>
      <p:sp>
        <p:nvSpPr>
          <p:cNvPr id="4" name="Footer Placeholder 3">
            <a:extLst>
              <a:ext uri="{FF2B5EF4-FFF2-40B4-BE49-F238E27FC236}">
                <a16:creationId xmlns="" xmlns:a16="http://schemas.microsoft.com/office/drawing/2014/main" id="{15311BA1-4F61-4FA7-9C20-685B3689CAEF}"/>
              </a:ext>
            </a:extLst>
          </p:cNvPr>
          <p:cNvSpPr>
            <a:spLocks noGrp="1"/>
          </p:cNvSpPr>
          <p:nvPr>
            <p:ph type="ftr" sz="quarter" idx="17"/>
          </p:nvPr>
        </p:nvSpPr>
        <p:spPr/>
        <p:txBody>
          <a:bodyPr/>
          <a:lstStyle/>
          <a:p>
            <a:r>
              <a:rPr lang="en-US" dirty="0"/>
              <a:t>Add a Footer</a:t>
            </a:r>
          </a:p>
        </p:txBody>
      </p:sp>
      <p:sp>
        <p:nvSpPr>
          <p:cNvPr id="8" name="Slide Number Placeholder 7">
            <a:extLst>
              <a:ext uri="{FF2B5EF4-FFF2-40B4-BE49-F238E27FC236}">
                <a16:creationId xmlns="" xmlns:a16="http://schemas.microsoft.com/office/drawing/2014/main" id="{8EF357A5-40C6-41A4-B1BE-0AF78D459AC3}"/>
              </a:ext>
            </a:extLst>
          </p:cNvPr>
          <p:cNvSpPr>
            <a:spLocks noGrp="1"/>
          </p:cNvSpPr>
          <p:nvPr>
            <p:ph type="sldNum" sz="quarter" idx="18"/>
          </p:nvPr>
        </p:nvSpPr>
        <p:spPr/>
        <p:txBody>
          <a:body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2892789397"/>
      </p:ext>
    </p:extLst>
  </p:cSld>
  <p:clrMapOvr>
    <a:masterClrMapping/>
  </p:clrMapOvr>
  <p:extLst>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3CE1B9EE-A634-4F65-BAC0-B55E3C14FF84}"/>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76555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9" descr="A close up of a logo&#10;&#10;Description automatically generated">
            <a:extLst>
              <a:ext uri="{FF2B5EF4-FFF2-40B4-BE49-F238E27FC236}">
                <a16:creationId xmlns="" xmlns:a16="http://schemas.microsoft.com/office/drawing/2014/main" id="{26999C44-7B16-4D33-9B8C-192208238F22}"/>
              </a:ext>
            </a:extLst>
          </p:cNvPr>
          <p:cNvPicPr>
            <a:picLocks noChangeAspect="1"/>
          </p:cNvPicPr>
          <p:nvPr userDrawn="1"/>
        </p:nvPicPr>
        <p:blipFill rotWithShape="1">
          <a:blip r:embed="rId21" cstate="email">
            <a:alphaModFix amt="2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 xmlns:a16="http://schemas.microsoft.com/office/drawing/2014/main" id="{B8224471-2EA0-4269-A390-BD22416AEC79}"/>
              </a:ext>
            </a:extLst>
          </p:cNvPr>
          <p:cNvSpPr/>
          <p:nvPr userDrawn="1"/>
        </p:nvSpPr>
        <p:spPr>
          <a:xfrm>
            <a:off x="0" y="0"/>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Placeholder 1">
            <a:extLst>
              <a:ext uri="{FF2B5EF4-FFF2-40B4-BE49-F238E27FC236}">
                <a16:creationId xmlns="" xmlns:a16="http://schemas.microsoft.com/office/drawing/2014/main" id="{7F27C465-B000-4905-9328-DBAB7930A0CF}"/>
              </a:ext>
            </a:extLst>
          </p:cNvPr>
          <p:cNvSpPr>
            <a:spLocks noGrp="1"/>
          </p:cNvSpPr>
          <p:nvPr>
            <p:ph type="title"/>
          </p:nvPr>
        </p:nvSpPr>
        <p:spPr>
          <a:xfrm>
            <a:off x="595884" y="0"/>
            <a:ext cx="11000232" cy="118872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 xmlns:a16="http://schemas.microsoft.com/office/drawing/2014/main" id="{FBBF3059-D5B9-418C-A60B-C3C8E261E486}"/>
              </a:ext>
            </a:extLst>
          </p:cNvPr>
          <p:cNvSpPr>
            <a:spLocks noGrp="1"/>
          </p:cNvSpPr>
          <p:nvPr>
            <p:ph type="body" idx="1"/>
          </p:nvPr>
        </p:nvSpPr>
        <p:spPr>
          <a:xfrm>
            <a:off x="595884" y="1188720"/>
            <a:ext cx="11000232" cy="49882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 xmlns:a16="http://schemas.microsoft.com/office/drawing/2014/main" id="{E087F727-48BD-4EB4-B57F-5AC03BEB1A4D}"/>
              </a:ext>
            </a:extLst>
          </p:cNvPr>
          <p:cNvSpPr>
            <a:spLocks noGrp="1"/>
          </p:cNvSpPr>
          <p:nvPr>
            <p:ph type="ftr" sz="quarter" idx="3"/>
          </p:nvPr>
        </p:nvSpPr>
        <p:spPr>
          <a:xfrm>
            <a:off x="595884" y="6468303"/>
            <a:ext cx="4114800" cy="365125"/>
          </a:xfrm>
          <a:prstGeom prst="rect">
            <a:avLst/>
          </a:prstGeom>
        </p:spPr>
        <p:txBody>
          <a:bodyPr vert="horz" lIns="91440" tIns="45720" rIns="91440" bIns="45720" rtlCol="0" anchor="ctr"/>
          <a:lstStyle>
            <a:lvl1pPr algn="l">
              <a:defRPr sz="1200">
                <a:solidFill>
                  <a:schemeClr val="bg1"/>
                </a:solidFill>
              </a:defRPr>
            </a:lvl1pPr>
          </a:lstStyle>
          <a:p>
            <a:r>
              <a:rPr lang="en-IN" dirty="0">
                <a:solidFill>
                  <a:schemeClr val="bg1">
                    <a:lumMod val="50000"/>
                  </a:schemeClr>
                </a:solidFill>
              </a:rPr>
              <a:t>©2019. </a:t>
            </a:r>
            <a:r>
              <a:rPr lang="en-IN" dirty="0" err="1">
                <a:solidFill>
                  <a:schemeClr val="bg1">
                    <a:lumMod val="50000"/>
                  </a:schemeClr>
                </a:solidFill>
              </a:rPr>
              <a:t>Allcargo</a:t>
            </a:r>
            <a:r>
              <a:rPr lang="en-IN" dirty="0">
                <a:solidFill>
                  <a:schemeClr val="bg1">
                    <a:lumMod val="50000"/>
                  </a:schemeClr>
                </a:solidFill>
              </a:rPr>
              <a:t> Logistics Ltd. All Rights Reserved.</a:t>
            </a:r>
            <a:endParaRPr lang="en-US" dirty="0">
              <a:solidFill>
                <a:schemeClr val="bg1">
                  <a:lumMod val="50000"/>
                </a:schemeClr>
              </a:solidFill>
            </a:endParaRPr>
          </a:p>
        </p:txBody>
      </p:sp>
      <p:sp>
        <p:nvSpPr>
          <p:cNvPr id="10" name="Slide Number Placeholder 5">
            <a:extLst>
              <a:ext uri="{FF2B5EF4-FFF2-40B4-BE49-F238E27FC236}">
                <a16:creationId xmlns="" xmlns:a16="http://schemas.microsoft.com/office/drawing/2014/main" id="{3ACE58C5-CE1C-415B-8591-25A53FF2AE88}"/>
              </a:ext>
            </a:extLst>
          </p:cNvPr>
          <p:cNvSpPr>
            <a:spLocks noGrp="1"/>
          </p:cNvSpPr>
          <p:nvPr>
            <p:ph type="sldNum" sz="quarter" idx="4"/>
          </p:nvPr>
        </p:nvSpPr>
        <p:spPr>
          <a:xfrm>
            <a:off x="11549269" y="6405746"/>
            <a:ext cx="642731" cy="407804"/>
          </a:xfrm>
          <a:prstGeom prst="rect">
            <a:avLst/>
          </a:prstGeom>
        </p:spPr>
        <p:txBody>
          <a:bodyPr vert="horz" lIns="91440" tIns="45720" rIns="91440" bIns="45720" rtlCol="0" anchor="ctr"/>
          <a:lstStyle>
            <a:lvl1pPr algn="ctr">
              <a:defRPr sz="1200">
                <a:solidFill>
                  <a:schemeClr val="bg1"/>
                </a:solidFill>
              </a:defRPr>
            </a:lvl1p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2465277891"/>
      </p:ext>
    </p:extLst>
  </p:cSld>
  <p:clrMap bg1="lt1" tx1="dk1" bg2="lt2" tx2="dk2" accent1="accent1" accent2="accent2" accent3="accent3" accent4="accent4" accent5="accent5" accent6="accent6" hlink="hlink" folHlink="folHlink"/>
  <p:sldLayoutIdLst>
    <p:sldLayoutId id="2147483671" r:id="rId1"/>
    <p:sldLayoutId id="2147483649" r:id="rId2"/>
    <p:sldLayoutId id="2147483650" r:id="rId3"/>
    <p:sldLayoutId id="2147483664" r:id="rId4"/>
    <p:sldLayoutId id="2147483651" r:id="rId5"/>
    <p:sldLayoutId id="2147483653" r:id="rId6"/>
    <p:sldLayoutId id="2147483657" r:id="rId7"/>
    <p:sldLayoutId id="2147483663" r:id="rId8"/>
    <p:sldLayoutId id="2147483672" r:id="rId9"/>
    <p:sldLayoutId id="2147483669" r:id="rId10"/>
    <p:sldLayoutId id="2147483666" r:id="rId11"/>
    <p:sldLayoutId id="2147483670" r:id="rId12"/>
    <p:sldLayoutId id="2147483667" r:id="rId13"/>
    <p:sldLayoutId id="2147483668" r:id="rId14"/>
    <p:sldLayoutId id="2147483655" r:id="rId15"/>
    <p:sldLayoutId id="2147483673" r:id="rId16"/>
    <p:sldLayoutId id="2147483674" r:id="rId17"/>
    <p:sldLayoutId id="2147483675" r:id="rId18"/>
    <p:sldLayoutId id="2147483676" r:id="rId19"/>
  </p:sldLayoutIdLst>
  <p:hf hdr="0" dt="0"/>
  <p:txStyles>
    <p:titleStyle>
      <a:lvl1pPr algn="ctr" defTabSz="914400" rtl="0" eaLnBrk="1" latinLnBrk="0" hangingPunct="1">
        <a:lnSpc>
          <a:spcPct val="90000"/>
        </a:lnSpc>
        <a:spcBef>
          <a:spcPct val="0"/>
        </a:spcBef>
        <a:buNone/>
        <a:defRPr sz="4400" b="1"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pos="384" userDrawn="1">
          <p15:clr>
            <a:srgbClr val="F26B43"/>
          </p15:clr>
        </p15:guide>
        <p15:guide id="2" pos="732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2.png"/><Relationship Id="rId1" Type="http://schemas.openxmlformats.org/officeDocument/2006/relationships/slideLayout" Target="../slideLayouts/slideLayout15.xml"/><Relationship Id="rId5" Type="http://schemas.openxmlformats.org/officeDocument/2006/relationships/image" Target="../media/image41.sv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52.sv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50.sv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53.sv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tiff"/><Relationship Id="rId7" Type="http://schemas.openxmlformats.org/officeDocument/2006/relationships/image" Target="../media/image50.png"/><Relationship Id="rId2" Type="http://schemas.openxmlformats.org/officeDocument/2006/relationships/image" Target="../media/image8.emf"/><Relationship Id="rId1" Type="http://schemas.openxmlformats.org/officeDocument/2006/relationships/slideLayout" Target="../slideLayouts/slideLayout15.xml"/><Relationship Id="rId6" Type="http://schemas.openxmlformats.org/officeDocument/2006/relationships/image" Target="../media/image49.png"/><Relationship Id="rId5" Type="http://schemas.openxmlformats.org/officeDocument/2006/relationships/image" Target="../media/image48.tiff"/><Relationship Id="rId4" Type="http://schemas.openxmlformats.org/officeDocument/2006/relationships/image" Target="../media/image47.tiff"/></Relationships>
</file>

<file path=ppt/slides/_rels/slide22.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51.tiff"/><Relationship Id="rId1" Type="http://schemas.openxmlformats.org/officeDocument/2006/relationships/slideLayout" Target="../slideLayouts/slideLayout15.xml"/><Relationship Id="rId6" Type="http://schemas.openxmlformats.org/officeDocument/2006/relationships/image" Target="../media/image63.svg"/><Relationship Id="rId5" Type="http://schemas.openxmlformats.org/officeDocument/2006/relationships/image" Target="../media/image53.png"/><Relationship Id="rId4" Type="http://schemas.openxmlformats.org/officeDocument/2006/relationships/image" Target="../media/image61.svg"/></Relationships>
</file>

<file path=ppt/slides/_rels/slide23.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image" Target="../media/image55.tiff"/><Relationship Id="rId1" Type="http://schemas.openxmlformats.org/officeDocument/2006/relationships/slideLayout" Target="../slideLayouts/slideLayout15.xml"/><Relationship Id="rId6" Type="http://schemas.openxmlformats.org/officeDocument/2006/relationships/image" Target="../media/image70.svg"/><Relationship Id="rId5" Type="http://schemas.openxmlformats.org/officeDocument/2006/relationships/image" Target="../media/image57.png"/><Relationship Id="rId4" Type="http://schemas.openxmlformats.org/officeDocument/2006/relationships/image" Target="../media/image68.svg"/></Relationships>
</file>

<file path=ppt/slides/_rels/slide24.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image" Target="../media/image59.tiff"/><Relationship Id="rId1" Type="http://schemas.openxmlformats.org/officeDocument/2006/relationships/slideLayout" Target="../slideLayouts/slideLayout15.xml"/><Relationship Id="rId6" Type="http://schemas.openxmlformats.org/officeDocument/2006/relationships/image" Target="../media/image77.svg"/><Relationship Id="rId5" Type="http://schemas.openxmlformats.org/officeDocument/2006/relationships/image" Target="../media/image61.png"/><Relationship Id="rId4" Type="http://schemas.openxmlformats.org/officeDocument/2006/relationships/image" Target="../media/image75.svg"/></Relationships>
</file>

<file path=ppt/slides/_rels/slide25.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70.png"/><Relationship Id="rId18" Type="http://schemas.openxmlformats.org/officeDocument/2006/relationships/image" Target="../media/image98.svg"/><Relationship Id="rId26" Type="http://schemas.openxmlformats.org/officeDocument/2006/relationships/image" Target="../media/image106.svg"/><Relationship Id="rId21" Type="http://schemas.openxmlformats.org/officeDocument/2006/relationships/image" Target="../media/image74.png"/><Relationship Id="rId7" Type="http://schemas.openxmlformats.org/officeDocument/2006/relationships/image" Target="../media/image67.png"/><Relationship Id="rId12" Type="http://schemas.openxmlformats.org/officeDocument/2006/relationships/image" Target="../media/image92.svg"/><Relationship Id="rId17" Type="http://schemas.openxmlformats.org/officeDocument/2006/relationships/image" Target="../media/image72.png"/><Relationship Id="rId25" Type="http://schemas.openxmlformats.org/officeDocument/2006/relationships/image" Target="../media/image76.png"/><Relationship Id="rId2" Type="http://schemas.openxmlformats.org/officeDocument/2006/relationships/image" Target="../media/image65.png"/><Relationship Id="rId16" Type="http://schemas.openxmlformats.org/officeDocument/2006/relationships/image" Target="../media/image96.svg"/><Relationship Id="rId20" Type="http://schemas.openxmlformats.org/officeDocument/2006/relationships/image" Target="../media/image100.svg"/><Relationship Id="rId29" Type="http://schemas.openxmlformats.org/officeDocument/2006/relationships/image" Target="../media/image78.png"/><Relationship Id="rId1" Type="http://schemas.openxmlformats.org/officeDocument/2006/relationships/slideLayout" Target="../slideLayouts/slideLayout15.xml"/><Relationship Id="rId6" Type="http://schemas.openxmlformats.org/officeDocument/2006/relationships/image" Target="../media/image86.svg"/><Relationship Id="rId11" Type="http://schemas.openxmlformats.org/officeDocument/2006/relationships/image" Target="../media/image69.png"/><Relationship Id="rId24" Type="http://schemas.openxmlformats.org/officeDocument/2006/relationships/image" Target="../media/image104.svg"/><Relationship Id="rId5" Type="http://schemas.openxmlformats.org/officeDocument/2006/relationships/image" Target="../media/image66.png"/><Relationship Id="rId15" Type="http://schemas.openxmlformats.org/officeDocument/2006/relationships/image" Target="../media/image71.png"/><Relationship Id="rId23" Type="http://schemas.openxmlformats.org/officeDocument/2006/relationships/image" Target="../media/image75.png"/><Relationship Id="rId28" Type="http://schemas.openxmlformats.org/officeDocument/2006/relationships/image" Target="../media/image108.svg"/><Relationship Id="rId10" Type="http://schemas.openxmlformats.org/officeDocument/2006/relationships/image" Target="../media/image90.svg"/><Relationship Id="rId19" Type="http://schemas.openxmlformats.org/officeDocument/2006/relationships/image" Target="../media/image73.png"/><Relationship Id="rId31" Type="http://schemas.openxmlformats.org/officeDocument/2006/relationships/image" Target="../media/image79.tiff"/><Relationship Id="rId4" Type="http://schemas.openxmlformats.org/officeDocument/2006/relationships/image" Target="../media/image84.svg"/><Relationship Id="rId9" Type="http://schemas.openxmlformats.org/officeDocument/2006/relationships/image" Target="../media/image68.png"/><Relationship Id="rId14" Type="http://schemas.openxmlformats.org/officeDocument/2006/relationships/image" Target="../media/image94.svg"/><Relationship Id="rId22" Type="http://schemas.openxmlformats.org/officeDocument/2006/relationships/image" Target="../media/image102.svg"/><Relationship Id="rId27" Type="http://schemas.openxmlformats.org/officeDocument/2006/relationships/image" Target="../media/image77.png"/><Relationship Id="rId30" Type="http://schemas.openxmlformats.org/officeDocument/2006/relationships/image" Target="../media/image110.svg"/></Relationships>
</file>

<file path=ppt/slides/_rels/slide28.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40.jpeg"/><Relationship Id="rId7"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52.svg"/><Relationship Id="rId5" Type="http://schemas.openxmlformats.org/officeDocument/2006/relationships/image" Target="../media/image41.pn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50.sv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tiff"/><Relationship Id="rId1" Type="http://schemas.openxmlformats.org/officeDocument/2006/relationships/slideLayout" Target="../slideLayouts/slideLayout1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91.tiff"/><Relationship Id="rId2" Type="http://schemas.openxmlformats.org/officeDocument/2006/relationships/image" Target="../media/image90.tiff"/><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image" Target="../media/image93.tiff"/><Relationship Id="rId4" Type="http://schemas.openxmlformats.org/officeDocument/2006/relationships/image" Target="../media/image92.tiff"/></Relationships>
</file>

<file path=ppt/slides/_rels/slide3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15.xml"/><Relationship Id="rId6" Type="http://schemas.openxmlformats.org/officeDocument/2006/relationships/image" Target="../media/image98.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3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tiff"/><Relationship Id="rId1" Type="http://schemas.openxmlformats.org/officeDocument/2006/relationships/slideLayout" Target="../slideLayouts/slideLayout15.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10.png"/></Relationships>
</file>

<file path=ppt/slides/_rels/slide35.xml.rels><?xml version="1.0" encoding="UTF-8" standalone="yes"?>
<Relationships xmlns="http://schemas.openxmlformats.org/package/2006/relationships"><Relationship Id="rId3" Type="http://schemas.openxmlformats.org/officeDocument/2006/relationships/image" Target="../media/image59.tiff"/><Relationship Id="rId7" Type="http://schemas.openxmlformats.org/officeDocument/2006/relationships/image" Target="../media/image115.png"/><Relationship Id="rId2" Type="http://schemas.openxmlformats.org/officeDocument/2006/relationships/image" Target="../media/image111.emf"/><Relationship Id="rId1" Type="http://schemas.openxmlformats.org/officeDocument/2006/relationships/slideLayout" Target="../slideLayouts/slideLayout15.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6.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tiff"/><Relationship Id="rId1" Type="http://schemas.openxmlformats.org/officeDocument/2006/relationships/slideLayout" Target="../slideLayouts/slideLayout15.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3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16.xml"/><Relationship Id="rId4" Type="http://schemas.openxmlformats.org/officeDocument/2006/relationships/image" Target="../media/image12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emf"/><Relationship Id="rId2" Type="http://schemas.openxmlformats.org/officeDocument/2006/relationships/image" Target="../media/image16.png"/><Relationship Id="rId1" Type="http://schemas.openxmlformats.org/officeDocument/2006/relationships/slideLayout" Target="../slideLayouts/slideLayout15.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4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9.png"/><Relationship Id="rId7" Type="http://schemas.openxmlformats.org/officeDocument/2006/relationships/image" Target="../media/image132.png"/><Relationship Id="rId2" Type="http://schemas.openxmlformats.org/officeDocument/2006/relationships/image" Target="../media/image128.png"/><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131.png"/><Relationship Id="rId10" Type="http://schemas.openxmlformats.org/officeDocument/2006/relationships/image" Target="../media/image134.png"/><Relationship Id="rId4" Type="http://schemas.openxmlformats.org/officeDocument/2006/relationships/image" Target="../media/image130.jpeg"/><Relationship Id="rId9" Type="http://schemas.openxmlformats.org/officeDocument/2006/relationships/image" Target="../media/image133.png"/></Relationships>
</file>

<file path=ppt/slides/_rels/slide4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137.png"/><Relationship Id="rId4" Type="http://schemas.openxmlformats.org/officeDocument/2006/relationships/image" Target="../media/image136.png"/></Relationships>
</file>

<file path=ppt/slides/_rels/slide4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8" Type="http://schemas.openxmlformats.org/officeDocument/2006/relationships/hyperlink" Target="https://twitter.com/allcargofficial" TargetMode="External"/><Relationship Id="rId13" Type="http://schemas.openxmlformats.org/officeDocument/2006/relationships/image" Target="../media/image144.png"/><Relationship Id="rId3" Type="http://schemas.openxmlformats.org/officeDocument/2006/relationships/image" Target="../media/image140.png"/><Relationship Id="rId7" Type="http://schemas.openxmlformats.org/officeDocument/2006/relationships/image" Target="../media/image141.png"/><Relationship Id="rId12" Type="http://schemas.openxmlformats.org/officeDocument/2006/relationships/hyperlink" Target="https://www.youtube.com/allcargologisticsltd" TargetMode="External"/><Relationship Id="rId17" Type="http://schemas.openxmlformats.org/officeDocument/2006/relationships/hyperlink" Target="https://www.youtube.com/watch?v=X3Pka1f7qY8" TargetMode="External"/><Relationship Id="rId2" Type="http://schemas.openxmlformats.org/officeDocument/2006/relationships/image" Target="../media/image139.jpeg"/><Relationship Id="rId16" Type="http://schemas.openxmlformats.org/officeDocument/2006/relationships/hyperlink" Target="https://www.youtube.com/watch?v=7gqoct5Vl70" TargetMode="External"/><Relationship Id="rId1" Type="http://schemas.openxmlformats.org/officeDocument/2006/relationships/slideLayout" Target="../slideLayouts/slideLayout2.xml"/><Relationship Id="rId6" Type="http://schemas.openxmlformats.org/officeDocument/2006/relationships/hyperlink" Target="https://www.facebook.com/allcargologisticsltd" TargetMode="External"/><Relationship Id="rId11" Type="http://schemas.openxmlformats.org/officeDocument/2006/relationships/image" Target="../media/image143.png"/><Relationship Id="rId5" Type="http://schemas.openxmlformats.org/officeDocument/2006/relationships/hyperlink" Target="http://www.allcargologistics.com/" TargetMode="External"/><Relationship Id="rId15" Type="http://schemas.microsoft.com/office/2007/relationships/hdphoto" Target="../media/hdphoto4.wdp"/><Relationship Id="rId10" Type="http://schemas.openxmlformats.org/officeDocument/2006/relationships/hyperlink" Target="https://www.linkedin.com/company/allcargo-logistics" TargetMode="External"/><Relationship Id="rId4" Type="http://schemas.openxmlformats.org/officeDocument/2006/relationships/image" Target="../media/image191.svg"/><Relationship Id="rId9" Type="http://schemas.openxmlformats.org/officeDocument/2006/relationships/image" Target="../media/image142.png"/><Relationship Id="rId14" Type="http://schemas.openxmlformats.org/officeDocument/2006/relationships/image" Target="../media/image145.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27.svg"/></Relationships>
</file>

<file path=ppt/slides/_rels/slide7.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slideLayout" Target="../slideLayouts/slideLayout15.xml"/><Relationship Id="rId4" Type="http://schemas.openxmlformats.org/officeDocument/2006/relationships/tags" Target="../tags/tag4.xml"/><Relationship Id="rId9" Type="http://schemas.openxmlformats.org/officeDocument/2006/relationships/tags" Target="../tags/tag9.xml"/></Relationships>
</file>

<file path=ppt/slides/_rels/slide8.xml.rels><?xml version="1.0" encoding="UTF-8" standalone="yes"?>
<Relationships xmlns="http://schemas.openxmlformats.org/package/2006/relationships"><Relationship Id="rId8" Type="http://schemas.openxmlformats.org/officeDocument/2006/relationships/image" Target="../media/image29.tiff"/><Relationship Id="rId3" Type="http://schemas.openxmlformats.org/officeDocument/2006/relationships/image" Target="../media/image25.tiff"/><Relationship Id="rId7" Type="http://schemas.openxmlformats.org/officeDocument/2006/relationships/image" Target="../media/image6.emf"/><Relationship Id="rId2" Type="http://schemas.openxmlformats.org/officeDocument/2006/relationships/image" Target="../media/image24.tiff"/><Relationship Id="rId1" Type="http://schemas.openxmlformats.org/officeDocument/2006/relationships/slideLayout" Target="../slideLayouts/slideLayout15.xml"/><Relationship Id="rId6" Type="http://schemas.openxmlformats.org/officeDocument/2006/relationships/image" Target="../media/image28.tiff"/><Relationship Id="rId5" Type="http://schemas.openxmlformats.org/officeDocument/2006/relationships/image" Target="../media/image27.tiff"/><Relationship Id="rId4" Type="http://schemas.openxmlformats.org/officeDocument/2006/relationships/image" Target="../media/image26.tiff"/></Relationships>
</file>

<file path=ppt/slides/_rels/slide9.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8A5CF10-0FF0-3A43-8AA9-CB8EFD00B2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3042" y="2968021"/>
            <a:ext cx="2563556" cy="521991"/>
          </a:xfrm>
          <a:prstGeom prst="rect">
            <a:avLst/>
          </a:prstGeom>
        </p:spPr>
      </p:pic>
      <p:cxnSp>
        <p:nvCxnSpPr>
          <p:cNvPr id="11" name="Straight Connector 10">
            <a:extLst>
              <a:ext uri="{FF2B5EF4-FFF2-40B4-BE49-F238E27FC236}">
                <a16:creationId xmlns="" xmlns:a16="http://schemas.microsoft.com/office/drawing/2014/main" id="{72F47192-1B07-A242-9680-AC3EE7B8B655}"/>
              </a:ext>
            </a:extLst>
          </p:cNvPr>
          <p:cNvCxnSpPr/>
          <p:nvPr/>
        </p:nvCxnSpPr>
        <p:spPr>
          <a:xfrm>
            <a:off x="4176051" y="2740925"/>
            <a:ext cx="0" cy="107092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9A4EA1FD-88D4-3F48-A0B7-2C5368DDEFCD}"/>
              </a:ext>
            </a:extLst>
          </p:cNvPr>
          <p:cNvCxnSpPr/>
          <p:nvPr/>
        </p:nvCxnSpPr>
        <p:spPr>
          <a:xfrm>
            <a:off x="7750277" y="2740925"/>
            <a:ext cx="0" cy="107092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 xmlns:a16="http://schemas.microsoft.com/office/drawing/2014/main" id="{2BDFB89D-38F3-1F4A-BB14-9600903B030A}"/>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931626" y="619582"/>
            <a:ext cx="3818640" cy="698230"/>
          </a:xfrm>
          <a:prstGeom prst="rect">
            <a:avLst/>
          </a:prstGeom>
        </p:spPr>
      </p:pic>
      <p:cxnSp>
        <p:nvCxnSpPr>
          <p:cNvPr id="10" name="Straight Connector 9">
            <a:extLst>
              <a:ext uri="{FF2B5EF4-FFF2-40B4-BE49-F238E27FC236}">
                <a16:creationId xmlns="" xmlns:a16="http://schemas.microsoft.com/office/drawing/2014/main" id="{CFFD2295-F33E-40BB-BC8A-5085604D832B}"/>
              </a:ext>
            </a:extLst>
          </p:cNvPr>
          <p:cNvCxnSpPr>
            <a:cxnSpLocks/>
          </p:cNvCxnSpPr>
          <p:nvPr/>
        </p:nvCxnSpPr>
        <p:spPr>
          <a:xfrm>
            <a:off x="0" y="5133306"/>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 xmlns:a16="http://schemas.microsoft.com/office/drawing/2014/main" id="{8EE02811-7A52-4164-853A-309F536170BF}"/>
              </a:ext>
            </a:extLst>
          </p:cNvPr>
          <p:cNvSpPr/>
          <p:nvPr/>
        </p:nvSpPr>
        <p:spPr>
          <a:xfrm>
            <a:off x="1529137" y="4822798"/>
            <a:ext cx="9133726" cy="639256"/>
          </a:xfrm>
          <a:prstGeom prst="roundRect">
            <a:avLst>
              <a:gd name="adj" fmla="val 50000"/>
            </a:avLst>
          </a:prstGeom>
          <a:solidFill>
            <a:schemeClr val="accent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Subtitle 6">
            <a:extLst>
              <a:ext uri="{FF2B5EF4-FFF2-40B4-BE49-F238E27FC236}">
                <a16:creationId xmlns="" xmlns:a16="http://schemas.microsoft.com/office/drawing/2014/main" id="{2EFFEFFB-D54B-4950-8FBC-BC7CA51750DE}"/>
              </a:ext>
            </a:extLst>
          </p:cNvPr>
          <p:cNvSpPr txBox="1">
            <a:spLocks/>
          </p:cNvSpPr>
          <p:nvPr/>
        </p:nvSpPr>
        <p:spPr>
          <a:xfrm>
            <a:off x="901700" y="4864100"/>
            <a:ext cx="10388600" cy="344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IN" sz="2400" b="1" dirty="0">
                <a:solidFill>
                  <a:schemeClr val="bg1"/>
                </a:solidFill>
              </a:rPr>
              <a:t>THE COMBINED STRENGTHS </a:t>
            </a:r>
            <a:r>
              <a:rPr lang="en-IN" sz="2400" b="1" dirty="0" smtClean="0">
                <a:solidFill>
                  <a:schemeClr val="bg1"/>
                </a:solidFill>
              </a:rPr>
              <a:t>TO ANSWER YOUR </a:t>
            </a:r>
            <a:r>
              <a:rPr lang="en-IN" sz="2400" b="1" dirty="0">
                <a:solidFill>
                  <a:schemeClr val="bg1"/>
                </a:solidFill>
              </a:rPr>
              <a:t>LOGISTICS NEEDS</a:t>
            </a:r>
          </a:p>
        </p:txBody>
      </p:sp>
      <p:pic>
        <p:nvPicPr>
          <p:cNvPr id="18" name="Picture 17">
            <a:extLst>
              <a:ext uri="{FF2B5EF4-FFF2-40B4-BE49-F238E27FC236}">
                <a16:creationId xmlns="" xmlns:a16="http://schemas.microsoft.com/office/drawing/2014/main" id="{639379A9-F3A7-41E7-AE00-28A59DB6280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20331" y="2822745"/>
            <a:ext cx="1951338" cy="774241"/>
          </a:xfrm>
          <a:prstGeom prst="rect">
            <a:avLst/>
          </a:prstGeom>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b="37376"/>
          <a:stretch/>
        </p:blipFill>
        <p:spPr>
          <a:xfrm>
            <a:off x="8255233" y="2588809"/>
            <a:ext cx="3229389" cy="1027328"/>
          </a:xfrm>
          <a:prstGeom prst="rect">
            <a:avLst/>
          </a:prstGeom>
        </p:spPr>
      </p:pic>
    </p:spTree>
    <p:extLst>
      <p:ext uri="{BB962C8B-B14F-4D97-AF65-F5344CB8AC3E}">
        <p14:creationId xmlns:p14="http://schemas.microsoft.com/office/powerpoint/2010/main" val="33020149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Rectangle 161">
            <a:extLst>
              <a:ext uri="{FF2B5EF4-FFF2-40B4-BE49-F238E27FC236}">
                <a16:creationId xmlns="" xmlns:a16="http://schemas.microsoft.com/office/drawing/2014/main" id="{C65A2C69-3623-418B-B501-A2EBA54E915B}"/>
              </a:ext>
            </a:extLst>
          </p:cNvPr>
          <p:cNvSpPr/>
          <p:nvPr/>
        </p:nvSpPr>
        <p:spPr>
          <a:xfrm rot="16200000">
            <a:off x="6073140" y="747527"/>
            <a:ext cx="45719" cy="1219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solidFill>
                <a:schemeClr val="accent2"/>
              </a:solidFill>
            </a:endParaRPr>
          </a:p>
        </p:txBody>
      </p:sp>
      <p:sp>
        <p:nvSpPr>
          <p:cNvPr id="23" name="Text Placeholder 7">
            <a:extLst>
              <a:ext uri="{FF2B5EF4-FFF2-40B4-BE49-F238E27FC236}">
                <a16:creationId xmlns="" xmlns:a16="http://schemas.microsoft.com/office/drawing/2014/main" id="{9B3F7B97-AD31-7B4F-89C8-0173C3BAC860}"/>
              </a:ext>
            </a:extLst>
          </p:cNvPr>
          <p:cNvSpPr txBox="1">
            <a:spLocks/>
          </p:cNvSpPr>
          <p:nvPr/>
        </p:nvSpPr>
        <p:spPr>
          <a:xfrm>
            <a:off x="7262996" y="2962286"/>
            <a:ext cx="4303716" cy="8935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N" sz="1800" b="1" spc="300" dirty="0">
                <a:solidFill>
                  <a:schemeClr val="bg1">
                    <a:lumMod val="50000"/>
                  </a:schemeClr>
                </a:solidFill>
              </a:rPr>
              <a:t>WITH A NETWORK </a:t>
            </a:r>
            <a:br>
              <a:rPr lang="en-IN" sz="1800" b="1" spc="300" dirty="0">
                <a:solidFill>
                  <a:schemeClr val="bg1">
                    <a:lumMod val="50000"/>
                  </a:schemeClr>
                </a:solidFill>
              </a:rPr>
            </a:br>
            <a:r>
              <a:rPr lang="en-IN" sz="1800" b="1" spc="300" dirty="0">
                <a:solidFill>
                  <a:schemeClr val="bg1">
                    <a:lumMod val="50000"/>
                  </a:schemeClr>
                </a:solidFill>
              </a:rPr>
              <a:t>THAT MOVES YOUR BUSINESS </a:t>
            </a:r>
            <a:br>
              <a:rPr lang="en-IN" sz="1800" b="1" spc="300" dirty="0">
                <a:solidFill>
                  <a:schemeClr val="bg1">
                    <a:lumMod val="50000"/>
                  </a:schemeClr>
                </a:solidFill>
              </a:rPr>
            </a:br>
            <a:r>
              <a:rPr lang="en-IN" sz="1800" b="1" spc="300" dirty="0">
                <a:solidFill>
                  <a:schemeClr val="bg1">
                    <a:lumMod val="50000"/>
                  </a:schemeClr>
                </a:solidFill>
              </a:rPr>
              <a:t>ACROSS INDIA.</a:t>
            </a:r>
          </a:p>
        </p:txBody>
      </p:sp>
      <p:grpSp>
        <p:nvGrpSpPr>
          <p:cNvPr id="3" name="Group 2">
            <a:extLst>
              <a:ext uri="{FF2B5EF4-FFF2-40B4-BE49-F238E27FC236}">
                <a16:creationId xmlns="" xmlns:a16="http://schemas.microsoft.com/office/drawing/2014/main" id="{38EA9E67-6C61-AA46-8752-7EC2CE7E185E}"/>
              </a:ext>
            </a:extLst>
          </p:cNvPr>
          <p:cNvGrpSpPr/>
          <p:nvPr/>
        </p:nvGrpSpPr>
        <p:grpSpPr>
          <a:xfrm>
            <a:off x="7351539" y="2857481"/>
            <a:ext cx="4840461" cy="1055594"/>
            <a:chOff x="6430415" y="2778426"/>
            <a:chExt cx="6617929" cy="1055594"/>
          </a:xfrm>
        </p:grpSpPr>
        <p:cxnSp>
          <p:nvCxnSpPr>
            <p:cNvPr id="39" name="Straight Connector 38">
              <a:extLst>
                <a:ext uri="{FF2B5EF4-FFF2-40B4-BE49-F238E27FC236}">
                  <a16:creationId xmlns="" xmlns:a16="http://schemas.microsoft.com/office/drawing/2014/main" id="{A2083799-D7AD-6843-9342-FCBE26010E82}"/>
                </a:ext>
              </a:extLst>
            </p:cNvPr>
            <p:cNvCxnSpPr>
              <a:cxnSpLocks/>
            </p:cNvCxnSpPr>
            <p:nvPr/>
          </p:nvCxnSpPr>
          <p:spPr>
            <a:xfrm>
              <a:off x="6430415" y="2778426"/>
              <a:ext cx="66179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 xmlns:a16="http://schemas.microsoft.com/office/drawing/2014/main" id="{5413690C-5DD8-9343-B1DC-D7083B8CF4DE}"/>
                </a:ext>
              </a:extLst>
            </p:cNvPr>
            <p:cNvCxnSpPr>
              <a:cxnSpLocks/>
            </p:cNvCxnSpPr>
            <p:nvPr/>
          </p:nvCxnSpPr>
          <p:spPr>
            <a:xfrm>
              <a:off x="6430415" y="3834020"/>
              <a:ext cx="6617929"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79" name="Straight Connector 78">
            <a:extLst>
              <a:ext uri="{FF2B5EF4-FFF2-40B4-BE49-F238E27FC236}">
                <a16:creationId xmlns="" xmlns:a16="http://schemas.microsoft.com/office/drawing/2014/main" id="{7FF15C16-0DA6-3F47-A044-7465BF99776D}"/>
              </a:ext>
            </a:extLst>
          </p:cNvPr>
          <p:cNvCxnSpPr>
            <a:cxnSpLocks/>
          </p:cNvCxnSpPr>
          <p:nvPr/>
        </p:nvCxnSpPr>
        <p:spPr>
          <a:xfrm>
            <a:off x="0" y="1053049"/>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0" name="Title 1">
            <a:extLst>
              <a:ext uri="{FF2B5EF4-FFF2-40B4-BE49-F238E27FC236}">
                <a16:creationId xmlns="" xmlns:a16="http://schemas.microsoft.com/office/drawing/2014/main" id="{566B7C77-C3F4-444D-9DBD-60E3776B6326}"/>
              </a:ext>
            </a:extLst>
          </p:cNvPr>
          <p:cNvSpPr txBox="1">
            <a:spLocks/>
          </p:cNvSpPr>
          <p:nvPr/>
        </p:nvSpPr>
        <p:spPr>
          <a:xfrm>
            <a:off x="838200" y="202702"/>
            <a:ext cx="10515600" cy="434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1400" b="1" spc="300" dirty="0"/>
              <a:t>ALLCARGO SOLUTIONS</a:t>
            </a:r>
          </a:p>
        </p:txBody>
      </p:sp>
      <p:sp>
        <p:nvSpPr>
          <p:cNvPr id="81" name="Rectangle: Rounded Corners 150">
            <a:extLst>
              <a:ext uri="{FF2B5EF4-FFF2-40B4-BE49-F238E27FC236}">
                <a16:creationId xmlns="" xmlns:a16="http://schemas.microsoft.com/office/drawing/2014/main" id="{D45042A7-F8AB-5B4F-95FC-E8F7247E9F14}"/>
              </a:ext>
            </a:extLst>
          </p:cNvPr>
          <p:cNvSpPr/>
          <p:nvPr/>
        </p:nvSpPr>
        <p:spPr>
          <a:xfrm>
            <a:off x="2068287" y="745118"/>
            <a:ext cx="8055426" cy="609743"/>
          </a:xfrm>
          <a:prstGeom prst="roundRect">
            <a:avLst>
              <a:gd name="adj" fmla="val 5000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2" name="Title 25">
            <a:extLst>
              <a:ext uri="{FF2B5EF4-FFF2-40B4-BE49-F238E27FC236}">
                <a16:creationId xmlns="" xmlns:a16="http://schemas.microsoft.com/office/drawing/2014/main" id="{604C3E53-E3FB-9349-8DDC-DBFD65D4DDB4}"/>
              </a:ext>
            </a:extLst>
          </p:cNvPr>
          <p:cNvSpPr txBox="1">
            <a:spLocks/>
          </p:cNvSpPr>
          <p:nvPr/>
        </p:nvSpPr>
        <p:spPr>
          <a:xfrm>
            <a:off x="3329906" y="824639"/>
            <a:ext cx="5532186" cy="580777"/>
          </a:xfrm>
          <a:prstGeom prst="rect">
            <a:avLst/>
          </a:prstGeom>
        </p:spPr>
        <p:txBody>
          <a:bodyPr/>
          <a:lstStyle>
            <a:lvl1pPr algn="ctr"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r>
              <a:rPr lang="en-US" sz="3200" dirty="0">
                <a:solidFill>
                  <a:schemeClr val="accent2"/>
                </a:solidFill>
              </a:rPr>
              <a:t>NVOCC</a:t>
            </a:r>
          </a:p>
        </p:txBody>
      </p:sp>
      <p:grpSp>
        <p:nvGrpSpPr>
          <p:cNvPr id="12" name="Group 11">
            <a:extLst>
              <a:ext uri="{FF2B5EF4-FFF2-40B4-BE49-F238E27FC236}">
                <a16:creationId xmlns="" xmlns:a16="http://schemas.microsoft.com/office/drawing/2014/main" id="{7273B928-2ABD-2142-B637-4462D5E24FB8}"/>
              </a:ext>
            </a:extLst>
          </p:cNvPr>
          <p:cNvGrpSpPr/>
          <p:nvPr/>
        </p:nvGrpSpPr>
        <p:grpSpPr>
          <a:xfrm>
            <a:off x="1624609" y="1338586"/>
            <a:ext cx="4850150" cy="5361401"/>
            <a:chOff x="1321196" y="169580"/>
            <a:chExt cx="5807191" cy="6507489"/>
          </a:xfrm>
        </p:grpSpPr>
        <p:pic>
          <p:nvPicPr>
            <p:cNvPr id="13" name="Graphic 12">
              <a:extLst>
                <a:ext uri="{FF2B5EF4-FFF2-40B4-BE49-F238E27FC236}">
                  <a16:creationId xmlns="" xmlns:a16="http://schemas.microsoft.com/office/drawing/2014/main" id="{E46DF0DA-F7A7-FD4C-BFD9-4511A8C3FB8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1321196" y="169580"/>
              <a:ext cx="5807191" cy="6452435"/>
            </a:xfrm>
            <a:prstGeom prst="rect">
              <a:avLst/>
            </a:prstGeom>
          </p:spPr>
        </p:pic>
        <p:sp>
          <p:nvSpPr>
            <p:cNvPr id="14" name="Text Box 1132">
              <a:extLst>
                <a:ext uri="{FF2B5EF4-FFF2-40B4-BE49-F238E27FC236}">
                  <a16:creationId xmlns="" xmlns:a16="http://schemas.microsoft.com/office/drawing/2014/main" id="{6BBD826A-E836-7548-A280-CD59F76B5397}"/>
                </a:ext>
              </a:extLst>
            </p:cNvPr>
            <p:cNvSpPr txBox="1">
              <a:spLocks noChangeArrowheads="1"/>
            </p:cNvSpPr>
            <p:nvPr/>
          </p:nvSpPr>
          <p:spPr bwMode="auto">
            <a:xfrm>
              <a:off x="2269069" y="4129005"/>
              <a:ext cx="776782" cy="2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Helvetica" pitchFamily="34" charset="0"/>
                  <a:cs typeface="Arial" charset="0"/>
                </a:defRPr>
              </a:lvl1pPr>
              <a:lvl2pPr marL="742950" indent="-285750">
                <a:defRPr>
                  <a:solidFill>
                    <a:schemeClr val="tx1"/>
                  </a:solidFill>
                  <a:latin typeface="Helvetica" pitchFamily="34" charset="0"/>
                  <a:cs typeface="Arial" charset="0"/>
                </a:defRPr>
              </a:lvl2pPr>
              <a:lvl3pPr marL="1143000" indent="-228600">
                <a:defRPr>
                  <a:solidFill>
                    <a:schemeClr val="tx1"/>
                  </a:solidFill>
                  <a:latin typeface="Helvetica" pitchFamily="34" charset="0"/>
                  <a:cs typeface="Arial" charset="0"/>
                </a:defRPr>
              </a:lvl3pPr>
              <a:lvl4pPr marL="1600200" indent="-228600">
                <a:defRPr>
                  <a:solidFill>
                    <a:schemeClr val="tx1"/>
                  </a:solidFill>
                  <a:latin typeface="Helvetica" pitchFamily="34" charset="0"/>
                  <a:cs typeface="Arial" charset="0"/>
                </a:defRPr>
              </a:lvl4pPr>
              <a:lvl5pPr marL="2057400" indent="-228600">
                <a:defRPr>
                  <a:solidFill>
                    <a:schemeClr val="tx1"/>
                  </a:solidFill>
                  <a:latin typeface="Helvetica" pitchFamily="34" charset="0"/>
                  <a:cs typeface="Arial" charset="0"/>
                </a:defRPr>
              </a:lvl5pPr>
              <a:lvl6pPr marL="2514600" indent="-228600" fontAlgn="base">
                <a:spcBef>
                  <a:spcPct val="0"/>
                </a:spcBef>
                <a:spcAft>
                  <a:spcPct val="0"/>
                </a:spcAft>
                <a:defRPr>
                  <a:solidFill>
                    <a:schemeClr val="tx1"/>
                  </a:solidFill>
                  <a:latin typeface="Helvetica" pitchFamily="34" charset="0"/>
                  <a:cs typeface="Arial" charset="0"/>
                </a:defRPr>
              </a:lvl6pPr>
              <a:lvl7pPr marL="2971800" indent="-228600" fontAlgn="base">
                <a:spcBef>
                  <a:spcPct val="0"/>
                </a:spcBef>
                <a:spcAft>
                  <a:spcPct val="0"/>
                </a:spcAft>
                <a:defRPr>
                  <a:solidFill>
                    <a:schemeClr val="tx1"/>
                  </a:solidFill>
                  <a:latin typeface="Helvetica" pitchFamily="34" charset="0"/>
                  <a:cs typeface="Arial" charset="0"/>
                </a:defRPr>
              </a:lvl7pPr>
              <a:lvl8pPr marL="3429000" indent="-228600" fontAlgn="base">
                <a:spcBef>
                  <a:spcPct val="0"/>
                </a:spcBef>
                <a:spcAft>
                  <a:spcPct val="0"/>
                </a:spcAft>
                <a:defRPr>
                  <a:solidFill>
                    <a:schemeClr val="tx1"/>
                  </a:solidFill>
                  <a:latin typeface="Helvetica" pitchFamily="34" charset="0"/>
                  <a:cs typeface="Arial" charset="0"/>
                </a:defRPr>
              </a:lvl8pPr>
              <a:lvl9pPr marL="3886200" indent="-228600" fontAlgn="base">
                <a:spcBef>
                  <a:spcPct val="0"/>
                </a:spcBef>
                <a:spcAft>
                  <a:spcPct val="0"/>
                </a:spcAft>
                <a:defRPr>
                  <a:solidFill>
                    <a:schemeClr val="tx1"/>
                  </a:solidFill>
                  <a:latin typeface="Helvetica" pitchFamily="34" charset="0"/>
                  <a:cs typeface="Arial" charset="0"/>
                </a:defRPr>
              </a:lvl9pPr>
            </a:lstStyle>
            <a:p>
              <a:pPr>
                <a:spcBef>
                  <a:spcPct val="50000"/>
                </a:spcBef>
              </a:pPr>
              <a:r>
                <a:rPr lang="en-US" sz="1000" b="1" dirty="0">
                  <a:solidFill>
                    <a:schemeClr val="bg1"/>
                  </a:solidFill>
                  <a:latin typeface="+mj-lt"/>
                </a:rPr>
                <a:t>Mumbai</a:t>
              </a:r>
            </a:p>
          </p:txBody>
        </p:sp>
        <p:sp>
          <p:nvSpPr>
            <p:cNvPr id="15" name="Text Box 1134">
              <a:extLst>
                <a:ext uri="{FF2B5EF4-FFF2-40B4-BE49-F238E27FC236}">
                  <a16:creationId xmlns="" xmlns:a16="http://schemas.microsoft.com/office/drawing/2014/main" id="{F0B8CAA5-86B6-9544-942C-DD19EF62CC59}"/>
                </a:ext>
              </a:extLst>
            </p:cNvPr>
            <p:cNvSpPr txBox="1">
              <a:spLocks noChangeArrowheads="1"/>
            </p:cNvSpPr>
            <p:nvPr/>
          </p:nvSpPr>
          <p:spPr bwMode="auto">
            <a:xfrm>
              <a:off x="2601013" y="4279542"/>
              <a:ext cx="727915" cy="2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Helvetica" pitchFamily="34" charset="0"/>
                  <a:cs typeface="Arial" charset="0"/>
                </a:defRPr>
              </a:lvl1pPr>
              <a:lvl2pPr marL="742950" indent="-285750">
                <a:defRPr>
                  <a:solidFill>
                    <a:schemeClr val="tx1"/>
                  </a:solidFill>
                  <a:latin typeface="Helvetica" pitchFamily="34" charset="0"/>
                  <a:cs typeface="Arial" charset="0"/>
                </a:defRPr>
              </a:lvl2pPr>
              <a:lvl3pPr marL="1143000" indent="-228600">
                <a:defRPr>
                  <a:solidFill>
                    <a:schemeClr val="tx1"/>
                  </a:solidFill>
                  <a:latin typeface="Helvetica" pitchFamily="34" charset="0"/>
                  <a:cs typeface="Arial" charset="0"/>
                </a:defRPr>
              </a:lvl3pPr>
              <a:lvl4pPr marL="1600200" indent="-228600">
                <a:defRPr>
                  <a:solidFill>
                    <a:schemeClr val="tx1"/>
                  </a:solidFill>
                  <a:latin typeface="Helvetica" pitchFamily="34" charset="0"/>
                  <a:cs typeface="Arial" charset="0"/>
                </a:defRPr>
              </a:lvl4pPr>
              <a:lvl5pPr marL="2057400" indent="-228600">
                <a:defRPr>
                  <a:solidFill>
                    <a:schemeClr val="tx1"/>
                  </a:solidFill>
                  <a:latin typeface="Helvetica" pitchFamily="34" charset="0"/>
                  <a:cs typeface="Arial" charset="0"/>
                </a:defRPr>
              </a:lvl5pPr>
              <a:lvl6pPr marL="2514600" indent="-228600" fontAlgn="base">
                <a:spcBef>
                  <a:spcPct val="0"/>
                </a:spcBef>
                <a:spcAft>
                  <a:spcPct val="0"/>
                </a:spcAft>
                <a:defRPr>
                  <a:solidFill>
                    <a:schemeClr val="tx1"/>
                  </a:solidFill>
                  <a:latin typeface="Helvetica" pitchFamily="34" charset="0"/>
                  <a:cs typeface="Arial" charset="0"/>
                </a:defRPr>
              </a:lvl6pPr>
              <a:lvl7pPr marL="2971800" indent="-228600" fontAlgn="base">
                <a:spcBef>
                  <a:spcPct val="0"/>
                </a:spcBef>
                <a:spcAft>
                  <a:spcPct val="0"/>
                </a:spcAft>
                <a:defRPr>
                  <a:solidFill>
                    <a:schemeClr val="tx1"/>
                  </a:solidFill>
                  <a:latin typeface="Helvetica" pitchFamily="34" charset="0"/>
                  <a:cs typeface="Arial" charset="0"/>
                </a:defRPr>
              </a:lvl7pPr>
              <a:lvl8pPr marL="3429000" indent="-228600" fontAlgn="base">
                <a:spcBef>
                  <a:spcPct val="0"/>
                </a:spcBef>
                <a:spcAft>
                  <a:spcPct val="0"/>
                </a:spcAft>
                <a:defRPr>
                  <a:solidFill>
                    <a:schemeClr val="tx1"/>
                  </a:solidFill>
                  <a:latin typeface="Helvetica" pitchFamily="34" charset="0"/>
                  <a:cs typeface="Arial" charset="0"/>
                </a:defRPr>
              </a:lvl8pPr>
              <a:lvl9pPr marL="3886200" indent="-228600" fontAlgn="base">
                <a:spcBef>
                  <a:spcPct val="0"/>
                </a:spcBef>
                <a:spcAft>
                  <a:spcPct val="0"/>
                </a:spcAft>
                <a:defRPr>
                  <a:solidFill>
                    <a:schemeClr val="tx1"/>
                  </a:solidFill>
                  <a:latin typeface="Helvetica" pitchFamily="34" charset="0"/>
                  <a:cs typeface="Arial" charset="0"/>
                </a:defRPr>
              </a:lvl9pPr>
            </a:lstStyle>
            <a:p>
              <a:pPr>
                <a:spcBef>
                  <a:spcPct val="50000"/>
                </a:spcBef>
              </a:pPr>
              <a:r>
                <a:rPr lang="en-US" sz="1000" b="1" dirty="0">
                  <a:solidFill>
                    <a:schemeClr val="bg1"/>
                  </a:solidFill>
                  <a:latin typeface="+mj-lt"/>
                </a:rPr>
                <a:t>Pune</a:t>
              </a:r>
            </a:p>
          </p:txBody>
        </p:sp>
        <p:sp>
          <p:nvSpPr>
            <p:cNvPr id="16" name="Text Box 1136">
              <a:extLst>
                <a:ext uri="{FF2B5EF4-FFF2-40B4-BE49-F238E27FC236}">
                  <a16:creationId xmlns="" xmlns:a16="http://schemas.microsoft.com/office/drawing/2014/main" id="{529F93D9-C2FB-A94E-B644-3E3E47CB311B}"/>
                </a:ext>
              </a:extLst>
            </p:cNvPr>
            <p:cNvSpPr txBox="1">
              <a:spLocks noChangeArrowheads="1"/>
            </p:cNvSpPr>
            <p:nvPr/>
          </p:nvSpPr>
          <p:spPr bwMode="auto">
            <a:xfrm>
              <a:off x="2854519" y="3288558"/>
              <a:ext cx="727915" cy="2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Helvetica" pitchFamily="34" charset="0"/>
                  <a:cs typeface="Arial" charset="0"/>
                </a:defRPr>
              </a:lvl1pPr>
              <a:lvl2pPr marL="742950" indent="-285750">
                <a:defRPr>
                  <a:solidFill>
                    <a:schemeClr val="tx1"/>
                  </a:solidFill>
                  <a:latin typeface="Helvetica" pitchFamily="34" charset="0"/>
                  <a:cs typeface="Arial" charset="0"/>
                </a:defRPr>
              </a:lvl2pPr>
              <a:lvl3pPr marL="1143000" indent="-228600">
                <a:defRPr>
                  <a:solidFill>
                    <a:schemeClr val="tx1"/>
                  </a:solidFill>
                  <a:latin typeface="Helvetica" pitchFamily="34" charset="0"/>
                  <a:cs typeface="Arial" charset="0"/>
                </a:defRPr>
              </a:lvl3pPr>
              <a:lvl4pPr marL="1600200" indent="-228600">
                <a:defRPr>
                  <a:solidFill>
                    <a:schemeClr val="tx1"/>
                  </a:solidFill>
                  <a:latin typeface="Helvetica" pitchFamily="34" charset="0"/>
                  <a:cs typeface="Arial" charset="0"/>
                </a:defRPr>
              </a:lvl4pPr>
              <a:lvl5pPr marL="2057400" indent="-228600">
                <a:defRPr>
                  <a:solidFill>
                    <a:schemeClr val="tx1"/>
                  </a:solidFill>
                  <a:latin typeface="Helvetica" pitchFamily="34" charset="0"/>
                  <a:cs typeface="Arial" charset="0"/>
                </a:defRPr>
              </a:lvl5pPr>
              <a:lvl6pPr marL="2514600" indent="-228600" fontAlgn="base">
                <a:spcBef>
                  <a:spcPct val="0"/>
                </a:spcBef>
                <a:spcAft>
                  <a:spcPct val="0"/>
                </a:spcAft>
                <a:defRPr>
                  <a:solidFill>
                    <a:schemeClr val="tx1"/>
                  </a:solidFill>
                  <a:latin typeface="Helvetica" pitchFamily="34" charset="0"/>
                  <a:cs typeface="Arial" charset="0"/>
                </a:defRPr>
              </a:lvl6pPr>
              <a:lvl7pPr marL="2971800" indent="-228600" fontAlgn="base">
                <a:spcBef>
                  <a:spcPct val="0"/>
                </a:spcBef>
                <a:spcAft>
                  <a:spcPct val="0"/>
                </a:spcAft>
                <a:defRPr>
                  <a:solidFill>
                    <a:schemeClr val="tx1"/>
                  </a:solidFill>
                  <a:latin typeface="Helvetica" pitchFamily="34" charset="0"/>
                  <a:cs typeface="Arial" charset="0"/>
                </a:defRPr>
              </a:lvl7pPr>
              <a:lvl8pPr marL="3429000" indent="-228600" fontAlgn="base">
                <a:spcBef>
                  <a:spcPct val="0"/>
                </a:spcBef>
                <a:spcAft>
                  <a:spcPct val="0"/>
                </a:spcAft>
                <a:defRPr>
                  <a:solidFill>
                    <a:schemeClr val="tx1"/>
                  </a:solidFill>
                  <a:latin typeface="Helvetica" pitchFamily="34" charset="0"/>
                  <a:cs typeface="Arial" charset="0"/>
                </a:defRPr>
              </a:lvl8pPr>
              <a:lvl9pPr marL="3886200" indent="-228600" fontAlgn="base">
                <a:spcBef>
                  <a:spcPct val="0"/>
                </a:spcBef>
                <a:spcAft>
                  <a:spcPct val="0"/>
                </a:spcAft>
                <a:defRPr>
                  <a:solidFill>
                    <a:schemeClr val="tx1"/>
                  </a:solidFill>
                  <a:latin typeface="Helvetica" pitchFamily="34" charset="0"/>
                  <a:cs typeface="Arial" charset="0"/>
                </a:defRPr>
              </a:lvl9pPr>
            </a:lstStyle>
            <a:p>
              <a:pPr>
                <a:spcBef>
                  <a:spcPct val="50000"/>
                </a:spcBef>
              </a:pPr>
              <a:r>
                <a:rPr lang="en-US" sz="1000" b="1" dirty="0">
                  <a:solidFill>
                    <a:schemeClr val="bg1"/>
                  </a:solidFill>
                  <a:latin typeface="+mj-lt"/>
                </a:rPr>
                <a:t>Indore</a:t>
              </a:r>
            </a:p>
          </p:txBody>
        </p:sp>
        <p:sp>
          <p:nvSpPr>
            <p:cNvPr id="17" name="Text Box 1137">
              <a:extLst>
                <a:ext uri="{FF2B5EF4-FFF2-40B4-BE49-F238E27FC236}">
                  <a16:creationId xmlns="" xmlns:a16="http://schemas.microsoft.com/office/drawing/2014/main" id="{2EE741CE-892F-5047-A09E-02DEFE8E8F12}"/>
                </a:ext>
              </a:extLst>
            </p:cNvPr>
            <p:cNvSpPr txBox="1">
              <a:spLocks noChangeArrowheads="1"/>
            </p:cNvSpPr>
            <p:nvPr/>
          </p:nvSpPr>
          <p:spPr bwMode="auto">
            <a:xfrm>
              <a:off x="2144985" y="3126429"/>
              <a:ext cx="1066761" cy="2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Helvetica" pitchFamily="34" charset="0"/>
                  <a:cs typeface="Arial" charset="0"/>
                </a:defRPr>
              </a:lvl1pPr>
              <a:lvl2pPr marL="742950" indent="-285750">
                <a:defRPr>
                  <a:solidFill>
                    <a:schemeClr val="tx1"/>
                  </a:solidFill>
                  <a:latin typeface="Helvetica" pitchFamily="34" charset="0"/>
                  <a:cs typeface="Arial" charset="0"/>
                </a:defRPr>
              </a:lvl2pPr>
              <a:lvl3pPr marL="1143000" indent="-228600">
                <a:defRPr>
                  <a:solidFill>
                    <a:schemeClr val="tx1"/>
                  </a:solidFill>
                  <a:latin typeface="Helvetica" pitchFamily="34" charset="0"/>
                  <a:cs typeface="Arial" charset="0"/>
                </a:defRPr>
              </a:lvl3pPr>
              <a:lvl4pPr marL="1600200" indent="-228600">
                <a:defRPr>
                  <a:solidFill>
                    <a:schemeClr val="tx1"/>
                  </a:solidFill>
                  <a:latin typeface="Helvetica" pitchFamily="34" charset="0"/>
                  <a:cs typeface="Arial" charset="0"/>
                </a:defRPr>
              </a:lvl4pPr>
              <a:lvl5pPr marL="2057400" indent="-228600">
                <a:defRPr>
                  <a:solidFill>
                    <a:schemeClr val="tx1"/>
                  </a:solidFill>
                  <a:latin typeface="Helvetica" pitchFamily="34" charset="0"/>
                  <a:cs typeface="Arial" charset="0"/>
                </a:defRPr>
              </a:lvl5pPr>
              <a:lvl6pPr marL="2514600" indent="-228600" fontAlgn="base">
                <a:spcBef>
                  <a:spcPct val="0"/>
                </a:spcBef>
                <a:spcAft>
                  <a:spcPct val="0"/>
                </a:spcAft>
                <a:defRPr>
                  <a:solidFill>
                    <a:schemeClr val="tx1"/>
                  </a:solidFill>
                  <a:latin typeface="Helvetica" pitchFamily="34" charset="0"/>
                  <a:cs typeface="Arial" charset="0"/>
                </a:defRPr>
              </a:lvl6pPr>
              <a:lvl7pPr marL="2971800" indent="-228600" fontAlgn="base">
                <a:spcBef>
                  <a:spcPct val="0"/>
                </a:spcBef>
                <a:spcAft>
                  <a:spcPct val="0"/>
                </a:spcAft>
                <a:defRPr>
                  <a:solidFill>
                    <a:schemeClr val="tx1"/>
                  </a:solidFill>
                  <a:latin typeface="Helvetica" pitchFamily="34" charset="0"/>
                  <a:cs typeface="Arial" charset="0"/>
                </a:defRPr>
              </a:lvl7pPr>
              <a:lvl8pPr marL="3429000" indent="-228600" fontAlgn="base">
                <a:spcBef>
                  <a:spcPct val="0"/>
                </a:spcBef>
                <a:spcAft>
                  <a:spcPct val="0"/>
                </a:spcAft>
                <a:defRPr>
                  <a:solidFill>
                    <a:schemeClr val="tx1"/>
                  </a:solidFill>
                  <a:latin typeface="Helvetica" pitchFamily="34" charset="0"/>
                  <a:cs typeface="Arial" charset="0"/>
                </a:defRPr>
              </a:lvl8pPr>
              <a:lvl9pPr marL="3886200" indent="-228600" fontAlgn="base">
                <a:spcBef>
                  <a:spcPct val="0"/>
                </a:spcBef>
                <a:spcAft>
                  <a:spcPct val="0"/>
                </a:spcAft>
                <a:defRPr>
                  <a:solidFill>
                    <a:schemeClr val="tx1"/>
                  </a:solidFill>
                  <a:latin typeface="Helvetica" pitchFamily="34" charset="0"/>
                  <a:cs typeface="Arial" charset="0"/>
                </a:defRPr>
              </a:lvl9pPr>
            </a:lstStyle>
            <a:p>
              <a:pPr>
                <a:spcBef>
                  <a:spcPct val="50000"/>
                </a:spcBef>
              </a:pPr>
              <a:r>
                <a:rPr lang="en-US" sz="1000" b="1" dirty="0">
                  <a:solidFill>
                    <a:schemeClr val="bg1"/>
                  </a:solidFill>
                  <a:latin typeface="+mj-lt"/>
                </a:rPr>
                <a:t>Ahmedabad</a:t>
              </a:r>
            </a:p>
          </p:txBody>
        </p:sp>
        <p:sp>
          <p:nvSpPr>
            <p:cNvPr id="18" name="Text Box 1139">
              <a:extLst>
                <a:ext uri="{FF2B5EF4-FFF2-40B4-BE49-F238E27FC236}">
                  <a16:creationId xmlns="" xmlns:a16="http://schemas.microsoft.com/office/drawing/2014/main" id="{8A1CA0A9-CC38-1F4A-8FB2-DEB54A6DF4BD}"/>
                </a:ext>
              </a:extLst>
            </p:cNvPr>
            <p:cNvSpPr txBox="1">
              <a:spLocks noChangeArrowheads="1"/>
            </p:cNvSpPr>
            <p:nvPr/>
          </p:nvSpPr>
          <p:spPr bwMode="auto">
            <a:xfrm>
              <a:off x="2099331" y="2359582"/>
              <a:ext cx="727915" cy="2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Helvetica" pitchFamily="34" charset="0"/>
                  <a:cs typeface="Arial" charset="0"/>
                </a:defRPr>
              </a:lvl1pPr>
              <a:lvl2pPr marL="742950" indent="-285750">
                <a:defRPr>
                  <a:solidFill>
                    <a:schemeClr val="tx1"/>
                  </a:solidFill>
                  <a:latin typeface="Helvetica" pitchFamily="34" charset="0"/>
                  <a:cs typeface="Arial" charset="0"/>
                </a:defRPr>
              </a:lvl2pPr>
              <a:lvl3pPr marL="1143000" indent="-228600">
                <a:defRPr>
                  <a:solidFill>
                    <a:schemeClr val="tx1"/>
                  </a:solidFill>
                  <a:latin typeface="Helvetica" pitchFamily="34" charset="0"/>
                  <a:cs typeface="Arial" charset="0"/>
                </a:defRPr>
              </a:lvl3pPr>
              <a:lvl4pPr marL="1600200" indent="-228600">
                <a:defRPr>
                  <a:solidFill>
                    <a:schemeClr val="tx1"/>
                  </a:solidFill>
                  <a:latin typeface="Helvetica" pitchFamily="34" charset="0"/>
                  <a:cs typeface="Arial" charset="0"/>
                </a:defRPr>
              </a:lvl4pPr>
              <a:lvl5pPr marL="2057400" indent="-228600">
                <a:defRPr>
                  <a:solidFill>
                    <a:schemeClr val="tx1"/>
                  </a:solidFill>
                  <a:latin typeface="Helvetica" pitchFamily="34" charset="0"/>
                  <a:cs typeface="Arial" charset="0"/>
                </a:defRPr>
              </a:lvl5pPr>
              <a:lvl6pPr marL="2514600" indent="-228600" fontAlgn="base">
                <a:spcBef>
                  <a:spcPct val="0"/>
                </a:spcBef>
                <a:spcAft>
                  <a:spcPct val="0"/>
                </a:spcAft>
                <a:defRPr>
                  <a:solidFill>
                    <a:schemeClr val="tx1"/>
                  </a:solidFill>
                  <a:latin typeface="Helvetica" pitchFamily="34" charset="0"/>
                  <a:cs typeface="Arial" charset="0"/>
                </a:defRPr>
              </a:lvl6pPr>
              <a:lvl7pPr marL="2971800" indent="-228600" fontAlgn="base">
                <a:spcBef>
                  <a:spcPct val="0"/>
                </a:spcBef>
                <a:spcAft>
                  <a:spcPct val="0"/>
                </a:spcAft>
                <a:defRPr>
                  <a:solidFill>
                    <a:schemeClr val="tx1"/>
                  </a:solidFill>
                  <a:latin typeface="Helvetica" pitchFamily="34" charset="0"/>
                  <a:cs typeface="Arial" charset="0"/>
                </a:defRPr>
              </a:lvl7pPr>
              <a:lvl8pPr marL="3429000" indent="-228600" fontAlgn="base">
                <a:spcBef>
                  <a:spcPct val="0"/>
                </a:spcBef>
                <a:spcAft>
                  <a:spcPct val="0"/>
                </a:spcAft>
                <a:defRPr>
                  <a:solidFill>
                    <a:schemeClr val="tx1"/>
                  </a:solidFill>
                  <a:latin typeface="Helvetica" pitchFamily="34" charset="0"/>
                  <a:cs typeface="Arial" charset="0"/>
                </a:defRPr>
              </a:lvl8pPr>
              <a:lvl9pPr marL="3886200" indent="-228600" fontAlgn="base">
                <a:spcBef>
                  <a:spcPct val="0"/>
                </a:spcBef>
                <a:spcAft>
                  <a:spcPct val="0"/>
                </a:spcAft>
                <a:defRPr>
                  <a:solidFill>
                    <a:schemeClr val="tx1"/>
                  </a:solidFill>
                  <a:latin typeface="Helvetica" pitchFamily="34" charset="0"/>
                  <a:cs typeface="Arial" charset="0"/>
                </a:defRPr>
              </a:lvl9pPr>
            </a:lstStyle>
            <a:p>
              <a:pPr algn="r">
                <a:spcBef>
                  <a:spcPct val="50000"/>
                </a:spcBef>
              </a:pPr>
              <a:r>
                <a:rPr lang="en-US" sz="1000" b="1" dirty="0">
                  <a:solidFill>
                    <a:schemeClr val="bg1"/>
                  </a:solidFill>
                  <a:latin typeface="+mj-lt"/>
                </a:rPr>
                <a:t>Jaipur</a:t>
              </a:r>
            </a:p>
          </p:txBody>
        </p:sp>
        <p:sp>
          <p:nvSpPr>
            <p:cNvPr id="19" name="Text Box 1143">
              <a:extLst>
                <a:ext uri="{FF2B5EF4-FFF2-40B4-BE49-F238E27FC236}">
                  <a16:creationId xmlns="" xmlns:a16="http://schemas.microsoft.com/office/drawing/2014/main" id="{C6B178FF-A3CF-5644-A53F-AF9DF0AD6A40}"/>
                </a:ext>
              </a:extLst>
            </p:cNvPr>
            <p:cNvSpPr txBox="1">
              <a:spLocks noChangeArrowheads="1"/>
            </p:cNvSpPr>
            <p:nvPr/>
          </p:nvSpPr>
          <p:spPr bwMode="auto">
            <a:xfrm>
              <a:off x="3497428" y="4503975"/>
              <a:ext cx="1051434" cy="2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Helvetica" pitchFamily="34" charset="0"/>
                  <a:cs typeface="Arial" charset="0"/>
                </a:defRPr>
              </a:lvl1pPr>
              <a:lvl2pPr marL="742950" indent="-285750">
                <a:defRPr>
                  <a:solidFill>
                    <a:schemeClr val="tx1"/>
                  </a:solidFill>
                  <a:latin typeface="Helvetica" pitchFamily="34" charset="0"/>
                  <a:cs typeface="Arial" charset="0"/>
                </a:defRPr>
              </a:lvl2pPr>
              <a:lvl3pPr marL="1143000" indent="-228600">
                <a:defRPr>
                  <a:solidFill>
                    <a:schemeClr val="tx1"/>
                  </a:solidFill>
                  <a:latin typeface="Helvetica" pitchFamily="34" charset="0"/>
                  <a:cs typeface="Arial" charset="0"/>
                </a:defRPr>
              </a:lvl3pPr>
              <a:lvl4pPr marL="1600200" indent="-228600">
                <a:defRPr>
                  <a:solidFill>
                    <a:schemeClr val="tx1"/>
                  </a:solidFill>
                  <a:latin typeface="Helvetica" pitchFamily="34" charset="0"/>
                  <a:cs typeface="Arial" charset="0"/>
                </a:defRPr>
              </a:lvl4pPr>
              <a:lvl5pPr marL="2057400" indent="-228600">
                <a:defRPr>
                  <a:solidFill>
                    <a:schemeClr val="tx1"/>
                  </a:solidFill>
                  <a:latin typeface="Helvetica" pitchFamily="34" charset="0"/>
                  <a:cs typeface="Arial" charset="0"/>
                </a:defRPr>
              </a:lvl5pPr>
              <a:lvl6pPr marL="2514600" indent="-228600" fontAlgn="base">
                <a:spcBef>
                  <a:spcPct val="0"/>
                </a:spcBef>
                <a:spcAft>
                  <a:spcPct val="0"/>
                </a:spcAft>
                <a:defRPr>
                  <a:solidFill>
                    <a:schemeClr val="tx1"/>
                  </a:solidFill>
                  <a:latin typeface="Helvetica" pitchFamily="34" charset="0"/>
                  <a:cs typeface="Arial" charset="0"/>
                </a:defRPr>
              </a:lvl6pPr>
              <a:lvl7pPr marL="2971800" indent="-228600" fontAlgn="base">
                <a:spcBef>
                  <a:spcPct val="0"/>
                </a:spcBef>
                <a:spcAft>
                  <a:spcPct val="0"/>
                </a:spcAft>
                <a:defRPr>
                  <a:solidFill>
                    <a:schemeClr val="tx1"/>
                  </a:solidFill>
                  <a:latin typeface="Helvetica" pitchFamily="34" charset="0"/>
                  <a:cs typeface="Arial" charset="0"/>
                </a:defRPr>
              </a:lvl7pPr>
              <a:lvl8pPr marL="3429000" indent="-228600" fontAlgn="base">
                <a:spcBef>
                  <a:spcPct val="0"/>
                </a:spcBef>
                <a:spcAft>
                  <a:spcPct val="0"/>
                </a:spcAft>
                <a:defRPr>
                  <a:solidFill>
                    <a:schemeClr val="tx1"/>
                  </a:solidFill>
                  <a:latin typeface="Helvetica" pitchFamily="34" charset="0"/>
                  <a:cs typeface="Arial" charset="0"/>
                </a:defRPr>
              </a:lvl8pPr>
              <a:lvl9pPr marL="3886200" indent="-228600" fontAlgn="base">
                <a:spcBef>
                  <a:spcPct val="0"/>
                </a:spcBef>
                <a:spcAft>
                  <a:spcPct val="0"/>
                </a:spcAft>
                <a:defRPr>
                  <a:solidFill>
                    <a:schemeClr val="tx1"/>
                  </a:solidFill>
                  <a:latin typeface="Helvetica" pitchFamily="34" charset="0"/>
                  <a:cs typeface="Arial" charset="0"/>
                </a:defRPr>
              </a:lvl9pPr>
            </a:lstStyle>
            <a:p>
              <a:pPr>
                <a:spcBef>
                  <a:spcPct val="50000"/>
                </a:spcBef>
              </a:pPr>
              <a:r>
                <a:rPr lang="en-US" sz="1000" b="1" dirty="0">
                  <a:solidFill>
                    <a:schemeClr val="bg1"/>
                  </a:solidFill>
                  <a:latin typeface="+mj-lt"/>
                </a:rPr>
                <a:t>Hyderabad</a:t>
              </a:r>
            </a:p>
          </p:txBody>
        </p:sp>
        <p:sp>
          <p:nvSpPr>
            <p:cNvPr id="20" name="Text Box 1162">
              <a:extLst>
                <a:ext uri="{FF2B5EF4-FFF2-40B4-BE49-F238E27FC236}">
                  <a16:creationId xmlns="" xmlns:a16="http://schemas.microsoft.com/office/drawing/2014/main" id="{CF62C600-831E-534F-9E34-62585682CA3D}"/>
                </a:ext>
              </a:extLst>
            </p:cNvPr>
            <p:cNvSpPr txBox="1">
              <a:spLocks noChangeArrowheads="1"/>
            </p:cNvSpPr>
            <p:nvPr/>
          </p:nvSpPr>
          <p:spPr bwMode="auto">
            <a:xfrm>
              <a:off x="1576060" y="3342532"/>
              <a:ext cx="776781" cy="2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Helvetica" pitchFamily="34" charset="0"/>
                  <a:cs typeface="Arial" charset="0"/>
                </a:defRPr>
              </a:lvl1pPr>
              <a:lvl2pPr marL="742950" indent="-285750">
                <a:defRPr>
                  <a:solidFill>
                    <a:schemeClr val="tx1"/>
                  </a:solidFill>
                  <a:latin typeface="Helvetica" pitchFamily="34" charset="0"/>
                  <a:cs typeface="Arial" charset="0"/>
                </a:defRPr>
              </a:lvl2pPr>
              <a:lvl3pPr marL="1143000" indent="-228600">
                <a:defRPr>
                  <a:solidFill>
                    <a:schemeClr val="tx1"/>
                  </a:solidFill>
                  <a:latin typeface="Helvetica" pitchFamily="34" charset="0"/>
                  <a:cs typeface="Arial" charset="0"/>
                </a:defRPr>
              </a:lvl3pPr>
              <a:lvl4pPr marL="1600200" indent="-228600">
                <a:defRPr>
                  <a:solidFill>
                    <a:schemeClr val="tx1"/>
                  </a:solidFill>
                  <a:latin typeface="Helvetica" pitchFamily="34" charset="0"/>
                  <a:cs typeface="Arial" charset="0"/>
                </a:defRPr>
              </a:lvl4pPr>
              <a:lvl5pPr marL="2057400" indent="-228600">
                <a:defRPr>
                  <a:solidFill>
                    <a:schemeClr val="tx1"/>
                  </a:solidFill>
                  <a:latin typeface="Helvetica" pitchFamily="34" charset="0"/>
                  <a:cs typeface="Arial" charset="0"/>
                </a:defRPr>
              </a:lvl5pPr>
              <a:lvl6pPr marL="2514600" indent="-228600" fontAlgn="base">
                <a:spcBef>
                  <a:spcPct val="0"/>
                </a:spcBef>
                <a:spcAft>
                  <a:spcPct val="0"/>
                </a:spcAft>
                <a:defRPr>
                  <a:solidFill>
                    <a:schemeClr val="tx1"/>
                  </a:solidFill>
                  <a:latin typeface="Helvetica" pitchFamily="34" charset="0"/>
                  <a:cs typeface="Arial" charset="0"/>
                </a:defRPr>
              </a:lvl6pPr>
              <a:lvl7pPr marL="2971800" indent="-228600" fontAlgn="base">
                <a:spcBef>
                  <a:spcPct val="0"/>
                </a:spcBef>
                <a:spcAft>
                  <a:spcPct val="0"/>
                </a:spcAft>
                <a:defRPr>
                  <a:solidFill>
                    <a:schemeClr val="tx1"/>
                  </a:solidFill>
                  <a:latin typeface="Helvetica" pitchFamily="34" charset="0"/>
                  <a:cs typeface="Arial" charset="0"/>
                </a:defRPr>
              </a:lvl7pPr>
              <a:lvl8pPr marL="3429000" indent="-228600" fontAlgn="base">
                <a:spcBef>
                  <a:spcPct val="0"/>
                </a:spcBef>
                <a:spcAft>
                  <a:spcPct val="0"/>
                </a:spcAft>
                <a:defRPr>
                  <a:solidFill>
                    <a:schemeClr val="tx1"/>
                  </a:solidFill>
                  <a:latin typeface="Helvetica" pitchFamily="34" charset="0"/>
                  <a:cs typeface="Arial" charset="0"/>
                </a:defRPr>
              </a:lvl8pPr>
              <a:lvl9pPr marL="3886200" indent="-228600" fontAlgn="base">
                <a:spcBef>
                  <a:spcPct val="0"/>
                </a:spcBef>
                <a:spcAft>
                  <a:spcPct val="0"/>
                </a:spcAft>
                <a:defRPr>
                  <a:solidFill>
                    <a:schemeClr val="tx1"/>
                  </a:solidFill>
                  <a:latin typeface="Helvetica" pitchFamily="34" charset="0"/>
                  <a:cs typeface="Arial" charset="0"/>
                </a:defRPr>
              </a:lvl9pPr>
            </a:lstStyle>
            <a:p>
              <a:pPr>
                <a:spcBef>
                  <a:spcPct val="50000"/>
                </a:spcBef>
              </a:pPr>
              <a:r>
                <a:rPr lang="en-US" sz="1000" b="1" dirty="0" err="1">
                  <a:solidFill>
                    <a:schemeClr val="bg1"/>
                  </a:solidFill>
                  <a:latin typeface="+mj-lt"/>
                </a:rPr>
                <a:t>Mundra</a:t>
              </a:r>
              <a:endParaRPr lang="en-US" sz="1000" b="1" dirty="0">
                <a:solidFill>
                  <a:schemeClr val="bg1"/>
                </a:solidFill>
                <a:latin typeface="+mj-lt"/>
              </a:endParaRPr>
            </a:p>
          </p:txBody>
        </p:sp>
        <p:sp>
          <p:nvSpPr>
            <p:cNvPr id="21" name="Text Box 1166">
              <a:extLst>
                <a:ext uri="{FF2B5EF4-FFF2-40B4-BE49-F238E27FC236}">
                  <a16:creationId xmlns="" xmlns:a16="http://schemas.microsoft.com/office/drawing/2014/main" id="{638990CB-326C-844B-A5B4-F555480723EF}"/>
                </a:ext>
              </a:extLst>
            </p:cNvPr>
            <p:cNvSpPr txBox="1">
              <a:spLocks noChangeArrowheads="1"/>
            </p:cNvSpPr>
            <p:nvPr/>
          </p:nvSpPr>
          <p:spPr bwMode="auto">
            <a:xfrm>
              <a:off x="2515462" y="2592428"/>
              <a:ext cx="938541" cy="2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Helvetica" pitchFamily="34" charset="0"/>
                  <a:cs typeface="Arial" charset="0"/>
                </a:defRPr>
              </a:lvl1pPr>
              <a:lvl2pPr marL="742950" indent="-285750">
                <a:defRPr>
                  <a:solidFill>
                    <a:schemeClr val="tx1"/>
                  </a:solidFill>
                  <a:latin typeface="Helvetica" pitchFamily="34" charset="0"/>
                  <a:cs typeface="Arial" charset="0"/>
                </a:defRPr>
              </a:lvl2pPr>
              <a:lvl3pPr marL="1143000" indent="-228600">
                <a:defRPr>
                  <a:solidFill>
                    <a:schemeClr val="tx1"/>
                  </a:solidFill>
                  <a:latin typeface="Helvetica" pitchFamily="34" charset="0"/>
                  <a:cs typeface="Arial" charset="0"/>
                </a:defRPr>
              </a:lvl3pPr>
              <a:lvl4pPr marL="1600200" indent="-228600">
                <a:defRPr>
                  <a:solidFill>
                    <a:schemeClr val="tx1"/>
                  </a:solidFill>
                  <a:latin typeface="Helvetica" pitchFamily="34" charset="0"/>
                  <a:cs typeface="Arial" charset="0"/>
                </a:defRPr>
              </a:lvl4pPr>
              <a:lvl5pPr marL="2057400" indent="-228600">
                <a:defRPr>
                  <a:solidFill>
                    <a:schemeClr val="tx1"/>
                  </a:solidFill>
                  <a:latin typeface="Helvetica" pitchFamily="34" charset="0"/>
                  <a:cs typeface="Arial" charset="0"/>
                </a:defRPr>
              </a:lvl5pPr>
              <a:lvl6pPr marL="2514600" indent="-228600" fontAlgn="base">
                <a:spcBef>
                  <a:spcPct val="0"/>
                </a:spcBef>
                <a:spcAft>
                  <a:spcPct val="0"/>
                </a:spcAft>
                <a:defRPr>
                  <a:solidFill>
                    <a:schemeClr val="tx1"/>
                  </a:solidFill>
                  <a:latin typeface="Helvetica" pitchFamily="34" charset="0"/>
                  <a:cs typeface="Arial" charset="0"/>
                </a:defRPr>
              </a:lvl6pPr>
              <a:lvl7pPr marL="2971800" indent="-228600" fontAlgn="base">
                <a:spcBef>
                  <a:spcPct val="0"/>
                </a:spcBef>
                <a:spcAft>
                  <a:spcPct val="0"/>
                </a:spcAft>
                <a:defRPr>
                  <a:solidFill>
                    <a:schemeClr val="tx1"/>
                  </a:solidFill>
                  <a:latin typeface="Helvetica" pitchFamily="34" charset="0"/>
                  <a:cs typeface="Arial" charset="0"/>
                </a:defRPr>
              </a:lvl7pPr>
              <a:lvl8pPr marL="3429000" indent="-228600" fontAlgn="base">
                <a:spcBef>
                  <a:spcPct val="0"/>
                </a:spcBef>
                <a:spcAft>
                  <a:spcPct val="0"/>
                </a:spcAft>
                <a:defRPr>
                  <a:solidFill>
                    <a:schemeClr val="tx1"/>
                  </a:solidFill>
                  <a:latin typeface="Helvetica" pitchFamily="34" charset="0"/>
                  <a:cs typeface="Arial" charset="0"/>
                </a:defRPr>
              </a:lvl8pPr>
              <a:lvl9pPr marL="3886200" indent="-228600" fontAlgn="base">
                <a:spcBef>
                  <a:spcPct val="0"/>
                </a:spcBef>
                <a:spcAft>
                  <a:spcPct val="0"/>
                </a:spcAft>
                <a:defRPr>
                  <a:solidFill>
                    <a:schemeClr val="tx1"/>
                  </a:solidFill>
                  <a:latin typeface="Helvetica" pitchFamily="34" charset="0"/>
                  <a:cs typeface="Arial" charset="0"/>
                </a:defRPr>
              </a:lvl9pPr>
            </a:lstStyle>
            <a:p>
              <a:pPr>
                <a:spcBef>
                  <a:spcPct val="50000"/>
                </a:spcBef>
              </a:pPr>
              <a:r>
                <a:rPr lang="en-US" sz="1000" b="1" dirty="0">
                  <a:solidFill>
                    <a:schemeClr val="bg1"/>
                  </a:solidFill>
                  <a:latin typeface="+mj-lt"/>
                </a:rPr>
                <a:t>Jodhpur</a:t>
              </a:r>
            </a:p>
          </p:txBody>
        </p:sp>
        <p:sp>
          <p:nvSpPr>
            <p:cNvPr id="22" name="Text Box 1128">
              <a:extLst>
                <a:ext uri="{FF2B5EF4-FFF2-40B4-BE49-F238E27FC236}">
                  <a16:creationId xmlns="" xmlns:a16="http://schemas.microsoft.com/office/drawing/2014/main" id="{0C300DA1-F384-C44E-BEFC-62948300F1B6}"/>
                </a:ext>
              </a:extLst>
            </p:cNvPr>
            <p:cNvSpPr txBox="1">
              <a:spLocks noChangeArrowheads="1"/>
            </p:cNvSpPr>
            <p:nvPr/>
          </p:nvSpPr>
          <p:spPr bwMode="auto">
            <a:xfrm>
              <a:off x="3278884" y="6378214"/>
              <a:ext cx="1085134" cy="2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Helvetica" pitchFamily="34" charset="0"/>
                  <a:cs typeface="Arial" charset="0"/>
                </a:defRPr>
              </a:lvl1pPr>
              <a:lvl2pPr marL="742950" indent="-285750">
                <a:defRPr>
                  <a:solidFill>
                    <a:schemeClr val="tx1"/>
                  </a:solidFill>
                  <a:latin typeface="Helvetica" pitchFamily="34" charset="0"/>
                  <a:cs typeface="Arial" charset="0"/>
                </a:defRPr>
              </a:lvl2pPr>
              <a:lvl3pPr marL="1143000" indent="-228600">
                <a:defRPr>
                  <a:solidFill>
                    <a:schemeClr val="tx1"/>
                  </a:solidFill>
                  <a:latin typeface="Helvetica" pitchFamily="34" charset="0"/>
                  <a:cs typeface="Arial" charset="0"/>
                </a:defRPr>
              </a:lvl3pPr>
              <a:lvl4pPr marL="1600200" indent="-228600">
                <a:defRPr>
                  <a:solidFill>
                    <a:schemeClr val="tx1"/>
                  </a:solidFill>
                  <a:latin typeface="Helvetica" pitchFamily="34" charset="0"/>
                  <a:cs typeface="Arial" charset="0"/>
                </a:defRPr>
              </a:lvl4pPr>
              <a:lvl5pPr marL="2057400" indent="-228600">
                <a:defRPr>
                  <a:solidFill>
                    <a:schemeClr val="tx1"/>
                  </a:solidFill>
                  <a:latin typeface="Helvetica" pitchFamily="34" charset="0"/>
                  <a:cs typeface="Arial" charset="0"/>
                </a:defRPr>
              </a:lvl5pPr>
              <a:lvl6pPr marL="2514600" indent="-228600" fontAlgn="base">
                <a:spcBef>
                  <a:spcPct val="0"/>
                </a:spcBef>
                <a:spcAft>
                  <a:spcPct val="0"/>
                </a:spcAft>
                <a:defRPr>
                  <a:solidFill>
                    <a:schemeClr val="tx1"/>
                  </a:solidFill>
                  <a:latin typeface="Helvetica" pitchFamily="34" charset="0"/>
                  <a:cs typeface="Arial" charset="0"/>
                </a:defRPr>
              </a:lvl6pPr>
              <a:lvl7pPr marL="2971800" indent="-228600" fontAlgn="base">
                <a:spcBef>
                  <a:spcPct val="0"/>
                </a:spcBef>
                <a:spcAft>
                  <a:spcPct val="0"/>
                </a:spcAft>
                <a:defRPr>
                  <a:solidFill>
                    <a:schemeClr val="tx1"/>
                  </a:solidFill>
                  <a:latin typeface="Helvetica" pitchFamily="34" charset="0"/>
                  <a:cs typeface="Arial" charset="0"/>
                </a:defRPr>
              </a:lvl7pPr>
              <a:lvl8pPr marL="3429000" indent="-228600" fontAlgn="base">
                <a:spcBef>
                  <a:spcPct val="0"/>
                </a:spcBef>
                <a:spcAft>
                  <a:spcPct val="0"/>
                </a:spcAft>
                <a:defRPr>
                  <a:solidFill>
                    <a:schemeClr val="tx1"/>
                  </a:solidFill>
                  <a:latin typeface="Helvetica" pitchFamily="34" charset="0"/>
                  <a:cs typeface="Arial" charset="0"/>
                </a:defRPr>
              </a:lvl8pPr>
              <a:lvl9pPr marL="3886200" indent="-228600" fontAlgn="base">
                <a:spcBef>
                  <a:spcPct val="0"/>
                </a:spcBef>
                <a:spcAft>
                  <a:spcPct val="0"/>
                </a:spcAft>
                <a:defRPr>
                  <a:solidFill>
                    <a:schemeClr val="tx1"/>
                  </a:solidFill>
                  <a:latin typeface="Helvetica" pitchFamily="34" charset="0"/>
                  <a:cs typeface="Arial" charset="0"/>
                </a:defRPr>
              </a:lvl9pPr>
            </a:lstStyle>
            <a:p>
              <a:pPr>
                <a:spcBef>
                  <a:spcPct val="50000"/>
                </a:spcBef>
              </a:pPr>
              <a:r>
                <a:rPr lang="en-US" sz="1000" b="1" dirty="0" err="1">
                  <a:solidFill>
                    <a:srgbClr val="A92020"/>
                  </a:solidFill>
                  <a:latin typeface="+mj-lt"/>
                </a:rPr>
                <a:t>Tuticorin</a:t>
              </a:r>
              <a:endParaRPr lang="en-US" sz="1000" b="1" dirty="0">
                <a:solidFill>
                  <a:srgbClr val="A92020"/>
                </a:solidFill>
                <a:latin typeface="+mj-lt"/>
              </a:endParaRPr>
            </a:p>
          </p:txBody>
        </p:sp>
        <p:sp>
          <p:nvSpPr>
            <p:cNvPr id="24" name="Text Box 1129">
              <a:extLst>
                <a:ext uri="{FF2B5EF4-FFF2-40B4-BE49-F238E27FC236}">
                  <a16:creationId xmlns="" xmlns:a16="http://schemas.microsoft.com/office/drawing/2014/main" id="{9F75C4C2-6D71-1D42-BAAE-7A4751307D8E}"/>
                </a:ext>
              </a:extLst>
            </p:cNvPr>
            <p:cNvSpPr txBox="1">
              <a:spLocks noChangeArrowheads="1"/>
            </p:cNvSpPr>
            <p:nvPr/>
          </p:nvSpPr>
          <p:spPr bwMode="auto">
            <a:xfrm>
              <a:off x="3647749" y="5631747"/>
              <a:ext cx="874716" cy="2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Helvetica" pitchFamily="34" charset="0"/>
                  <a:cs typeface="Arial" charset="0"/>
                </a:defRPr>
              </a:lvl1pPr>
              <a:lvl2pPr marL="742950" indent="-285750">
                <a:defRPr>
                  <a:solidFill>
                    <a:schemeClr val="tx1"/>
                  </a:solidFill>
                  <a:latin typeface="Helvetica" pitchFamily="34" charset="0"/>
                  <a:cs typeface="Arial" charset="0"/>
                </a:defRPr>
              </a:lvl2pPr>
              <a:lvl3pPr marL="1143000" indent="-228600">
                <a:defRPr>
                  <a:solidFill>
                    <a:schemeClr val="tx1"/>
                  </a:solidFill>
                  <a:latin typeface="Helvetica" pitchFamily="34" charset="0"/>
                  <a:cs typeface="Arial" charset="0"/>
                </a:defRPr>
              </a:lvl3pPr>
              <a:lvl4pPr marL="1600200" indent="-228600">
                <a:defRPr>
                  <a:solidFill>
                    <a:schemeClr val="tx1"/>
                  </a:solidFill>
                  <a:latin typeface="Helvetica" pitchFamily="34" charset="0"/>
                  <a:cs typeface="Arial" charset="0"/>
                </a:defRPr>
              </a:lvl4pPr>
              <a:lvl5pPr marL="2057400" indent="-228600">
                <a:defRPr>
                  <a:solidFill>
                    <a:schemeClr val="tx1"/>
                  </a:solidFill>
                  <a:latin typeface="Helvetica" pitchFamily="34" charset="0"/>
                  <a:cs typeface="Arial" charset="0"/>
                </a:defRPr>
              </a:lvl5pPr>
              <a:lvl6pPr marL="2514600" indent="-228600" fontAlgn="base">
                <a:spcBef>
                  <a:spcPct val="0"/>
                </a:spcBef>
                <a:spcAft>
                  <a:spcPct val="0"/>
                </a:spcAft>
                <a:defRPr>
                  <a:solidFill>
                    <a:schemeClr val="tx1"/>
                  </a:solidFill>
                  <a:latin typeface="Helvetica" pitchFamily="34" charset="0"/>
                  <a:cs typeface="Arial" charset="0"/>
                </a:defRPr>
              </a:lvl6pPr>
              <a:lvl7pPr marL="2971800" indent="-228600" fontAlgn="base">
                <a:spcBef>
                  <a:spcPct val="0"/>
                </a:spcBef>
                <a:spcAft>
                  <a:spcPct val="0"/>
                </a:spcAft>
                <a:defRPr>
                  <a:solidFill>
                    <a:schemeClr val="tx1"/>
                  </a:solidFill>
                  <a:latin typeface="Helvetica" pitchFamily="34" charset="0"/>
                  <a:cs typeface="Arial" charset="0"/>
                </a:defRPr>
              </a:lvl7pPr>
              <a:lvl8pPr marL="3429000" indent="-228600" fontAlgn="base">
                <a:spcBef>
                  <a:spcPct val="0"/>
                </a:spcBef>
                <a:spcAft>
                  <a:spcPct val="0"/>
                </a:spcAft>
                <a:defRPr>
                  <a:solidFill>
                    <a:schemeClr val="tx1"/>
                  </a:solidFill>
                  <a:latin typeface="Helvetica" pitchFamily="34" charset="0"/>
                  <a:cs typeface="Arial" charset="0"/>
                </a:defRPr>
              </a:lvl8pPr>
              <a:lvl9pPr marL="3886200" indent="-228600" fontAlgn="base">
                <a:spcBef>
                  <a:spcPct val="0"/>
                </a:spcBef>
                <a:spcAft>
                  <a:spcPct val="0"/>
                </a:spcAft>
                <a:defRPr>
                  <a:solidFill>
                    <a:schemeClr val="tx1"/>
                  </a:solidFill>
                  <a:latin typeface="Helvetica" pitchFamily="34" charset="0"/>
                  <a:cs typeface="Arial" charset="0"/>
                </a:defRPr>
              </a:lvl9pPr>
            </a:lstStyle>
            <a:p>
              <a:pPr>
                <a:spcBef>
                  <a:spcPct val="50000"/>
                </a:spcBef>
              </a:pPr>
              <a:r>
                <a:rPr lang="en-US" sz="1000" b="1" dirty="0">
                  <a:solidFill>
                    <a:srgbClr val="A92020"/>
                  </a:solidFill>
                  <a:latin typeface="+mj-lt"/>
                </a:rPr>
                <a:t>Chennai</a:t>
              </a:r>
            </a:p>
          </p:txBody>
        </p:sp>
        <p:sp>
          <p:nvSpPr>
            <p:cNvPr id="25" name="Text Box 1130">
              <a:extLst>
                <a:ext uri="{FF2B5EF4-FFF2-40B4-BE49-F238E27FC236}">
                  <a16:creationId xmlns="" xmlns:a16="http://schemas.microsoft.com/office/drawing/2014/main" id="{E8369E3F-FCB0-BC49-9432-C060A154F033}"/>
                </a:ext>
              </a:extLst>
            </p:cNvPr>
            <p:cNvSpPr txBox="1">
              <a:spLocks noChangeArrowheads="1"/>
            </p:cNvSpPr>
            <p:nvPr/>
          </p:nvSpPr>
          <p:spPr bwMode="auto">
            <a:xfrm>
              <a:off x="2787700" y="6164457"/>
              <a:ext cx="727915" cy="2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Helvetica" pitchFamily="34" charset="0"/>
                  <a:cs typeface="Arial" charset="0"/>
                </a:defRPr>
              </a:lvl1pPr>
              <a:lvl2pPr marL="742950" indent="-285750">
                <a:defRPr>
                  <a:solidFill>
                    <a:schemeClr val="tx1"/>
                  </a:solidFill>
                  <a:latin typeface="Helvetica" pitchFamily="34" charset="0"/>
                  <a:cs typeface="Arial" charset="0"/>
                </a:defRPr>
              </a:lvl2pPr>
              <a:lvl3pPr marL="1143000" indent="-228600">
                <a:defRPr>
                  <a:solidFill>
                    <a:schemeClr val="tx1"/>
                  </a:solidFill>
                  <a:latin typeface="Helvetica" pitchFamily="34" charset="0"/>
                  <a:cs typeface="Arial" charset="0"/>
                </a:defRPr>
              </a:lvl3pPr>
              <a:lvl4pPr marL="1600200" indent="-228600">
                <a:defRPr>
                  <a:solidFill>
                    <a:schemeClr val="tx1"/>
                  </a:solidFill>
                  <a:latin typeface="Helvetica" pitchFamily="34" charset="0"/>
                  <a:cs typeface="Arial" charset="0"/>
                </a:defRPr>
              </a:lvl4pPr>
              <a:lvl5pPr marL="2057400" indent="-228600">
                <a:defRPr>
                  <a:solidFill>
                    <a:schemeClr val="tx1"/>
                  </a:solidFill>
                  <a:latin typeface="Helvetica" pitchFamily="34" charset="0"/>
                  <a:cs typeface="Arial" charset="0"/>
                </a:defRPr>
              </a:lvl5pPr>
              <a:lvl6pPr marL="2514600" indent="-228600" fontAlgn="base">
                <a:spcBef>
                  <a:spcPct val="0"/>
                </a:spcBef>
                <a:spcAft>
                  <a:spcPct val="0"/>
                </a:spcAft>
                <a:defRPr>
                  <a:solidFill>
                    <a:schemeClr val="tx1"/>
                  </a:solidFill>
                  <a:latin typeface="Helvetica" pitchFamily="34" charset="0"/>
                  <a:cs typeface="Arial" charset="0"/>
                </a:defRPr>
              </a:lvl6pPr>
              <a:lvl7pPr marL="2971800" indent="-228600" fontAlgn="base">
                <a:spcBef>
                  <a:spcPct val="0"/>
                </a:spcBef>
                <a:spcAft>
                  <a:spcPct val="0"/>
                </a:spcAft>
                <a:defRPr>
                  <a:solidFill>
                    <a:schemeClr val="tx1"/>
                  </a:solidFill>
                  <a:latin typeface="Helvetica" pitchFamily="34" charset="0"/>
                  <a:cs typeface="Arial" charset="0"/>
                </a:defRPr>
              </a:lvl7pPr>
              <a:lvl8pPr marL="3429000" indent="-228600" fontAlgn="base">
                <a:spcBef>
                  <a:spcPct val="0"/>
                </a:spcBef>
                <a:spcAft>
                  <a:spcPct val="0"/>
                </a:spcAft>
                <a:defRPr>
                  <a:solidFill>
                    <a:schemeClr val="tx1"/>
                  </a:solidFill>
                  <a:latin typeface="Helvetica" pitchFamily="34" charset="0"/>
                  <a:cs typeface="Arial" charset="0"/>
                </a:defRPr>
              </a:lvl8pPr>
              <a:lvl9pPr marL="3886200" indent="-228600" fontAlgn="base">
                <a:spcBef>
                  <a:spcPct val="0"/>
                </a:spcBef>
                <a:spcAft>
                  <a:spcPct val="0"/>
                </a:spcAft>
                <a:defRPr>
                  <a:solidFill>
                    <a:schemeClr val="tx1"/>
                  </a:solidFill>
                  <a:latin typeface="Helvetica" pitchFamily="34" charset="0"/>
                  <a:cs typeface="Arial" charset="0"/>
                </a:defRPr>
              </a:lvl9pPr>
            </a:lstStyle>
            <a:p>
              <a:pPr algn="r">
                <a:spcBef>
                  <a:spcPct val="50000"/>
                </a:spcBef>
              </a:pPr>
              <a:r>
                <a:rPr lang="en-US" sz="1000" b="1" dirty="0">
                  <a:solidFill>
                    <a:schemeClr val="bg1"/>
                  </a:solidFill>
                  <a:latin typeface="+mj-lt"/>
                </a:rPr>
                <a:t>Cochin</a:t>
              </a:r>
            </a:p>
          </p:txBody>
        </p:sp>
        <p:sp>
          <p:nvSpPr>
            <p:cNvPr id="26" name="Text Box 1131">
              <a:extLst>
                <a:ext uri="{FF2B5EF4-FFF2-40B4-BE49-F238E27FC236}">
                  <a16:creationId xmlns="" xmlns:a16="http://schemas.microsoft.com/office/drawing/2014/main" id="{7177EEF3-4688-E34C-BFFF-D70178FCC00F}"/>
                </a:ext>
              </a:extLst>
            </p:cNvPr>
            <p:cNvSpPr txBox="1">
              <a:spLocks noChangeArrowheads="1"/>
            </p:cNvSpPr>
            <p:nvPr/>
          </p:nvSpPr>
          <p:spPr bwMode="auto">
            <a:xfrm>
              <a:off x="2456103" y="5040447"/>
              <a:ext cx="727915" cy="2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Helvetica" pitchFamily="34" charset="0"/>
                  <a:cs typeface="Arial" charset="0"/>
                </a:defRPr>
              </a:lvl1pPr>
              <a:lvl2pPr marL="742950" indent="-285750">
                <a:defRPr>
                  <a:solidFill>
                    <a:schemeClr val="tx1"/>
                  </a:solidFill>
                  <a:latin typeface="Helvetica" pitchFamily="34" charset="0"/>
                  <a:cs typeface="Arial" charset="0"/>
                </a:defRPr>
              </a:lvl2pPr>
              <a:lvl3pPr marL="1143000" indent="-228600">
                <a:defRPr>
                  <a:solidFill>
                    <a:schemeClr val="tx1"/>
                  </a:solidFill>
                  <a:latin typeface="Helvetica" pitchFamily="34" charset="0"/>
                  <a:cs typeface="Arial" charset="0"/>
                </a:defRPr>
              </a:lvl3pPr>
              <a:lvl4pPr marL="1600200" indent="-228600">
                <a:defRPr>
                  <a:solidFill>
                    <a:schemeClr val="tx1"/>
                  </a:solidFill>
                  <a:latin typeface="Helvetica" pitchFamily="34" charset="0"/>
                  <a:cs typeface="Arial" charset="0"/>
                </a:defRPr>
              </a:lvl4pPr>
              <a:lvl5pPr marL="2057400" indent="-228600">
                <a:defRPr>
                  <a:solidFill>
                    <a:schemeClr val="tx1"/>
                  </a:solidFill>
                  <a:latin typeface="Helvetica" pitchFamily="34" charset="0"/>
                  <a:cs typeface="Arial" charset="0"/>
                </a:defRPr>
              </a:lvl5pPr>
              <a:lvl6pPr marL="2514600" indent="-228600" fontAlgn="base">
                <a:spcBef>
                  <a:spcPct val="0"/>
                </a:spcBef>
                <a:spcAft>
                  <a:spcPct val="0"/>
                </a:spcAft>
                <a:defRPr>
                  <a:solidFill>
                    <a:schemeClr val="tx1"/>
                  </a:solidFill>
                  <a:latin typeface="Helvetica" pitchFamily="34" charset="0"/>
                  <a:cs typeface="Arial" charset="0"/>
                </a:defRPr>
              </a:lvl6pPr>
              <a:lvl7pPr marL="2971800" indent="-228600" fontAlgn="base">
                <a:spcBef>
                  <a:spcPct val="0"/>
                </a:spcBef>
                <a:spcAft>
                  <a:spcPct val="0"/>
                </a:spcAft>
                <a:defRPr>
                  <a:solidFill>
                    <a:schemeClr val="tx1"/>
                  </a:solidFill>
                  <a:latin typeface="Helvetica" pitchFamily="34" charset="0"/>
                  <a:cs typeface="Arial" charset="0"/>
                </a:defRPr>
              </a:lvl7pPr>
              <a:lvl8pPr marL="3429000" indent="-228600" fontAlgn="base">
                <a:spcBef>
                  <a:spcPct val="0"/>
                </a:spcBef>
                <a:spcAft>
                  <a:spcPct val="0"/>
                </a:spcAft>
                <a:defRPr>
                  <a:solidFill>
                    <a:schemeClr val="tx1"/>
                  </a:solidFill>
                  <a:latin typeface="Helvetica" pitchFamily="34" charset="0"/>
                  <a:cs typeface="Arial" charset="0"/>
                </a:defRPr>
              </a:lvl8pPr>
              <a:lvl9pPr marL="3886200" indent="-228600" fontAlgn="base">
                <a:spcBef>
                  <a:spcPct val="0"/>
                </a:spcBef>
                <a:spcAft>
                  <a:spcPct val="0"/>
                </a:spcAft>
                <a:defRPr>
                  <a:solidFill>
                    <a:schemeClr val="tx1"/>
                  </a:solidFill>
                  <a:latin typeface="Helvetica" pitchFamily="34" charset="0"/>
                  <a:cs typeface="Arial" charset="0"/>
                </a:defRPr>
              </a:lvl9pPr>
            </a:lstStyle>
            <a:p>
              <a:pPr>
                <a:spcBef>
                  <a:spcPct val="50000"/>
                </a:spcBef>
              </a:pPr>
              <a:r>
                <a:rPr lang="en-US" sz="1000" b="1" dirty="0">
                  <a:solidFill>
                    <a:schemeClr val="bg1"/>
                  </a:solidFill>
                  <a:latin typeface="+mj-lt"/>
                </a:rPr>
                <a:t>Goa</a:t>
              </a:r>
            </a:p>
          </p:txBody>
        </p:sp>
        <p:sp>
          <p:nvSpPr>
            <p:cNvPr id="27" name="Text Box 1133">
              <a:extLst>
                <a:ext uri="{FF2B5EF4-FFF2-40B4-BE49-F238E27FC236}">
                  <a16:creationId xmlns="" xmlns:a16="http://schemas.microsoft.com/office/drawing/2014/main" id="{00AD783E-8DB0-C947-8996-B5B48F83B59B}"/>
                </a:ext>
              </a:extLst>
            </p:cNvPr>
            <p:cNvSpPr txBox="1">
              <a:spLocks noChangeArrowheads="1"/>
            </p:cNvSpPr>
            <p:nvPr/>
          </p:nvSpPr>
          <p:spPr bwMode="auto">
            <a:xfrm>
              <a:off x="2998424" y="5508968"/>
              <a:ext cx="989088" cy="2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Helvetica" pitchFamily="34" charset="0"/>
                  <a:cs typeface="Arial" charset="0"/>
                </a:defRPr>
              </a:lvl1pPr>
              <a:lvl2pPr marL="742950" indent="-285750">
                <a:defRPr>
                  <a:solidFill>
                    <a:schemeClr val="tx1"/>
                  </a:solidFill>
                  <a:latin typeface="Helvetica" pitchFamily="34" charset="0"/>
                  <a:cs typeface="Arial" charset="0"/>
                </a:defRPr>
              </a:lvl2pPr>
              <a:lvl3pPr marL="1143000" indent="-228600">
                <a:defRPr>
                  <a:solidFill>
                    <a:schemeClr val="tx1"/>
                  </a:solidFill>
                  <a:latin typeface="Helvetica" pitchFamily="34" charset="0"/>
                  <a:cs typeface="Arial" charset="0"/>
                </a:defRPr>
              </a:lvl3pPr>
              <a:lvl4pPr marL="1600200" indent="-228600">
                <a:defRPr>
                  <a:solidFill>
                    <a:schemeClr val="tx1"/>
                  </a:solidFill>
                  <a:latin typeface="Helvetica" pitchFamily="34" charset="0"/>
                  <a:cs typeface="Arial" charset="0"/>
                </a:defRPr>
              </a:lvl4pPr>
              <a:lvl5pPr marL="2057400" indent="-228600">
                <a:defRPr>
                  <a:solidFill>
                    <a:schemeClr val="tx1"/>
                  </a:solidFill>
                  <a:latin typeface="Helvetica" pitchFamily="34" charset="0"/>
                  <a:cs typeface="Arial" charset="0"/>
                </a:defRPr>
              </a:lvl5pPr>
              <a:lvl6pPr marL="2514600" indent="-228600" fontAlgn="base">
                <a:spcBef>
                  <a:spcPct val="0"/>
                </a:spcBef>
                <a:spcAft>
                  <a:spcPct val="0"/>
                </a:spcAft>
                <a:defRPr>
                  <a:solidFill>
                    <a:schemeClr val="tx1"/>
                  </a:solidFill>
                  <a:latin typeface="Helvetica" pitchFamily="34" charset="0"/>
                  <a:cs typeface="Arial" charset="0"/>
                </a:defRPr>
              </a:lvl6pPr>
              <a:lvl7pPr marL="2971800" indent="-228600" fontAlgn="base">
                <a:spcBef>
                  <a:spcPct val="0"/>
                </a:spcBef>
                <a:spcAft>
                  <a:spcPct val="0"/>
                </a:spcAft>
                <a:defRPr>
                  <a:solidFill>
                    <a:schemeClr val="tx1"/>
                  </a:solidFill>
                  <a:latin typeface="Helvetica" pitchFamily="34" charset="0"/>
                  <a:cs typeface="Arial" charset="0"/>
                </a:defRPr>
              </a:lvl7pPr>
              <a:lvl8pPr marL="3429000" indent="-228600" fontAlgn="base">
                <a:spcBef>
                  <a:spcPct val="0"/>
                </a:spcBef>
                <a:spcAft>
                  <a:spcPct val="0"/>
                </a:spcAft>
                <a:defRPr>
                  <a:solidFill>
                    <a:schemeClr val="tx1"/>
                  </a:solidFill>
                  <a:latin typeface="Helvetica" pitchFamily="34" charset="0"/>
                  <a:cs typeface="Arial" charset="0"/>
                </a:defRPr>
              </a:lvl8pPr>
              <a:lvl9pPr marL="3886200" indent="-228600" fontAlgn="base">
                <a:spcBef>
                  <a:spcPct val="0"/>
                </a:spcBef>
                <a:spcAft>
                  <a:spcPct val="0"/>
                </a:spcAft>
                <a:defRPr>
                  <a:solidFill>
                    <a:schemeClr val="tx1"/>
                  </a:solidFill>
                  <a:latin typeface="Helvetica" pitchFamily="34" charset="0"/>
                  <a:cs typeface="Arial" charset="0"/>
                </a:defRPr>
              </a:lvl9pPr>
            </a:lstStyle>
            <a:p>
              <a:pPr>
                <a:spcBef>
                  <a:spcPct val="50000"/>
                </a:spcBef>
              </a:pPr>
              <a:r>
                <a:rPr lang="en-US" sz="1000" b="1" dirty="0">
                  <a:solidFill>
                    <a:schemeClr val="bg1"/>
                  </a:solidFill>
                  <a:latin typeface="+mj-lt"/>
                </a:rPr>
                <a:t>Bangalore</a:t>
              </a:r>
            </a:p>
          </p:txBody>
        </p:sp>
        <p:sp>
          <p:nvSpPr>
            <p:cNvPr id="28" name="Text Box 1135">
              <a:extLst>
                <a:ext uri="{FF2B5EF4-FFF2-40B4-BE49-F238E27FC236}">
                  <a16:creationId xmlns="" xmlns:a16="http://schemas.microsoft.com/office/drawing/2014/main" id="{5A8BB107-507F-F14A-BCFD-EE9A1059CEF9}"/>
                </a:ext>
              </a:extLst>
            </p:cNvPr>
            <p:cNvSpPr txBox="1">
              <a:spLocks noChangeArrowheads="1"/>
            </p:cNvSpPr>
            <p:nvPr/>
          </p:nvSpPr>
          <p:spPr bwMode="auto">
            <a:xfrm>
              <a:off x="3588417" y="3699669"/>
              <a:ext cx="727915" cy="2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Helvetica" pitchFamily="34" charset="0"/>
                  <a:cs typeface="Arial" charset="0"/>
                </a:defRPr>
              </a:lvl1pPr>
              <a:lvl2pPr marL="742950" indent="-285750">
                <a:defRPr>
                  <a:solidFill>
                    <a:schemeClr val="tx1"/>
                  </a:solidFill>
                  <a:latin typeface="Helvetica" pitchFamily="34" charset="0"/>
                  <a:cs typeface="Arial" charset="0"/>
                </a:defRPr>
              </a:lvl2pPr>
              <a:lvl3pPr marL="1143000" indent="-228600">
                <a:defRPr>
                  <a:solidFill>
                    <a:schemeClr val="tx1"/>
                  </a:solidFill>
                  <a:latin typeface="Helvetica" pitchFamily="34" charset="0"/>
                  <a:cs typeface="Arial" charset="0"/>
                </a:defRPr>
              </a:lvl3pPr>
              <a:lvl4pPr marL="1600200" indent="-228600">
                <a:defRPr>
                  <a:solidFill>
                    <a:schemeClr val="tx1"/>
                  </a:solidFill>
                  <a:latin typeface="Helvetica" pitchFamily="34" charset="0"/>
                  <a:cs typeface="Arial" charset="0"/>
                </a:defRPr>
              </a:lvl4pPr>
              <a:lvl5pPr marL="2057400" indent="-228600">
                <a:defRPr>
                  <a:solidFill>
                    <a:schemeClr val="tx1"/>
                  </a:solidFill>
                  <a:latin typeface="Helvetica" pitchFamily="34" charset="0"/>
                  <a:cs typeface="Arial" charset="0"/>
                </a:defRPr>
              </a:lvl5pPr>
              <a:lvl6pPr marL="2514600" indent="-228600" fontAlgn="base">
                <a:spcBef>
                  <a:spcPct val="0"/>
                </a:spcBef>
                <a:spcAft>
                  <a:spcPct val="0"/>
                </a:spcAft>
                <a:defRPr>
                  <a:solidFill>
                    <a:schemeClr val="tx1"/>
                  </a:solidFill>
                  <a:latin typeface="Helvetica" pitchFamily="34" charset="0"/>
                  <a:cs typeface="Arial" charset="0"/>
                </a:defRPr>
              </a:lvl6pPr>
              <a:lvl7pPr marL="2971800" indent="-228600" fontAlgn="base">
                <a:spcBef>
                  <a:spcPct val="0"/>
                </a:spcBef>
                <a:spcAft>
                  <a:spcPct val="0"/>
                </a:spcAft>
                <a:defRPr>
                  <a:solidFill>
                    <a:schemeClr val="tx1"/>
                  </a:solidFill>
                  <a:latin typeface="Helvetica" pitchFamily="34" charset="0"/>
                  <a:cs typeface="Arial" charset="0"/>
                </a:defRPr>
              </a:lvl7pPr>
              <a:lvl8pPr marL="3429000" indent="-228600" fontAlgn="base">
                <a:spcBef>
                  <a:spcPct val="0"/>
                </a:spcBef>
                <a:spcAft>
                  <a:spcPct val="0"/>
                </a:spcAft>
                <a:defRPr>
                  <a:solidFill>
                    <a:schemeClr val="tx1"/>
                  </a:solidFill>
                  <a:latin typeface="Helvetica" pitchFamily="34" charset="0"/>
                  <a:cs typeface="Arial" charset="0"/>
                </a:defRPr>
              </a:lvl8pPr>
              <a:lvl9pPr marL="3886200" indent="-228600" fontAlgn="base">
                <a:spcBef>
                  <a:spcPct val="0"/>
                </a:spcBef>
                <a:spcAft>
                  <a:spcPct val="0"/>
                </a:spcAft>
                <a:defRPr>
                  <a:solidFill>
                    <a:schemeClr val="tx1"/>
                  </a:solidFill>
                  <a:latin typeface="Helvetica" pitchFamily="34" charset="0"/>
                  <a:cs typeface="Arial" charset="0"/>
                </a:defRPr>
              </a:lvl9pPr>
            </a:lstStyle>
            <a:p>
              <a:pPr>
                <a:spcBef>
                  <a:spcPct val="50000"/>
                </a:spcBef>
              </a:pPr>
              <a:r>
                <a:rPr lang="en-US" sz="1000" b="1" dirty="0">
                  <a:solidFill>
                    <a:schemeClr val="bg1"/>
                  </a:solidFill>
                  <a:latin typeface="+mj-lt"/>
                </a:rPr>
                <a:t>Nagpur</a:t>
              </a:r>
            </a:p>
          </p:txBody>
        </p:sp>
        <p:sp>
          <p:nvSpPr>
            <p:cNvPr id="29" name="Text Box 1138">
              <a:extLst>
                <a:ext uri="{FF2B5EF4-FFF2-40B4-BE49-F238E27FC236}">
                  <a16:creationId xmlns="" xmlns:a16="http://schemas.microsoft.com/office/drawing/2014/main" id="{3C6D5B68-DC24-0948-B38D-34228411DAF5}"/>
                </a:ext>
              </a:extLst>
            </p:cNvPr>
            <p:cNvSpPr txBox="1">
              <a:spLocks noChangeArrowheads="1"/>
            </p:cNvSpPr>
            <p:nvPr/>
          </p:nvSpPr>
          <p:spPr bwMode="auto">
            <a:xfrm>
              <a:off x="2320355" y="3420978"/>
              <a:ext cx="829016" cy="2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Helvetica" pitchFamily="34" charset="0"/>
                  <a:cs typeface="Arial" charset="0"/>
                </a:defRPr>
              </a:lvl1pPr>
              <a:lvl2pPr marL="742950" indent="-285750">
                <a:defRPr>
                  <a:solidFill>
                    <a:schemeClr val="tx1"/>
                  </a:solidFill>
                  <a:latin typeface="Helvetica" pitchFamily="34" charset="0"/>
                  <a:cs typeface="Arial" charset="0"/>
                </a:defRPr>
              </a:lvl2pPr>
              <a:lvl3pPr marL="1143000" indent="-228600">
                <a:defRPr>
                  <a:solidFill>
                    <a:schemeClr val="tx1"/>
                  </a:solidFill>
                  <a:latin typeface="Helvetica" pitchFamily="34" charset="0"/>
                  <a:cs typeface="Arial" charset="0"/>
                </a:defRPr>
              </a:lvl3pPr>
              <a:lvl4pPr marL="1600200" indent="-228600">
                <a:defRPr>
                  <a:solidFill>
                    <a:schemeClr val="tx1"/>
                  </a:solidFill>
                  <a:latin typeface="Helvetica" pitchFamily="34" charset="0"/>
                  <a:cs typeface="Arial" charset="0"/>
                </a:defRPr>
              </a:lvl4pPr>
              <a:lvl5pPr marL="2057400" indent="-228600">
                <a:defRPr>
                  <a:solidFill>
                    <a:schemeClr val="tx1"/>
                  </a:solidFill>
                  <a:latin typeface="Helvetica" pitchFamily="34" charset="0"/>
                  <a:cs typeface="Arial" charset="0"/>
                </a:defRPr>
              </a:lvl5pPr>
              <a:lvl6pPr marL="2514600" indent="-228600" fontAlgn="base">
                <a:spcBef>
                  <a:spcPct val="0"/>
                </a:spcBef>
                <a:spcAft>
                  <a:spcPct val="0"/>
                </a:spcAft>
                <a:defRPr>
                  <a:solidFill>
                    <a:schemeClr val="tx1"/>
                  </a:solidFill>
                  <a:latin typeface="Helvetica" pitchFamily="34" charset="0"/>
                  <a:cs typeface="Arial" charset="0"/>
                </a:defRPr>
              </a:lvl6pPr>
              <a:lvl7pPr marL="2971800" indent="-228600" fontAlgn="base">
                <a:spcBef>
                  <a:spcPct val="0"/>
                </a:spcBef>
                <a:spcAft>
                  <a:spcPct val="0"/>
                </a:spcAft>
                <a:defRPr>
                  <a:solidFill>
                    <a:schemeClr val="tx1"/>
                  </a:solidFill>
                  <a:latin typeface="Helvetica" pitchFamily="34" charset="0"/>
                  <a:cs typeface="Arial" charset="0"/>
                </a:defRPr>
              </a:lvl7pPr>
              <a:lvl8pPr marL="3429000" indent="-228600" fontAlgn="base">
                <a:spcBef>
                  <a:spcPct val="0"/>
                </a:spcBef>
                <a:spcAft>
                  <a:spcPct val="0"/>
                </a:spcAft>
                <a:defRPr>
                  <a:solidFill>
                    <a:schemeClr val="tx1"/>
                  </a:solidFill>
                  <a:latin typeface="Helvetica" pitchFamily="34" charset="0"/>
                  <a:cs typeface="Arial" charset="0"/>
                </a:defRPr>
              </a:lvl8pPr>
              <a:lvl9pPr marL="3886200" indent="-228600" fontAlgn="base">
                <a:spcBef>
                  <a:spcPct val="0"/>
                </a:spcBef>
                <a:spcAft>
                  <a:spcPct val="0"/>
                </a:spcAft>
                <a:defRPr>
                  <a:solidFill>
                    <a:schemeClr val="tx1"/>
                  </a:solidFill>
                  <a:latin typeface="Helvetica" pitchFamily="34" charset="0"/>
                  <a:cs typeface="Arial" charset="0"/>
                </a:defRPr>
              </a:lvl9pPr>
            </a:lstStyle>
            <a:p>
              <a:pPr>
                <a:spcBef>
                  <a:spcPct val="50000"/>
                </a:spcBef>
              </a:pPr>
              <a:r>
                <a:rPr lang="en-US" sz="1000" b="1" dirty="0">
                  <a:solidFill>
                    <a:schemeClr val="bg1"/>
                  </a:solidFill>
                  <a:latin typeface="+mj-lt"/>
                </a:rPr>
                <a:t>Baroda</a:t>
              </a:r>
            </a:p>
          </p:txBody>
        </p:sp>
        <p:sp>
          <p:nvSpPr>
            <p:cNvPr id="30" name="Text Box 1140">
              <a:extLst>
                <a:ext uri="{FF2B5EF4-FFF2-40B4-BE49-F238E27FC236}">
                  <a16:creationId xmlns="" xmlns:a16="http://schemas.microsoft.com/office/drawing/2014/main" id="{C1C7987D-D917-A94B-BBDB-703FA3A1728A}"/>
                </a:ext>
              </a:extLst>
            </p:cNvPr>
            <p:cNvSpPr txBox="1">
              <a:spLocks noChangeArrowheads="1"/>
            </p:cNvSpPr>
            <p:nvPr/>
          </p:nvSpPr>
          <p:spPr bwMode="auto">
            <a:xfrm>
              <a:off x="2968337" y="1504209"/>
              <a:ext cx="1001750" cy="2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Helvetica" pitchFamily="34" charset="0"/>
                  <a:cs typeface="Arial" charset="0"/>
                </a:defRPr>
              </a:lvl1pPr>
              <a:lvl2pPr marL="742950" indent="-285750">
                <a:defRPr>
                  <a:solidFill>
                    <a:schemeClr val="tx1"/>
                  </a:solidFill>
                  <a:latin typeface="Helvetica" pitchFamily="34" charset="0"/>
                  <a:cs typeface="Arial" charset="0"/>
                </a:defRPr>
              </a:lvl2pPr>
              <a:lvl3pPr marL="1143000" indent="-228600">
                <a:defRPr>
                  <a:solidFill>
                    <a:schemeClr val="tx1"/>
                  </a:solidFill>
                  <a:latin typeface="Helvetica" pitchFamily="34" charset="0"/>
                  <a:cs typeface="Arial" charset="0"/>
                </a:defRPr>
              </a:lvl3pPr>
              <a:lvl4pPr marL="1600200" indent="-228600">
                <a:defRPr>
                  <a:solidFill>
                    <a:schemeClr val="tx1"/>
                  </a:solidFill>
                  <a:latin typeface="Helvetica" pitchFamily="34" charset="0"/>
                  <a:cs typeface="Arial" charset="0"/>
                </a:defRPr>
              </a:lvl4pPr>
              <a:lvl5pPr marL="2057400" indent="-228600">
                <a:defRPr>
                  <a:solidFill>
                    <a:schemeClr val="tx1"/>
                  </a:solidFill>
                  <a:latin typeface="Helvetica" pitchFamily="34" charset="0"/>
                  <a:cs typeface="Arial" charset="0"/>
                </a:defRPr>
              </a:lvl5pPr>
              <a:lvl6pPr marL="2514600" indent="-228600" fontAlgn="base">
                <a:spcBef>
                  <a:spcPct val="0"/>
                </a:spcBef>
                <a:spcAft>
                  <a:spcPct val="0"/>
                </a:spcAft>
                <a:defRPr>
                  <a:solidFill>
                    <a:schemeClr val="tx1"/>
                  </a:solidFill>
                  <a:latin typeface="Helvetica" pitchFamily="34" charset="0"/>
                  <a:cs typeface="Arial" charset="0"/>
                </a:defRPr>
              </a:lvl6pPr>
              <a:lvl7pPr marL="2971800" indent="-228600" fontAlgn="base">
                <a:spcBef>
                  <a:spcPct val="0"/>
                </a:spcBef>
                <a:spcAft>
                  <a:spcPct val="0"/>
                </a:spcAft>
                <a:defRPr>
                  <a:solidFill>
                    <a:schemeClr val="tx1"/>
                  </a:solidFill>
                  <a:latin typeface="Helvetica" pitchFamily="34" charset="0"/>
                  <a:cs typeface="Arial" charset="0"/>
                </a:defRPr>
              </a:lvl7pPr>
              <a:lvl8pPr marL="3429000" indent="-228600" fontAlgn="base">
                <a:spcBef>
                  <a:spcPct val="0"/>
                </a:spcBef>
                <a:spcAft>
                  <a:spcPct val="0"/>
                </a:spcAft>
                <a:defRPr>
                  <a:solidFill>
                    <a:schemeClr val="tx1"/>
                  </a:solidFill>
                  <a:latin typeface="Helvetica" pitchFamily="34" charset="0"/>
                  <a:cs typeface="Arial" charset="0"/>
                </a:defRPr>
              </a:lvl8pPr>
              <a:lvl9pPr marL="3886200" indent="-228600" fontAlgn="base">
                <a:spcBef>
                  <a:spcPct val="0"/>
                </a:spcBef>
                <a:spcAft>
                  <a:spcPct val="0"/>
                </a:spcAft>
                <a:defRPr>
                  <a:solidFill>
                    <a:schemeClr val="tx1"/>
                  </a:solidFill>
                  <a:latin typeface="Helvetica" pitchFamily="34" charset="0"/>
                  <a:cs typeface="Arial" charset="0"/>
                </a:defRPr>
              </a:lvl9pPr>
            </a:lstStyle>
            <a:p>
              <a:pPr>
                <a:spcBef>
                  <a:spcPct val="50000"/>
                </a:spcBef>
              </a:pPr>
              <a:r>
                <a:rPr lang="en-US" sz="1000" b="1" dirty="0">
                  <a:solidFill>
                    <a:schemeClr val="bg1"/>
                  </a:solidFill>
                  <a:latin typeface="+mj-lt"/>
                </a:rPr>
                <a:t>Ludhiana</a:t>
              </a:r>
            </a:p>
          </p:txBody>
        </p:sp>
        <p:sp>
          <p:nvSpPr>
            <p:cNvPr id="32" name="Text Box 1142">
              <a:extLst>
                <a:ext uri="{FF2B5EF4-FFF2-40B4-BE49-F238E27FC236}">
                  <a16:creationId xmlns="" xmlns:a16="http://schemas.microsoft.com/office/drawing/2014/main" id="{507BBF41-D10E-6741-B2CF-421DA9A2E7B1}"/>
                </a:ext>
              </a:extLst>
            </p:cNvPr>
            <p:cNvSpPr txBox="1">
              <a:spLocks noChangeArrowheads="1"/>
            </p:cNvSpPr>
            <p:nvPr/>
          </p:nvSpPr>
          <p:spPr bwMode="auto">
            <a:xfrm>
              <a:off x="4053430" y="2544070"/>
              <a:ext cx="889672" cy="2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Helvetica" pitchFamily="34" charset="0"/>
                  <a:cs typeface="Arial" charset="0"/>
                </a:defRPr>
              </a:lvl1pPr>
              <a:lvl2pPr marL="742950" indent="-285750">
                <a:defRPr>
                  <a:solidFill>
                    <a:schemeClr val="tx1"/>
                  </a:solidFill>
                  <a:latin typeface="Helvetica" pitchFamily="34" charset="0"/>
                  <a:cs typeface="Arial" charset="0"/>
                </a:defRPr>
              </a:lvl2pPr>
              <a:lvl3pPr marL="1143000" indent="-228600">
                <a:defRPr>
                  <a:solidFill>
                    <a:schemeClr val="tx1"/>
                  </a:solidFill>
                  <a:latin typeface="Helvetica" pitchFamily="34" charset="0"/>
                  <a:cs typeface="Arial" charset="0"/>
                </a:defRPr>
              </a:lvl3pPr>
              <a:lvl4pPr marL="1600200" indent="-228600">
                <a:defRPr>
                  <a:solidFill>
                    <a:schemeClr val="tx1"/>
                  </a:solidFill>
                  <a:latin typeface="Helvetica" pitchFamily="34" charset="0"/>
                  <a:cs typeface="Arial" charset="0"/>
                </a:defRPr>
              </a:lvl4pPr>
              <a:lvl5pPr marL="2057400" indent="-228600">
                <a:defRPr>
                  <a:solidFill>
                    <a:schemeClr val="tx1"/>
                  </a:solidFill>
                  <a:latin typeface="Helvetica" pitchFamily="34" charset="0"/>
                  <a:cs typeface="Arial" charset="0"/>
                </a:defRPr>
              </a:lvl5pPr>
              <a:lvl6pPr marL="2514600" indent="-228600" fontAlgn="base">
                <a:spcBef>
                  <a:spcPct val="0"/>
                </a:spcBef>
                <a:spcAft>
                  <a:spcPct val="0"/>
                </a:spcAft>
                <a:defRPr>
                  <a:solidFill>
                    <a:schemeClr val="tx1"/>
                  </a:solidFill>
                  <a:latin typeface="Helvetica" pitchFamily="34" charset="0"/>
                  <a:cs typeface="Arial" charset="0"/>
                </a:defRPr>
              </a:lvl6pPr>
              <a:lvl7pPr marL="2971800" indent="-228600" fontAlgn="base">
                <a:spcBef>
                  <a:spcPct val="0"/>
                </a:spcBef>
                <a:spcAft>
                  <a:spcPct val="0"/>
                </a:spcAft>
                <a:defRPr>
                  <a:solidFill>
                    <a:schemeClr val="tx1"/>
                  </a:solidFill>
                  <a:latin typeface="Helvetica" pitchFamily="34" charset="0"/>
                  <a:cs typeface="Arial" charset="0"/>
                </a:defRPr>
              </a:lvl7pPr>
              <a:lvl8pPr marL="3429000" indent="-228600" fontAlgn="base">
                <a:spcBef>
                  <a:spcPct val="0"/>
                </a:spcBef>
                <a:spcAft>
                  <a:spcPct val="0"/>
                </a:spcAft>
                <a:defRPr>
                  <a:solidFill>
                    <a:schemeClr val="tx1"/>
                  </a:solidFill>
                  <a:latin typeface="Helvetica" pitchFamily="34" charset="0"/>
                  <a:cs typeface="Arial" charset="0"/>
                </a:defRPr>
              </a:lvl8pPr>
              <a:lvl9pPr marL="3886200" indent="-228600" fontAlgn="base">
                <a:spcBef>
                  <a:spcPct val="0"/>
                </a:spcBef>
                <a:spcAft>
                  <a:spcPct val="0"/>
                </a:spcAft>
                <a:defRPr>
                  <a:solidFill>
                    <a:schemeClr val="tx1"/>
                  </a:solidFill>
                  <a:latin typeface="Helvetica" pitchFamily="34" charset="0"/>
                  <a:cs typeface="Arial" charset="0"/>
                </a:defRPr>
              </a:lvl9pPr>
            </a:lstStyle>
            <a:p>
              <a:pPr>
                <a:spcBef>
                  <a:spcPct val="50000"/>
                </a:spcBef>
              </a:pPr>
              <a:r>
                <a:rPr lang="en-US" sz="1000" b="1" dirty="0">
                  <a:solidFill>
                    <a:schemeClr val="bg1"/>
                  </a:solidFill>
                  <a:latin typeface="+mj-lt"/>
                </a:rPr>
                <a:t>Kanpur</a:t>
              </a:r>
            </a:p>
          </p:txBody>
        </p:sp>
        <p:sp>
          <p:nvSpPr>
            <p:cNvPr id="33" name="Text Box 1144">
              <a:extLst>
                <a:ext uri="{FF2B5EF4-FFF2-40B4-BE49-F238E27FC236}">
                  <a16:creationId xmlns="" xmlns:a16="http://schemas.microsoft.com/office/drawing/2014/main" id="{9760E5D0-6ACA-7541-95BE-CFAD9765AF07}"/>
                </a:ext>
              </a:extLst>
            </p:cNvPr>
            <p:cNvSpPr txBox="1">
              <a:spLocks noChangeArrowheads="1"/>
            </p:cNvSpPr>
            <p:nvPr/>
          </p:nvSpPr>
          <p:spPr bwMode="auto">
            <a:xfrm>
              <a:off x="5240922" y="3540481"/>
              <a:ext cx="912689" cy="2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Helvetica" pitchFamily="34" charset="0"/>
                  <a:cs typeface="Arial" charset="0"/>
                </a:defRPr>
              </a:lvl1pPr>
              <a:lvl2pPr marL="742950" indent="-285750">
                <a:defRPr>
                  <a:solidFill>
                    <a:schemeClr val="tx1"/>
                  </a:solidFill>
                  <a:latin typeface="Helvetica" pitchFamily="34" charset="0"/>
                  <a:cs typeface="Arial" charset="0"/>
                </a:defRPr>
              </a:lvl2pPr>
              <a:lvl3pPr marL="1143000" indent="-228600">
                <a:defRPr>
                  <a:solidFill>
                    <a:schemeClr val="tx1"/>
                  </a:solidFill>
                  <a:latin typeface="Helvetica" pitchFamily="34" charset="0"/>
                  <a:cs typeface="Arial" charset="0"/>
                </a:defRPr>
              </a:lvl3pPr>
              <a:lvl4pPr marL="1600200" indent="-228600">
                <a:defRPr>
                  <a:solidFill>
                    <a:schemeClr val="tx1"/>
                  </a:solidFill>
                  <a:latin typeface="Helvetica" pitchFamily="34" charset="0"/>
                  <a:cs typeface="Arial" charset="0"/>
                </a:defRPr>
              </a:lvl4pPr>
              <a:lvl5pPr marL="2057400" indent="-228600">
                <a:defRPr>
                  <a:solidFill>
                    <a:schemeClr val="tx1"/>
                  </a:solidFill>
                  <a:latin typeface="Helvetica" pitchFamily="34" charset="0"/>
                  <a:cs typeface="Arial" charset="0"/>
                </a:defRPr>
              </a:lvl5pPr>
              <a:lvl6pPr marL="2514600" indent="-228600" fontAlgn="base">
                <a:spcBef>
                  <a:spcPct val="0"/>
                </a:spcBef>
                <a:spcAft>
                  <a:spcPct val="0"/>
                </a:spcAft>
                <a:defRPr>
                  <a:solidFill>
                    <a:schemeClr val="tx1"/>
                  </a:solidFill>
                  <a:latin typeface="Helvetica" pitchFamily="34" charset="0"/>
                  <a:cs typeface="Arial" charset="0"/>
                </a:defRPr>
              </a:lvl6pPr>
              <a:lvl7pPr marL="2971800" indent="-228600" fontAlgn="base">
                <a:spcBef>
                  <a:spcPct val="0"/>
                </a:spcBef>
                <a:spcAft>
                  <a:spcPct val="0"/>
                </a:spcAft>
                <a:defRPr>
                  <a:solidFill>
                    <a:schemeClr val="tx1"/>
                  </a:solidFill>
                  <a:latin typeface="Helvetica" pitchFamily="34" charset="0"/>
                  <a:cs typeface="Arial" charset="0"/>
                </a:defRPr>
              </a:lvl7pPr>
              <a:lvl8pPr marL="3429000" indent="-228600" fontAlgn="base">
                <a:spcBef>
                  <a:spcPct val="0"/>
                </a:spcBef>
                <a:spcAft>
                  <a:spcPct val="0"/>
                </a:spcAft>
                <a:defRPr>
                  <a:solidFill>
                    <a:schemeClr val="tx1"/>
                  </a:solidFill>
                  <a:latin typeface="Helvetica" pitchFamily="34" charset="0"/>
                  <a:cs typeface="Arial" charset="0"/>
                </a:defRPr>
              </a:lvl8pPr>
              <a:lvl9pPr marL="3886200" indent="-228600" fontAlgn="base">
                <a:spcBef>
                  <a:spcPct val="0"/>
                </a:spcBef>
                <a:spcAft>
                  <a:spcPct val="0"/>
                </a:spcAft>
                <a:defRPr>
                  <a:solidFill>
                    <a:schemeClr val="tx1"/>
                  </a:solidFill>
                  <a:latin typeface="Helvetica" pitchFamily="34" charset="0"/>
                  <a:cs typeface="Arial" charset="0"/>
                </a:defRPr>
              </a:lvl9pPr>
            </a:lstStyle>
            <a:p>
              <a:pPr>
                <a:spcBef>
                  <a:spcPct val="50000"/>
                </a:spcBef>
              </a:pPr>
              <a:r>
                <a:rPr lang="en-US" sz="1000" b="1" dirty="0">
                  <a:solidFill>
                    <a:srgbClr val="A92020"/>
                  </a:solidFill>
                  <a:latin typeface="+mj-lt"/>
                </a:rPr>
                <a:t>Kolkata</a:t>
              </a:r>
            </a:p>
          </p:txBody>
        </p:sp>
        <p:sp>
          <p:nvSpPr>
            <p:cNvPr id="34" name="Text Box 1145">
              <a:extLst>
                <a:ext uri="{FF2B5EF4-FFF2-40B4-BE49-F238E27FC236}">
                  <a16:creationId xmlns="" xmlns:a16="http://schemas.microsoft.com/office/drawing/2014/main" id="{D3320B00-3CB8-6346-AB9A-7A506C35A5F1}"/>
                </a:ext>
              </a:extLst>
            </p:cNvPr>
            <p:cNvSpPr txBox="1">
              <a:spLocks noChangeArrowheads="1"/>
            </p:cNvSpPr>
            <p:nvPr/>
          </p:nvSpPr>
          <p:spPr bwMode="auto">
            <a:xfrm>
              <a:off x="1860672" y="6062311"/>
              <a:ext cx="1078396" cy="2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Helvetica" pitchFamily="34" charset="0"/>
                  <a:cs typeface="Arial" charset="0"/>
                </a:defRPr>
              </a:lvl1pPr>
              <a:lvl2pPr marL="742950" indent="-285750">
                <a:defRPr>
                  <a:solidFill>
                    <a:schemeClr val="tx1"/>
                  </a:solidFill>
                  <a:latin typeface="Helvetica" pitchFamily="34" charset="0"/>
                  <a:cs typeface="Arial" charset="0"/>
                </a:defRPr>
              </a:lvl2pPr>
              <a:lvl3pPr marL="1143000" indent="-228600">
                <a:defRPr>
                  <a:solidFill>
                    <a:schemeClr val="tx1"/>
                  </a:solidFill>
                  <a:latin typeface="Helvetica" pitchFamily="34" charset="0"/>
                  <a:cs typeface="Arial" charset="0"/>
                </a:defRPr>
              </a:lvl3pPr>
              <a:lvl4pPr marL="1600200" indent="-228600">
                <a:defRPr>
                  <a:solidFill>
                    <a:schemeClr val="tx1"/>
                  </a:solidFill>
                  <a:latin typeface="Helvetica" pitchFamily="34" charset="0"/>
                  <a:cs typeface="Arial" charset="0"/>
                </a:defRPr>
              </a:lvl4pPr>
              <a:lvl5pPr marL="2057400" indent="-228600">
                <a:defRPr>
                  <a:solidFill>
                    <a:schemeClr val="tx1"/>
                  </a:solidFill>
                  <a:latin typeface="Helvetica" pitchFamily="34" charset="0"/>
                  <a:cs typeface="Arial" charset="0"/>
                </a:defRPr>
              </a:lvl5pPr>
              <a:lvl6pPr marL="2514600" indent="-228600" fontAlgn="base">
                <a:spcBef>
                  <a:spcPct val="0"/>
                </a:spcBef>
                <a:spcAft>
                  <a:spcPct val="0"/>
                </a:spcAft>
                <a:defRPr>
                  <a:solidFill>
                    <a:schemeClr val="tx1"/>
                  </a:solidFill>
                  <a:latin typeface="Helvetica" pitchFamily="34" charset="0"/>
                  <a:cs typeface="Arial" charset="0"/>
                </a:defRPr>
              </a:lvl6pPr>
              <a:lvl7pPr marL="2971800" indent="-228600" fontAlgn="base">
                <a:spcBef>
                  <a:spcPct val="0"/>
                </a:spcBef>
                <a:spcAft>
                  <a:spcPct val="0"/>
                </a:spcAft>
                <a:defRPr>
                  <a:solidFill>
                    <a:schemeClr val="tx1"/>
                  </a:solidFill>
                  <a:latin typeface="Helvetica" pitchFamily="34" charset="0"/>
                  <a:cs typeface="Arial" charset="0"/>
                </a:defRPr>
              </a:lvl7pPr>
              <a:lvl8pPr marL="3429000" indent="-228600" fontAlgn="base">
                <a:spcBef>
                  <a:spcPct val="0"/>
                </a:spcBef>
                <a:spcAft>
                  <a:spcPct val="0"/>
                </a:spcAft>
                <a:defRPr>
                  <a:solidFill>
                    <a:schemeClr val="tx1"/>
                  </a:solidFill>
                  <a:latin typeface="Helvetica" pitchFamily="34" charset="0"/>
                  <a:cs typeface="Arial" charset="0"/>
                </a:defRPr>
              </a:lvl8pPr>
              <a:lvl9pPr marL="3886200" indent="-228600" fontAlgn="base">
                <a:spcBef>
                  <a:spcPct val="0"/>
                </a:spcBef>
                <a:spcAft>
                  <a:spcPct val="0"/>
                </a:spcAft>
                <a:defRPr>
                  <a:solidFill>
                    <a:schemeClr val="tx1"/>
                  </a:solidFill>
                  <a:latin typeface="Helvetica" pitchFamily="34" charset="0"/>
                  <a:cs typeface="Arial" charset="0"/>
                </a:defRPr>
              </a:lvl9pPr>
            </a:lstStyle>
            <a:p>
              <a:pPr algn="r">
                <a:spcBef>
                  <a:spcPct val="50000"/>
                </a:spcBef>
              </a:pPr>
              <a:r>
                <a:rPr lang="en-US" sz="1000" b="1" dirty="0">
                  <a:solidFill>
                    <a:srgbClr val="A82020"/>
                  </a:solidFill>
                  <a:latin typeface="+mj-lt"/>
                </a:rPr>
                <a:t>Coimbatore</a:t>
              </a:r>
            </a:p>
          </p:txBody>
        </p:sp>
        <p:sp>
          <p:nvSpPr>
            <p:cNvPr id="35" name="Text Box 1146">
              <a:extLst>
                <a:ext uri="{FF2B5EF4-FFF2-40B4-BE49-F238E27FC236}">
                  <a16:creationId xmlns="" xmlns:a16="http://schemas.microsoft.com/office/drawing/2014/main" id="{AEAD7D44-88DA-0F40-B92C-AD117C1B0A65}"/>
                </a:ext>
              </a:extLst>
            </p:cNvPr>
            <p:cNvSpPr txBox="1">
              <a:spLocks noChangeArrowheads="1"/>
            </p:cNvSpPr>
            <p:nvPr/>
          </p:nvSpPr>
          <p:spPr bwMode="auto">
            <a:xfrm>
              <a:off x="3274939" y="5914413"/>
              <a:ext cx="727915" cy="2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Helvetica" pitchFamily="34" charset="0"/>
                  <a:cs typeface="Arial" charset="0"/>
                </a:defRPr>
              </a:lvl1pPr>
              <a:lvl2pPr marL="742950" indent="-285750">
                <a:defRPr>
                  <a:solidFill>
                    <a:schemeClr val="tx1"/>
                  </a:solidFill>
                  <a:latin typeface="Helvetica" pitchFamily="34" charset="0"/>
                  <a:cs typeface="Arial" charset="0"/>
                </a:defRPr>
              </a:lvl2pPr>
              <a:lvl3pPr marL="1143000" indent="-228600">
                <a:defRPr>
                  <a:solidFill>
                    <a:schemeClr val="tx1"/>
                  </a:solidFill>
                  <a:latin typeface="Helvetica" pitchFamily="34" charset="0"/>
                  <a:cs typeface="Arial" charset="0"/>
                </a:defRPr>
              </a:lvl3pPr>
              <a:lvl4pPr marL="1600200" indent="-228600">
                <a:defRPr>
                  <a:solidFill>
                    <a:schemeClr val="tx1"/>
                  </a:solidFill>
                  <a:latin typeface="Helvetica" pitchFamily="34" charset="0"/>
                  <a:cs typeface="Arial" charset="0"/>
                </a:defRPr>
              </a:lvl4pPr>
              <a:lvl5pPr marL="2057400" indent="-228600">
                <a:defRPr>
                  <a:solidFill>
                    <a:schemeClr val="tx1"/>
                  </a:solidFill>
                  <a:latin typeface="Helvetica" pitchFamily="34" charset="0"/>
                  <a:cs typeface="Arial" charset="0"/>
                </a:defRPr>
              </a:lvl5pPr>
              <a:lvl6pPr marL="2514600" indent="-228600" fontAlgn="base">
                <a:spcBef>
                  <a:spcPct val="0"/>
                </a:spcBef>
                <a:spcAft>
                  <a:spcPct val="0"/>
                </a:spcAft>
                <a:defRPr>
                  <a:solidFill>
                    <a:schemeClr val="tx1"/>
                  </a:solidFill>
                  <a:latin typeface="Helvetica" pitchFamily="34" charset="0"/>
                  <a:cs typeface="Arial" charset="0"/>
                </a:defRPr>
              </a:lvl6pPr>
              <a:lvl7pPr marL="2971800" indent="-228600" fontAlgn="base">
                <a:spcBef>
                  <a:spcPct val="0"/>
                </a:spcBef>
                <a:spcAft>
                  <a:spcPct val="0"/>
                </a:spcAft>
                <a:defRPr>
                  <a:solidFill>
                    <a:schemeClr val="tx1"/>
                  </a:solidFill>
                  <a:latin typeface="Helvetica" pitchFamily="34" charset="0"/>
                  <a:cs typeface="Arial" charset="0"/>
                </a:defRPr>
              </a:lvl7pPr>
              <a:lvl8pPr marL="3429000" indent="-228600" fontAlgn="base">
                <a:spcBef>
                  <a:spcPct val="0"/>
                </a:spcBef>
                <a:spcAft>
                  <a:spcPct val="0"/>
                </a:spcAft>
                <a:defRPr>
                  <a:solidFill>
                    <a:schemeClr val="tx1"/>
                  </a:solidFill>
                  <a:latin typeface="Helvetica" pitchFamily="34" charset="0"/>
                  <a:cs typeface="Arial" charset="0"/>
                </a:defRPr>
              </a:lvl8pPr>
              <a:lvl9pPr marL="3886200" indent="-228600" fontAlgn="base">
                <a:spcBef>
                  <a:spcPct val="0"/>
                </a:spcBef>
                <a:spcAft>
                  <a:spcPct val="0"/>
                </a:spcAft>
                <a:defRPr>
                  <a:solidFill>
                    <a:schemeClr val="tx1"/>
                  </a:solidFill>
                  <a:latin typeface="Helvetica" pitchFamily="34" charset="0"/>
                  <a:cs typeface="Arial" charset="0"/>
                </a:defRPr>
              </a:lvl9pPr>
            </a:lstStyle>
            <a:p>
              <a:pPr>
                <a:spcBef>
                  <a:spcPct val="50000"/>
                </a:spcBef>
              </a:pPr>
              <a:r>
                <a:rPr lang="en-US" sz="1000" b="1" dirty="0">
                  <a:solidFill>
                    <a:schemeClr val="bg1"/>
                  </a:solidFill>
                  <a:latin typeface="+mj-lt"/>
                </a:rPr>
                <a:t>Karur</a:t>
              </a:r>
            </a:p>
          </p:txBody>
        </p:sp>
        <p:sp>
          <p:nvSpPr>
            <p:cNvPr id="36" name="Text Box 1147">
              <a:extLst>
                <a:ext uri="{FF2B5EF4-FFF2-40B4-BE49-F238E27FC236}">
                  <a16:creationId xmlns="" xmlns:a16="http://schemas.microsoft.com/office/drawing/2014/main" id="{E249AC91-F6EA-DF4D-9485-284AE6B13268}"/>
                </a:ext>
              </a:extLst>
            </p:cNvPr>
            <p:cNvSpPr txBox="1">
              <a:spLocks noChangeArrowheads="1"/>
            </p:cNvSpPr>
            <p:nvPr/>
          </p:nvSpPr>
          <p:spPr bwMode="auto">
            <a:xfrm>
              <a:off x="2082753" y="5880013"/>
              <a:ext cx="793630" cy="2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Helvetica" pitchFamily="34" charset="0"/>
                  <a:cs typeface="Arial" charset="0"/>
                </a:defRPr>
              </a:lvl1pPr>
              <a:lvl2pPr marL="742950" indent="-285750">
                <a:defRPr>
                  <a:solidFill>
                    <a:schemeClr val="tx1"/>
                  </a:solidFill>
                  <a:latin typeface="Helvetica" pitchFamily="34" charset="0"/>
                  <a:cs typeface="Arial" charset="0"/>
                </a:defRPr>
              </a:lvl2pPr>
              <a:lvl3pPr marL="1143000" indent="-228600">
                <a:defRPr>
                  <a:solidFill>
                    <a:schemeClr val="tx1"/>
                  </a:solidFill>
                  <a:latin typeface="Helvetica" pitchFamily="34" charset="0"/>
                  <a:cs typeface="Arial" charset="0"/>
                </a:defRPr>
              </a:lvl3pPr>
              <a:lvl4pPr marL="1600200" indent="-228600">
                <a:defRPr>
                  <a:solidFill>
                    <a:schemeClr val="tx1"/>
                  </a:solidFill>
                  <a:latin typeface="Helvetica" pitchFamily="34" charset="0"/>
                  <a:cs typeface="Arial" charset="0"/>
                </a:defRPr>
              </a:lvl4pPr>
              <a:lvl5pPr marL="2057400" indent="-228600">
                <a:defRPr>
                  <a:solidFill>
                    <a:schemeClr val="tx1"/>
                  </a:solidFill>
                  <a:latin typeface="Helvetica" pitchFamily="34" charset="0"/>
                  <a:cs typeface="Arial" charset="0"/>
                </a:defRPr>
              </a:lvl5pPr>
              <a:lvl6pPr marL="2514600" indent="-228600" fontAlgn="base">
                <a:spcBef>
                  <a:spcPct val="0"/>
                </a:spcBef>
                <a:spcAft>
                  <a:spcPct val="0"/>
                </a:spcAft>
                <a:defRPr>
                  <a:solidFill>
                    <a:schemeClr val="tx1"/>
                  </a:solidFill>
                  <a:latin typeface="Helvetica" pitchFamily="34" charset="0"/>
                  <a:cs typeface="Arial" charset="0"/>
                </a:defRPr>
              </a:lvl6pPr>
              <a:lvl7pPr marL="2971800" indent="-228600" fontAlgn="base">
                <a:spcBef>
                  <a:spcPct val="0"/>
                </a:spcBef>
                <a:spcAft>
                  <a:spcPct val="0"/>
                </a:spcAft>
                <a:defRPr>
                  <a:solidFill>
                    <a:schemeClr val="tx1"/>
                  </a:solidFill>
                  <a:latin typeface="Helvetica" pitchFamily="34" charset="0"/>
                  <a:cs typeface="Arial" charset="0"/>
                </a:defRPr>
              </a:lvl7pPr>
              <a:lvl8pPr marL="3429000" indent="-228600" fontAlgn="base">
                <a:spcBef>
                  <a:spcPct val="0"/>
                </a:spcBef>
                <a:spcAft>
                  <a:spcPct val="0"/>
                </a:spcAft>
                <a:defRPr>
                  <a:solidFill>
                    <a:schemeClr val="tx1"/>
                  </a:solidFill>
                  <a:latin typeface="Helvetica" pitchFamily="34" charset="0"/>
                  <a:cs typeface="Arial" charset="0"/>
                </a:defRPr>
              </a:lvl8pPr>
              <a:lvl9pPr marL="3886200" indent="-228600" fontAlgn="base">
                <a:spcBef>
                  <a:spcPct val="0"/>
                </a:spcBef>
                <a:spcAft>
                  <a:spcPct val="0"/>
                </a:spcAft>
                <a:defRPr>
                  <a:solidFill>
                    <a:schemeClr val="tx1"/>
                  </a:solidFill>
                  <a:latin typeface="Helvetica" pitchFamily="34" charset="0"/>
                  <a:cs typeface="Arial" charset="0"/>
                </a:defRPr>
              </a:lvl9pPr>
            </a:lstStyle>
            <a:p>
              <a:pPr algn="r">
                <a:spcBef>
                  <a:spcPct val="50000"/>
                </a:spcBef>
              </a:pPr>
              <a:r>
                <a:rPr lang="en-US" sz="1000" b="1" dirty="0" err="1">
                  <a:ln w="0"/>
                  <a:solidFill>
                    <a:schemeClr val="accent1">
                      <a:lumMod val="75000"/>
                    </a:schemeClr>
                  </a:solidFill>
                  <a:effectLst>
                    <a:outerShdw blurRad="38100" dist="19050" dir="2700000" algn="tl" rotWithShape="0">
                      <a:schemeClr val="dk1">
                        <a:alpha val="40000"/>
                      </a:schemeClr>
                    </a:outerShdw>
                  </a:effectLst>
                  <a:latin typeface="+mj-lt"/>
                </a:rPr>
                <a:t>Tirupur</a:t>
              </a:r>
              <a:endParaRPr lang="en-US" sz="1000" b="1" dirty="0">
                <a:solidFill>
                  <a:schemeClr val="accent1">
                    <a:lumMod val="75000"/>
                  </a:schemeClr>
                </a:solidFill>
                <a:latin typeface="+mj-lt"/>
              </a:endParaRPr>
            </a:p>
          </p:txBody>
        </p:sp>
        <p:sp>
          <p:nvSpPr>
            <p:cNvPr id="37" name="Text Box 1156">
              <a:extLst>
                <a:ext uri="{FF2B5EF4-FFF2-40B4-BE49-F238E27FC236}">
                  <a16:creationId xmlns="" xmlns:a16="http://schemas.microsoft.com/office/drawing/2014/main" id="{41F6759E-08DC-9346-8996-9195DCAFC69E}"/>
                </a:ext>
              </a:extLst>
            </p:cNvPr>
            <p:cNvSpPr txBox="1">
              <a:spLocks noChangeArrowheads="1"/>
            </p:cNvSpPr>
            <p:nvPr/>
          </p:nvSpPr>
          <p:spPr bwMode="auto">
            <a:xfrm>
              <a:off x="2930661" y="5767017"/>
              <a:ext cx="793630" cy="2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Helvetica" pitchFamily="34" charset="0"/>
                  <a:cs typeface="Arial" charset="0"/>
                </a:defRPr>
              </a:lvl1pPr>
              <a:lvl2pPr marL="742950" indent="-285750">
                <a:defRPr>
                  <a:solidFill>
                    <a:schemeClr val="tx1"/>
                  </a:solidFill>
                  <a:latin typeface="Helvetica" pitchFamily="34" charset="0"/>
                  <a:cs typeface="Arial" charset="0"/>
                </a:defRPr>
              </a:lvl2pPr>
              <a:lvl3pPr marL="1143000" indent="-228600">
                <a:defRPr>
                  <a:solidFill>
                    <a:schemeClr val="tx1"/>
                  </a:solidFill>
                  <a:latin typeface="Helvetica" pitchFamily="34" charset="0"/>
                  <a:cs typeface="Arial" charset="0"/>
                </a:defRPr>
              </a:lvl3pPr>
              <a:lvl4pPr marL="1600200" indent="-228600">
                <a:defRPr>
                  <a:solidFill>
                    <a:schemeClr val="tx1"/>
                  </a:solidFill>
                  <a:latin typeface="Helvetica" pitchFamily="34" charset="0"/>
                  <a:cs typeface="Arial" charset="0"/>
                </a:defRPr>
              </a:lvl4pPr>
              <a:lvl5pPr marL="2057400" indent="-228600">
                <a:defRPr>
                  <a:solidFill>
                    <a:schemeClr val="tx1"/>
                  </a:solidFill>
                  <a:latin typeface="Helvetica" pitchFamily="34" charset="0"/>
                  <a:cs typeface="Arial" charset="0"/>
                </a:defRPr>
              </a:lvl5pPr>
              <a:lvl6pPr marL="2514600" indent="-228600" fontAlgn="base">
                <a:spcBef>
                  <a:spcPct val="0"/>
                </a:spcBef>
                <a:spcAft>
                  <a:spcPct val="0"/>
                </a:spcAft>
                <a:defRPr>
                  <a:solidFill>
                    <a:schemeClr val="tx1"/>
                  </a:solidFill>
                  <a:latin typeface="Helvetica" pitchFamily="34" charset="0"/>
                  <a:cs typeface="Arial" charset="0"/>
                </a:defRPr>
              </a:lvl6pPr>
              <a:lvl7pPr marL="2971800" indent="-228600" fontAlgn="base">
                <a:spcBef>
                  <a:spcPct val="0"/>
                </a:spcBef>
                <a:spcAft>
                  <a:spcPct val="0"/>
                </a:spcAft>
                <a:defRPr>
                  <a:solidFill>
                    <a:schemeClr val="tx1"/>
                  </a:solidFill>
                  <a:latin typeface="Helvetica" pitchFamily="34" charset="0"/>
                  <a:cs typeface="Arial" charset="0"/>
                </a:defRPr>
              </a:lvl7pPr>
              <a:lvl8pPr marL="3429000" indent="-228600" fontAlgn="base">
                <a:spcBef>
                  <a:spcPct val="0"/>
                </a:spcBef>
                <a:spcAft>
                  <a:spcPct val="0"/>
                </a:spcAft>
                <a:defRPr>
                  <a:solidFill>
                    <a:schemeClr val="tx1"/>
                  </a:solidFill>
                  <a:latin typeface="Helvetica" pitchFamily="34" charset="0"/>
                  <a:cs typeface="Arial" charset="0"/>
                </a:defRPr>
              </a:lvl8pPr>
              <a:lvl9pPr marL="3886200" indent="-228600" fontAlgn="base">
                <a:spcBef>
                  <a:spcPct val="0"/>
                </a:spcBef>
                <a:spcAft>
                  <a:spcPct val="0"/>
                </a:spcAft>
                <a:defRPr>
                  <a:solidFill>
                    <a:schemeClr val="tx1"/>
                  </a:solidFill>
                  <a:latin typeface="Helvetica" pitchFamily="34" charset="0"/>
                  <a:cs typeface="Arial" charset="0"/>
                </a:defRPr>
              </a:lvl9pPr>
            </a:lstStyle>
            <a:p>
              <a:pPr>
                <a:spcBef>
                  <a:spcPct val="50000"/>
                </a:spcBef>
              </a:pPr>
              <a:r>
                <a:rPr lang="en-US" sz="1000" b="1" dirty="0">
                  <a:solidFill>
                    <a:schemeClr val="bg1"/>
                  </a:solidFill>
                  <a:latin typeface="+mj-lt"/>
                </a:rPr>
                <a:t>Salem</a:t>
              </a:r>
            </a:p>
          </p:txBody>
        </p:sp>
        <p:sp>
          <p:nvSpPr>
            <p:cNvPr id="38" name="Text Box 1158">
              <a:extLst>
                <a:ext uri="{FF2B5EF4-FFF2-40B4-BE49-F238E27FC236}">
                  <a16:creationId xmlns="" xmlns:a16="http://schemas.microsoft.com/office/drawing/2014/main" id="{F64E5F6E-C4A8-CA4B-A163-B4B6B5F67520}"/>
                </a:ext>
              </a:extLst>
            </p:cNvPr>
            <p:cNvSpPr txBox="1">
              <a:spLocks noChangeArrowheads="1"/>
            </p:cNvSpPr>
            <p:nvPr/>
          </p:nvSpPr>
          <p:spPr bwMode="auto">
            <a:xfrm>
              <a:off x="2483781" y="3837581"/>
              <a:ext cx="736434" cy="2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Helvetica" pitchFamily="34" charset="0"/>
                  <a:cs typeface="Arial" charset="0"/>
                </a:defRPr>
              </a:lvl1pPr>
              <a:lvl2pPr marL="742950" indent="-285750">
                <a:defRPr>
                  <a:solidFill>
                    <a:schemeClr val="tx1"/>
                  </a:solidFill>
                  <a:latin typeface="Helvetica" pitchFamily="34" charset="0"/>
                  <a:cs typeface="Arial" charset="0"/>
                </a:defRPr>
              </a:lvl2pPr>
              <a:lvl3pPr marL="1143000" indent="-228600">
                <a:defRPr>
                  <a:solidFill>
                    <a:schemeClr val="tx1"/>
                  </a:solidFill>
                  <a:latin typeface="Helvetica" pitchFamily="34" charset="0"/>
                  <a:cs typeface="Arial" charset="0"/>
                </a:defRPr>
              </a:lvl3pPr>
              <a:lvl4pPr marL="1600200" indent="-228600">
                <a:defRPr>
                  <a:solidFill>
                    <a:schemeClr val="tx1"/>
                  </a:solidFill>
                  <a:latin typeface="Helvetica" pitchFamily="34" charset="0"/>
                  <a:cs typeface="Arial" charset="0"/>
                </a:defRPr>
              </a:lvl4pPr>
              <a:lvl5pPr marL="2057400" indent="-228600">
                <a:defRPr>
                  <a:solidFill>
                    <a:schemeClr val="tx1"/>
                  </a:solidFill>
                  <a:latin typeface="Helvetica" pitchFamily="34" charset="0"/>
                  <a:cs typeface="Arial" charset="0"/>
                </a:defRPr>
              </a:lvl5pPr>
              <a:lvl6pPr marL="2514600" indent="-228600" fontAlgn="base">
                <a:spcBef>
                  <a:spcPct val="0"/>
                </a:spcBef>
                <a:spcAft>
                  <a:spcPct val="0"/>
                </a:spcAft>
                <a:defRPr>
                  <a:solidFill>
                    <a:schemeClr val="tx1"/>
                  </a:solidFill>
                  <a:latin typeface="Helvetica" pitchFamily="34" charset="0"/>
                  <a:cs typeface="Arial" charset="0"/>
                </a:defRPr>
              </a:lvl6pPr>
              <a:lvl7pPr marL="2971800" indent="-228600" fontAlgn="base">
                <a:spcBef>
                  <a:spcPct val="0"/>
                </a:spcBef>
                <a:spcAft>
                  <a:spcPct val="0"/>
                </a:spcAft>
                <a:defRPr>
                  <a:solidFill>
                    <a:schemeClr val="tx1"/>
                  </a:solidFill>
                  <a:latin typeface="Helvetica" pitchFamily="34" charset="0"/>
                  <a:cs typeface="Arial" charset="0"/>
                </a:defRPr>
              </a:lvl7pPr>
              <a:lvl8pPr marL="3429000" indent="-228600" fontAlgn="base">
                <a:spcBef>
                  <a:spcPct val="0"/>
                </a:spcBef>
                <a:spcAft>
                  <a:spcPct val="0"/>
                </a:spcAft>
                <a:defRPr>
                  <a:solidFill>
                    <a:schemeClr val="tx1"/>
                  </a:solidFill>
                  <a:latin typeface="Helvetica" pitchFamily="34" charset="0"/>
                  <a:cs typeface="Arial" charset="0"/>
                </a:defRPr>
              </a:lvl8pPr>
              <a:lvl9pPr marL="3886200" indent="-228600" fontAlgn="base">
                <a:spcBef>
                  <a:spcPct val="0"/>
                </a:spcBef>
                <a:spcAft>
                  <a:spcPct val="0"/>
                </a:spcAft>
                <a:defRPr>
                  <a:solidFill>
                    <a:schemeClr val="tx1"/>
                  </a:solidFill>
                  <a:latin typeface="Helvetica" pitchFamily="34" charset="0"/>
                  <a:cs typeface="Arial" charset="0"/>
                </a:defRPr>
              </a:lvl9pPr>
            </a:lstStyle>
            <a:p>
              <a:pPr>
                <a:spcBef>
                  <a:spcPct val="50000"/>
                </a:spcBef>
              </a:pPr>
              <a:r>
                <a:rPr lang="en-US" sz="1000" b="1" dirty="0">
                  <a:solidFill>
                    <a:schemeClr val="bg1"/>
                  </a:solidFill>
                  <a:latin typeface="+mj-lt"/>
                </a:rPr>
                <a:t>Nashik</a:t>
              </a:r>
            </a:p>
          </p:txBody>
        </p:sp>
        <p:sp>
          <p:nvSpPr>
            <p:cNvPr id="40" name="Text Box 1160">
              <a:extLst>
                <a:ext uri="{FF2B5EF4-FFF2-40B4-BE49-F238E27FC236}">
                  <a16:creationId xmlns="" xmlns:a16="http://schemas.microsoft.com/office/drawing/2014/main" id="{0AEE2F49-3EAC-064F-9F16-BFBB93F5A38E}"/>
                </a:ext>
              </a:extLst>
            </p:cNvPr>
            <p:cNvSpPr txBox="1">
              <a:spLocks noChangeArrowheads="1"/>
            </p:cNvSpPr>
            <p:nvPr/>
          </p:nvSpPr>
          <p:spPr bwMode="auto">
            <a:xfrm>
              <a:off x="2569841" y="5323377"/>
              <a:ext cx="1115463" cy="2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Helvetica" pitchFamily="34" charset="0"/>
                  <a:cs typeface="Arial" charset="0"/>
                </a:defRPr>
              </a:lvl1pPr>
              <a:lvl2pPr marL="742950" indent="-285750">
                <a:defRPr>
                  <a:solidFill>
                    <a:schemeClr val="tx1"/>
                  </a:solidFill>
                  <a:latin typeface="Helvetica" pitchFamily="34" charset="0"/>
                  <a:cs typeface="Arial" charset="0"/>
                </a:defRPr>
              </a:lvl2pPr>
              <a:lvl3pPr marL="1143000" indent="-228600">
                <a:defRPr>
                  <a:solidFill>
                    <a:schemeClr val="tx1"/>
                  </a:solidFill>
                  <a:latin typeface="Helvetica" pitchFamily="34" charset="0"/>
                  <a:cs typeface="Arial" charset="0"/>
                </a:defRPr>
              </a:lvl3pPr>
              <a:lvl4pPr marL="1600200" indent="-228600">
                <a:defRPr>
                  <a:solidFill>
                    <a:schemeClr val="tx1"/>
                  </a:solidFill>
                  <a:latin typeface="Helvetica" pitchFamily="34" charset="0"/>
                  <a:cs typeface="Arial" charset="0"/>
                </a:defRPr>
              </a:lvl4pPr>
              <a:lvl5pPr marL="2057400" indent="-228600">
                <a:defRPr>
                  <a:solidFill>
                    <a:schemeClr val="tx1"/>
                  </a:solidFill>
                  <a:latin typeface="Helvetica" pitchFamily="34" charset="0"/>
                  <a:cs typeface="Arial" charset="0"/>
                </a:defRPr>
              </a:lvl5pPr>
              <a:lvl6pPr marL="2514600" indent="-228600" fontAlgn="base">
                <a:spcBef>
                  <a:spcPct val="0"/>
                </a:spcBef>
                <a:spcAft>
                  <a:spcPct val="0"/>
                </a:spcAft>
                <a:defRPr>
                  <a:solidFill>
                    <a:schemeClr val="tx1"/>
                  </a:solidFill>
                  <a:latin typeface="Helvetica" pitchFamily="34" charset="0"/>
                  <a:cs typeface="Arial" charset="0"/>
                </a:defRPr>
              </a:lvl6pPr>
              <a:lvl7pPr marL="2971800" indent="-228600" fontAlgn="base">
                <a:spcBef>
                  <a:spcPct val="0"/>
                </a:spcBef>
                <a:spcAft>
                  <a:spcPct val="0"/>
                </a:spcAft>
                <a:defRPr>
                  <a:solidFill>
                    <a:schemeClr val="tx1"/>
                  </a:solidFill>
                  <a:latin typeface="Helvetica" pitchFamily="34" charset="0"/>
                  <a:cs typeface="Arial" charset="0"/>
                </a:defRPr>
              </a:lvl7pPr>
              <a:lvl8pPr marL="3429000" indent="-228600" fontAlgn="base">
                <a:spcBef>
                  <a:spcPct val="0"/>
                </a:spcBef>
                <a:spcAft>
                  <a:spcPct val="0"/>
                </a:spcAft>
                <a:defRPr>
                  <a:solidFill>
                    <a:schemeClr val="tx1"/>
                  </a:solidFill>
                  <a:latin typeface="Helvetica" pitchFamily="34" charset="0"/>
                  <a:cs typeface="Arial" charset="0"/>
                </a:defRPr>
              </a:lvl8pPr>
              <a:lvl9pPr marL="3886200" indent="-228600" fontAlgn="base">
                <a:spcBef>
                  <a:spcPct val="0"/>
                </a:spcBef>
                <a:spcAft>
                  <a:spcPct val="0"/>
                </a:spcAft>
                <a:defRPr>
                  <a:solidFill>
                    <a:schemeClr val="tx1"/>
                  </a:solidFill>
                  <a:latin typeface="Helvetica" pitchFamily="34" charset="0"/>
                  <a:cs typeface="Arial" charset="0"/>
                </a:defRPr>
              </a:lvl9pPr>
            </a:lstStyle>
            <a:p>
              <a:pPr>
                <a:spcBef>
                  <a:spcPct val="50000"/>
                </a:spcBef>
              </a:pPr>
              <a:r>
                <a:rPr lang="en-US" sz="1000" b="1" dirty="0">
                  <a:solidFill>
                    <a:schemeClr val="bg1"/>
                  </a:solidFill>
                  <a:latin typeface="+mj-lt"/>
                </a:rPr>
                <a:t>Mangalore</a:t>
              </a:r>
            </a:p>
          </p:txBody>
        </p:sp>
        <p:sp>
          <p:nvSpPr>
            <p:cNvPr id="42" name="Text Box 1164">
              <a:extLst>
                <a:ext uri="{FF2B5EF4-FFF2-40B4-BE49-F238E27FC236}">
                  <a16:creationId xmlns="" xmlns:a16="http://schemas.microsoft.com/office/drawing/2014/main" id="{8BBAD811-30CC-BC45-8DFE-3580B5592470}"/>
                </a:ext>
              </a:extLst>
            </p:cNvPr>
            <p:cNvSpPr txBox="1">
              <a:spLocks noChangeArrowheads="1"/>
            </p:cNvSpPr>
            <p:nvPr/>
          </p:nvSpPr>
          <p:spPr bwMode="auto">
            <a:xfrm>
              <a:off x="3365275" y="2306564"/>
              <a:ext cx="727915" cy="2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Helvetica" pitchFamily="34" charset="0"/>
                  <a:cs typeface="Arial" charset="0"/>
                </a:defRPr>
              </a:lvl1pPr>
              <a:lvl2pPr marL="742950" indent="-285750">
                <a:defRPr>
                  <a:solidFill>
                    <a:schemeClr val="tx1"/>
                  </a:solidFill>
                  <a:latin typeface="Helvetica" pitchFamily="34" charset="0"/>
                  <a:cs typeface="Arial" charset="0"/>
                </a:defRPr>
              </a:lvl2pPr>
              <a:lvl3pPr marL="1143000" indent="-228600">
                <a:defRPr>
                  <a:solidFill>
                    <a:schemeClr val="tx1"/>
                  </a:solidFill>
                  <a:latin typeface="Helvetica" pitchFamily="34" charset="0"/>
                  <a:cs typeface="Arial" charset="0"/>
                </a:defRPr>
              </a:lvl3pPr>
              <a:lvl4pPr marL="1600200" indent="-228600">
                <a:defRPr>
                  <a:solidFill>
                    <a:schemeClr val="tx1"/>
                  </a:solidFill>
                  <a:latin typeface="Helvetica" pitchFamily="34" charset="0"/>
                  <a:cs typeface="Arial" charset="0"/>
                </a:defRPr>
              </a:lvl4pPr>
              <a:lvl5pPr marL="2057400" indent="-228600">
                <a:defRPr>
                  <a:solidFill>
                    <a:schemeClr val="tx1"/>
                  </a:solidFill>
                  <a:latin typeface="Helvetica" pitchFamily="34" charset="0"/>
                  <a:cs typeface="Arial" charset="0"/>
                </a:defRPr>
              </a:lvl5pPr>
              <a:lvl6pPr marL="2514600" indent="-228600" fontAlgn="base">
                <a:spcBef>
                  <a:spcPct val="0"/>
                </a:spcBef>
                <a:spcAft>
                  <a:spcPct val="0"/>
                </a:spcAft>
                <a:defRPr>
                  <a:solidFill>
                    <a:schemeClr val="tx1"/>
                  </a:solidFill>
                  <a:latin typeface="Helvetica" pitchFamily="34" charset="0"/>
                  <a:cs typeface="Arial" charset="0"/>
                </a:defRPr>
              </a:lvl6pPr>
              <a:lvl7pPr marL="2971800" indent="-228600" fontAlgn="base">
                <a:spcBef>
                  <a:spcPct val="0"/>
                </a:spcBef>
                <a:spcAft>
                  <a:spcPct val="0"/>
                </a:spcAft>
                <a:defRPr>
                  <a:solidFill>
                    <a:schemeClr val="tx1"/>
                  </a:solidFill>
                  <a:latin typeface="Helvetica" pitchFamily="34" charset="0"/>
                  <a:cs typeface="Arial" charset="0"/>
                </a:defRPr>
              </a:lvl7pPr>
              <a:lvl8pPr marL="3429000" indent="-228600" fontAlgn="base">
                <a:spcBef>
                  <a:spcPct val="0"/>
                </a:spcBef>
                <a:spcAft>
                  <a:spcPct val="0"/>
                </a:spcAft>
                <a:defRPr>
                  <a:solidFill>
                    <a:schemeClr val="tx1"/>
                  </a:solidFill>
                  <a:latin typeface="Helvetica" pitchFamily="34" charset="0"/>
                  <a:cs typeface="Arial" charset="0"/>
                </a:defRPr>
              </a:lvl8pPr>
              <a:lvl9pPr marL="3886200" indent="-228600" fontAlgn="base">
                <a:spcBef>
                  <a:spcPct val="0"/>
                </a:spcBef>
                <a:spcAft>
                  <a:spcPct val="0"/>
                </a:spcAft>
                <a:defRPr>
                  <a:solidFill>
                    <a:schemeClr val="tx1"/>
                  </a:solidFill>
                  <a:latin typeface="Helvetica" pitchFamily="34" charset="0"/>
                  <a:cs typeface="Arial" charset="0"/>
                </a:defRPr>
              </a:lvl9pPr>
            </a:lstStyle>
            <a:p>
              <a:pPr>
                <a:spcBef>
                  <a:spcPct val="50000"/>
                </a:spcBef>
              </a:pPr>
              <a:r>
                <a:rPr lang="en-US" sz="1000" b="1" dirty="0">
                  <a:solidFill>
                    <a:schemeClr val="bg1"/>
                  </a:solidFill>
                  <a:latin typeface="+mj-lt"/>
                </a:rPr>
                <a:t>Agra</a:t>
              </a:r>
            </a:p>
          </p:txBody>
        </p:sp>
        <p:sp>
          <p:nvSpPr>
            <p:cNvPr id="43" name="Text Box 1168">
              <a:extLst>
                <a:ext uri="{FF2B5EF4-FFF2-40B4-BE49-F238E27FC236}">
                  <a16:creationId xmlns="" xmlns:a16="http://schemas.microsoft.com/office/drawing/2014/main" id="{A9BFD3B2-B7DE-184C-955C-F4542AF2FAD3}"/>
                </a:ext>
              </a:extLst>
            </p:cNvPr>
            <p:cNvSpPr txBox="1">
              <a:spLocks noChangeArrowheads="1"/>
            </p:cNvSpPr>
            <p:nvPr/>
          </p:nvSpPr>
          <p:spPr bwMode="auto">
            <a:xfrm>
              <a:off x="2672195" y="4858856"/>
              <a:ext cx="1096928" cy="2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Helvetica" pitchFamily="34" charset="0"/>
                  <a:cs typeface="Arial" charset="0"/>
                </a:defRPr>
              </a:lvl1pPr>
              <a:lvl2pPr marL="742950" indent="-285750">
                <a:defRPr>
                  <a:solidFill>
                    <a:schemeClr val="tx1"/>
                  </a:solidFill>
                  <a:latin typeface="Helvetica" pitchFamily="34" charset="0"/>
                  <a:cs typeface="Arial" charset="0"/>
                </a:defRPr>
              </a:lvl2pPr>
              <a:lvl3pPr marL="1143000" indent="-228600">
                <a:defRPr>
                  <a:solidFill>
                    <a:schemeClr val="tx1"/>
                  </a:solidFill>
                  <a:latin typeface="Helvetica" pitchFamily="34" charset="0"/>
                  <a:cs typeface="Arial" charset="0"/>
                </a:defRPr>
              </a:lvl3pPr>
              <a:lvl4pPr marL="1600200" indent="-228600">
                <a:defRPr>
                  <a:solidFill>
                    <a:schemeClr val="tx1"/>
                  </a:solidFill>
                  <a:latin typeface="Helvetica" pitchFamily="34" charset="0"/>
                  <a:cs typeface="Arial" charset="0"/>
                </a:defRPr>
              </a:lvl4pPr>
              <a:lvl5pPr marL="2057400" indent="-228600">
                <a:defRPr>
                  <a:solidFill>
                    <a:schemeClr val="tx1"/>
                  </a:solidFill>
                  <a:latin typeface="Helvetica" pitchFamily="34" charset="0"/>
                  <a:cs typeface="Arial" charset="0"/>
                </a:defRPr>
              </a:lvl5pPr>
              <a:lvl6pPr marL="2514600" indent="-228600" fontAlgn="base">
                <a:spcBef>
                  <a:spcPct val="0"/>
                </a:spcBef>
                <a:spcAft>
                  <a:spcPct val="0"/>
                </a:spcAft>
                <a:defRPr>
                  <a:solidFill>
                    <a:schemeClr val="tx1"/>
                  </a:solidFill>
                  <a:latin typeface="Helvetica" pitchFamily="34" charset="0"/>
                  <a:cs typeface="Arial" charset="0"/>
                </a:defRPr>
              </a:lvl6pPr>
              <a:lvl7pPr marL="2971800" indent="-228600" fontAlgn="base">
                <a:spcBef>
                  <a:spcPct val="0"/>
                </a:spcBef>
                <a:spcAft>
                  <a:spcPct val="0"/>
                </a:spcAft>
                <a:defRPr>
                  <a:solidFill>
                    <a:schemeClr val="tx1"/>
                  </a:solidFill>
                  <a:latin typeface="Helvetica" pitchFamily="34" charset="0"/>
                  <a:cs typeface="Arial" charset="0"/>
                </a:defRPr>
              </a:lvl7pPr>
              <a:lvl8pPr marL="3429000" indent="-228600" fontAlgn="base">
                <a:spcBef>
                  <a:spcPct val="0"/>
                </a:spcBef>
                <a:spcAft>
                  <a:spcPct val="0"/>
                </a:spcAft>
                <a:defRPr>
                  <a:solidFill>
                    <a:schemeClr val="tx1"/>
                  </a:solidFill>
                  <a:latin typeface="Helvetica" pitchFamily="34" charset="0"/>
                  <a:cs typeface="Arial" charset="0"/>
                </a:defRPr>
              </a:lvl8pPr>
              <a:lvl9pPr marL="3886200" indent="-228600" fontAlgn="base">
                <a:spcBef>
                  <a:spcPct val="0"/>
                </a:spcBef>
                <a:spcAft>
                  <a:spcPct val="0"/>
                </a:spcAft>
                <a:defRPr>
                  <a:solidFill>
                    <a:schemeClr val="tx1"/>
                  </a:solidFill>
                  <a:latin typeface="Helvetica" pitchFamily="34" charset="0"/>
                  <a:cs typeface="Arial" charset="0"/>
                </a:defRPr>
              </a:lvl9pPr>
            </a:lstStyle>
            <a:p>
              <a:pPr>
                <a:spcBef>
                  <a:spcPct val="50000"/>
                </a:spcBef>
              </a:pPr>
              <a:r>
                <a:rPr lang="en-US" sz="1000" b="1" dirty="0">
                  <a:solidFill>
                    <a:schemeClr val="bg1"/>
                  </a:solidFill>
                  <a:latin typeface="+mj-lt"/>
                </a:rPr>
                <a:t>Belgaum</a:t>
              </a:r>
            </a:p>
          </p:txBody>
        </p:sp>
        <p:sp>
          <p:nvSpPr>
            <p:cNvPr id="44" name="Text Box 1141">
              <a:extLst>
                <a:ext uri="{FF2B5EF4-FFF2-40B4-BE49-F238E27FC236}">
                  <a16:creationId xmlns="" xmlns:a16="http://schemas.microsoft.com/office/drawing/2014/main" id="{4432CFE7-2169-3B41-B293-74C582F42AEA}"/>
                </a:ext>
              </a:extLst>
            </p:cNvPr>
            <p:cNvSpPr txBox="1">
              <a:spLocks noChangeArrowheads="1"/>
            </p:cNvSpPr>
            <p:nvPr/>
          </p:nvSpPr>
          <p:spPr bwMode="auto">
            <a:xfrm>
              <a:off x="3242171" y="2040975"/>
              <a:ext cx="727915" cy="2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Helvetica" pitchFamily="34" charset="0"/>
                  <a:cs typeface="Arial" charset="0"/>
                </a:defRPr>
              </a:lvl1pPr>
              <a:lvl2pPr marL="742950" indent="-285750">
                <a:defRPr>
                  <a:solidFill>
                    <a:schemeClr val="tx1"/>
                  </a:solidFill>
                  <a:latin typeface="Helvetica" pitchFamily="34" charset="0"/>
                  <a:cs typeface="Arial" charset="0"/>
                </a:defRPr>
              </a:lvl2pPr>
              <a:lvl3pPr marL="1143000" indent="-228600">
                <a:defRPr>
                  <a:solidFill>
                    <a:schemeClr val="tx1"/>
                  </a:solidFill>
                  <a:latin typeface="Helvetica" pitchFamily="34" charset="0"/>
                  <a:cs typeface="Arial" charset="0"/>
                </a:defRPr>
              </a:lvl3pPr>
              <a:lvl4pPr marL="1600200" indent="-228600">
                <a:defRPr>
                  <a:solidFill>
                    <a:schemeClr val="tx1"/>
                  </a:solidFill>
                  <a:latin typeface="Helvetica" pitchFamily="34" charset="0"/>
                  <a:cs typeface="Arial" charset="0"/>
                </a:defRPr>
              </a:lvl4pPr>
              <a:lvl5pPr marL="2057400" indent="-228600">
                <a:defRPr>
                  <a:solidFill>
                    <a:schemeClr val="tx1"/>
                  </a:solidFill>
                  <a:latin typeface="Helvetica" pitchFamily="34" charset="0"/>
                  <a:cs typeface="Arial" charset="0"/>
                </a:defRPr>
              </a:lvl5pPr>
              <a:lvl6pPr marL="2514600" indent="-228600" fontAlgn="base">
                <a:spcBef>
                  <a:spcPct val="0"/>
                </a:spcBef>
                <a:spcAft>
                  <a:spcPct val="0"/>
                </a:spcAft>
                <a:defRPr>
                  <a:solidFill>
                    <a:schemeClr val="tx1"/>
                  </a:solidFill>
                  <a:latin typeface="Helvetica" pitchFamily="34" charset="0"/>
                  <a:cs typeface="Arial" charset="0"/>
                </a:defRPr>
              </a:lvl6pPr>
              <a:lvl7pPr marL="2971800" indent="-228600" fontAlgn="base">
                <a:spcBef>
                  <a:spcPct val="0"/>
                </a:spcBef>
                <a:spcAft>
                  <a:spcPct val="0"/>
                </a:spcAft>
                <a:defRPr>
                  <a:solidFill>
                    <a:schemeClr val="tx1"/>
                  </a:solidFill>
                  <a:latin typeface="Helvetica" pitchFamily="34" charset="0"/>
                  <a:cs typeface="Arial" charset="0"/>
                </a:defRPr>
              </a:lvl7pPr>
              <a:lvl8pPr marL="3429000" indent="-228600" fontAlgn="base">
                <a:spcBef>
                  <a:spcPct val="0"/>
                </a:spcBef>
                <a:spcAft>
                  <a:spcPct val="0"/>
                </a:spcAft>
                <a:defRPr>
                  <a:solidFill>
                    <a:schemeClr val="tx1"/>
                  </a:solidFill>
                  <a:latin typeface="Helvetica" pitchFamily="34" charset="0"/>
                  <a:cs typeface="Arial" charset="0"/>
                </a:defRPr>
              </a:lvl8pPr>
              <a:lvl9pPr marL="3886200" indent="-228600" fontAlgn="base">
                <a:spcBef>
                  <a:spcPct val="0"/>
                </a:spcBef>
                <a:spcAft>
                  <a:spcPct val="0"/>
                </a:spcAft>
                <a:defRPr>
                  <a:solidFill>
                    <a:schemeClr val="tx1"/>
                  </a:solidFill>
                  <a:latin typeface="Helvetica" pitchFamily="34" charset="0"/>
                  <a:cs typeface="Arial" charset="0"/>
                </a:defRPr>
              </a:lvl9pPr>
            </a:lstStyle>
            <a:p>
              <a:pPr>
                <a:spcBef>
                  <a:spcPct val="50000"/>
                </a:spcBef>
              </a:pPr>
              <a:r>
                <a:rPr lang="en-US" sz="1000" b="1" dirty="0">
                  <a:solidFill>
                    <a:schemeClr val="bg1"/>
                  </a:solidFill>
                  <a:latin typeface="+mj-lt"/>
                </a:rPr>
                <a:t>Delhi</a:t>
              </a:r>
            </a:p>
          </p:txBody>
        </p:sp>
        <p:sp>
          <p:nvSpPr>
            <p:cNvPr id="45" name="AutoShape 1120">
              <a:extLst>
                <a:ext uri="{FF2B5EF4-FFF2-40B4-BE49-F238E27FC236}">
                  <a16:creationId xmlns="" xmlns:a16="http://schemas.microsoft.com/office/drawing/2014/main" id="{B9AA0064-6EB1-E746-8BD2-849F49076595}"/>
                </a:ext>
              </a:extLst>
            </p:cNvPr>
            <p:cNvSpPr>
              <a:spLocks noChangeAspect="1" noChangeArrowheads="1"/>
            </p:cNvSpPr>
            <p:nvPr/>
          </p:nvSpPr>
          <p:spPr bwMode="auto">
            <a:xfrm flipH="1" flipV="1">
              <a:off x="4075092" y="2638761"/>
              <a:ext cx="36197" cy="36000"/>
            </a:xfrm>
            <a:prstGeom prst="flowChartConnector">
              <a:avLst/>
            </a:prstGeom>
            <a:solidFill>
              <a:srgbClr val="FFC000"/>
            </a:solidFill>
            <a:ln>
              <a:noFill/>
            </a:ln>
          </p:spPr>
          <p:txBody>
            <a:bodyPr wrap="none" anchor="ctr"/>
            <a:lstStyle/>
            <a:p>
              <a:endParaRPr lang="en-US" sz="1000">
                <a:latin typeface="+mj-lt"/>
              </a:endParaRPr>
            </a:p>
          </p:txBody>
        </p:sp>
        <p:sp>
          <p:nvSpPr>
            <p:cNvPr id="46" name="Text Box 1137">
              <a:extLst>
                <a:ext uri="{FF2B5EF4-FFF2-40B4-BE49-F238E27FC236}">
                  <a16:creationId xmlns="" xmlns:a16="http://schemas.microsoft.com/office/drawing/2014/main" id="{9133A078-029A-3B43-81B8-51FB7F85A996}"/>
                </a:ext>
              </a:extLst>
            </p:cNvPr>
            <p:cNvSpPr txBox="1">
              <a:spLocks noChangeArrowheads="1"/>
            </p:cNvSpPr>
            <p:nvPr/>
          </p:nvSpPr>
          <p:spPr bwMode="auto">
            <a:xfrm>
              <a:off x="1520502" y="2965287"/>
              <a:ext cx="1117714" cy="2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Helvetica" pitchFamily="34" charset="0"/>
                  <a:cs typeface="Arial" charset="0"/>
                </a:defRPr>
              </a:lvl1pPr>
              <a:lvl2pPr marL="742950" indent="-285750">
                <a:defRPr>
                  <a:solidFill>
                    <a:schemeClr val="tx1"/>
                  </a:solidFill>
                  <a:latin typeface="Helvetica" pitchFamily="34" charset="0"/>
                  <a:cs typeface="Arial" charset="0"/>
                </a:defRPr>
              </a:lvl2pPr>
              <a:lvl3pPr marL="1143000" indent="-228600">
                <a:defRPr>
                  <a:solidFill>
                    <a:schemeClr val="tx1"/>
                  </a:solidFill>
                  <a:latin typeface="Helvetica" pitchFamily="34" charset="0"/>
                  <a:cs typeface="Arial" charset="0"/>
                </a:defRPr>
              </a:lvl3pPr>
              <a:lvl4pPr marL="1600200" indent="-228600">
                <a:defRPr>
                  <a:solidFill>
                    <a:schemeClr val="tx1"/>
                  </a:solidFill>
                  <a:latin typeface="Helvetica" pitchFamily="34" charset="0"/>
                  <a:cs typeface="Arial" charset="0"/>
                </a:defRPr>
              </a:lvl4pPr>
              <a:lvl5pPr marL="2057400" indent="-228600">
                <a:defRPr>
                  <a:solidFill>
                    <a:schemeClr val="tx1"/>
                  </a:solidFill>
                  <a:latin typeface="Helvetica" pitchFamily="34" charset="0"/>
                  <a:cs typeface="Arial" charset="0"/>
                </a:defRPr>
              </a:lvl5pPr>
              <a:lvl6pPr marL="2514600" indent="-228600" fontAlgn="base">
                <a:spcBef>
                  <a:spcPct val="0"/>
                </a:spcBef>
                <a:spcAft>
                  <a:spcPct val="0"/>
                </a:spcAft>
                <a:defRPr>
                  <a:solidFill>
                    <a:schemeClr val="tx1"/>
                  </a:solidFill>
                  <a:latin typeface="Helvetica" pitchFamily="34" charset="0"/>
                  <a:cs typeface="Arial" charset="0"/>
                </a:defRPr>
              </a:lvl6pPr>
              <a:lvl7pPr marL="2971800" indent="-228600" fontAlgn="base">
                <a:spcBef>
                  <a:spcPct val="0"/>
                </a:spcBef>
                <a:spcAft>
                  <a:spcPct val="0"/>
                </a:spcAft>
                <a:defRPr>
                  <a:solidFill>
                    <a:schemeClr val="tx1"/>
                  </a:solidFill>
                  <a:latin typeface="Helvetica" pitchFamily="34" charset="0"/>
                  <a:cs typeface="Arial" charset="0"/>
                </a:defRPr>
              </a:lvl7pPr>
              <a:lvl8pPr marL="3429000" indent="-228600" fontAlgn="base">
                <a:spcBef>
                  <a:spcPct val="0"/>
                </a:spcBef>
                <a:spcAft>
                  <a:spcPct val="0"/>
                </a:spcAft>
                <a:defRPr>
                  <a:solidFill>
                    <a:schemeClr val="tx1"/>
                  </a:solidFill>
                  <a:latin typeface="Helvetica" pitchFamily="34" charset="0"/>
                  <a:cs typeface="Arial" charset="0"/>
                </a:defRPr>
              </a:lvl8pPr>
              <a:lvl9pPr marL="3886200" indent="-228600" fontAlgn="base">
                <a:spcBef>
                  <a:spcPct val="0"/>
                </a:spcBef>
                <a:spcAft>
                  <a:spcPct val="0"/>
                </a:spcAft>
                <a:defRPr>
                  <a:solidFill>
                    <a:schemeClr val="tx1"/>
                  </a:solidFill>
                  <a:latin typeface="Helvetica" pitchFamily="34" charset="0"/>
                  <a:cs typeface="Arial" charset="0"/>
                </a:defRPr>
              </a:lvl9pPr>
            </a:lstStyle>
            <a:p>
              <a:pPr>
                <a:spcBef>
                  <a:spcPct val="50000"/>
                </a:spcBef>
              </a:pPr>
              <a:r>
                <a:rPr lang="en-US" sz="1000" b="1" dirty="0" err="1">
                  <a:solidFill>
                    <a:schemeClr val="bg1"/>
                  </a:solidFill>
                  <a:latin typeface="+mj-lt"/>
                </a:rPr>
                <a:t>Gandhidham</a:t>
              </a:r>
              <a:endParaRPr lang="en-US" sz="1000" b="1" dirty="0">
                <a:solidFill>
                  <a:schemeClr val="bg1"/>
                </a:solidFill>
                <a:latin typeface="+mj-lt"/>
              </a:endParaRPr>
            </a:p>
          </p:txBody>
        </p:sp>
        <p:sp>
          <p:nvSpPr>
            <p:cNvPr id="47" name="Text Box 1135">
              <a:extLst>
                <a:ext uri="{FF2B5EF4-FFF2-40B4-BE49-F238E27FC236}">
                  <a16:creationId xmlns="" xmlns:a16="http://schemas.microsoft.com/office/drawing/2014/main" id="{0FAB8CD5-48B1-0A4D-8D18-9871FC9F6979}"/>
                </a:ext>
              </a:extLst>
            </p:cNvPr>
            <p:cNvSpPr txBox="1">
              <a:spLocks noChangeArrowheads="1"/>
            </p:cNvSpPr>
            <p:nvPr/>
          </p:nvSpPr>
          <p:spPr bwMode="auto">
            <a:xfrm>
              <a:off x="2851035" y="3979189"/>
              <a:ext cx="1096928" cy="2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Helvetica" pitchFamily="34" charset="0"/>
                  <a:cs typeface="Arial" charset="0"/>
                </a:defRPr>
              </a:lvl1pPr>
              <a:lvl2pPr marL="742950" indent="-285750">
                <a:defRPr>
                  <a:solidFill>
                    <a:schemeClr val="tx1"/>
                  </a:solidFill>
                  <a:latin typeface="Helvetica" pitchFamily="34" charset="0"/>
                  <a:cs typeface="Arial" charset="0"/>
                </a:defRPr>
              </a:lvl2pPr>
              <a:lvl3pPr marL="1143000" indent="-228600">
                <a:defRPr>
                  <a:solidFill>
                    <a:schemeClr val="tx1"/>
                  </a:solidFill>
                  <a:latin typeface="Helvetica" pitchFamily="34" charset="0"/>
                  <a:cs typeface="Arial" charset="0"/>
                </a:defRPr>
              </a:lvl3pPr>
              <a:lvl4pPr marL="1600200" indent="-228600">
                <a:defRPr>
                  <a:solidFill>
                    <a:schemeClr val="tx1"/>
                  </a:solidFill>
                  <a:latin typeface="Helvetica" pitchFamily="34" charset="0"/>
                  <a:cs typeface="Arial" charset="0"/>
                </a:defRPr>
              </a:lvl4pPr>
              <a:lvl5pPr marL="2057400" indent="-228600">
                <a:defRPr>
                  <a:solidFill>
                    <a:schemeClr val="tx1"/>
                  </a:solidFill>
                  <a:latin typeface="Helvetica" pitchFamily="34" charset="0"/>
                  <a:cs typeface="Arial" charset="0"/>
                </a:defRPr>
              </a:lvl5pPr>
              <a:lvl6pPr marL="2514600" indent="-228600" fontAlgn="base">
                <a:spcBef>
                  <a:spcPct val="0"/>
                </a:spcBef>
                <a:spcAft>
                  <a:spcPct val="0"/>
                </a:spcAft>
                <a:defRPr>
                  <a:solidFill>
                    <a:schemeClr val="tx1"/>
                  </a:solidFill>
                  <a:latin typeface="Helvetica" pitchFamily="34" charset="0"/>
                  <a:cs typeface="Arial" charset="0"/>
                </a:defRPr>
              </a:lvl6pPr>
              <a:lvl7pPr marL="2971800" indent="-228600" fontAlgn="base">
                <a:spcBef>
                  <a:spcPct val="0"/>
                </a:spcBef>
                <a:spcAft>
                  <a:spcPct val="0"/>
                </a:spcAft>
                <a:defRPr>
                  <a:solidFill>
                    <a:schemeClr val="tx1"/>
                  </a:solidFill>
                  <a:latin typeface="Helvetica" pitchFamily="34" charset="0"/>
                  <a:cs typeface="Arial" charset="0"/>
                </a:defRPr>
              </a:lvl7pPr>
              <a:lvl8pPr marL="3429000" indent="-228600" fontAlgn="base">
                <a:spcBef>
                  <a:spcPct val="0"/>
                </a:spcBef>
                <a:spcAft>
                  <a:spcPct val="0"/>
                </a:spcAft>
                <a:defRPr>
                  <a:solidFill>
                    <a:schemeClr val="tx1"/>
                  </a:solidFill>
                  <a:latin typeface="Helvetica" pitchFamily="34" charset="0"/>
                  <a:cs typeface="Arial" charset="0"/>
                </a:defRPr>
              </a:lvl8pPr>
              <a:lvl9pPr marL="3886200" indent="-228600" fontAlgn="base">
                <a:spcBef>
                  <a:spcPct val="0"/>
                </a:spcBef>
                <a:spcAft>
                  <a:spcPct val="0"/>
                </a:spcAft>
                <a:defRPr>
                  <a:solidFill>
                    <a:schemeClr val="tx1"/>
                  </a:solidFill>
                  <a:latin typeface="Helvetica" pitchFamily="34" charset="0"/>
                  <a:cs typeface="Arial" charset="0"/>
                </a:defRPr>
              </a:lvl9pPr>
            </a:lstStyle>
            <a:p>
              <a:pPr>
                <a:spcBef>
                  <a:spcPct val="50000"/>
                </a:spcBef>
              </a:pPr>
              <a:r>
                <a:rPr lang="en-US" sz="1000" b="1" dirty="0">
                  <a:solidFill>
                    <a:schemeClr val="bg1"/>
                  </a:solidFill>
                  <a:latin typeface="+mj-lt"/>
                </a:rPr>
                <a:t>Aurangabad</a:t>
              </a:r>
            </a:p>
          </p:txBody>
        </p:sp>
        <p:sp>
          <p:nvSpPr>
            <p:cNvPr id="48" name="AutoShape 1120">
              <a:extLst>
                <a:ext uri="{FF2B5EF4-FFF2-40B4-BE49-F238E27FC236}">
                  <a16:creationId xmlns="" xmlns:a16="http://schemas.microsoft.com/office/drawing/2014/main" id="{4CE365F3-2BD6-9044-9E20-A557B3499134}"/>
                </a:ext>
              </a:extLst>
            </p:cNvPr>
            <p:cNvSpPr>
              <a:spLocks noChangeAspect="1" noChangeArrowheads="1"/>
            </p:cNvSpPr>
            <p:nvPr/>
          </p:nvSpPr>
          <p:spPr bwMode="auto">
            <a:xfrm flipH="1" flipV="1">
              <a:off x="3386042" y="2403674"/>
              <a:ext cx="36197" cy="36000"/>
            </a:xfrm>
            <a:prstGeom prst="flowChartConnector">
              <a:avLst/>
            </a:prstGeom>
            <a:solidFill>
              <a:srgbClr val="FFC000"/>
            </a:solidFill>
            <a:ln>
              <a:noFill/>
            </a:ln>
          </p:spPr>
          <p:txBody>
            <a:bodyPr wrap="none" anchor="ctr"/>
            <a:lstStyle/>
            <a:p>
              <a:endParaRPr lang="en-US" sz="1000">
                <a:latin typeface="+mj-lt"/>
              </a:endParaRPr>
            </a:p>
          </p:txBody>
        </p:sp>
        <p:sp>
          <p:nvSpPr>
            <p:cNvPr id="49" name="AutoShape 1120">
              <a:extLst>
                <a:ext uri="{FF2B5EF4-FFF2-40B4-BE49-F238E27FC236}">
                  <a16:creationId xmlns="" xmlns:a16="http://schemas.microsoft.com/office/drawing/2014/main" id="{26FE8249-8DB4-9D47-B9DD-FEDB2DEF37FD}"/>
                </a:ext>
              </a:extLst>
            </p:cNvPr>
            <p:cNvSpPr>
              <a:spLocks noChangeAspect="1" noChangeArrowheads="1"/>
            </p:cNvSpPr>
            <p:nvPr/>
          </p:nvSpPr>
          <p:spPr bwMode="auto">
            <a:xfrm flipH="1" flipV="1">
              <a:off x="3254839" y="2127367"/>
              <a:ext cx="36197" cy="36000"/>
            </a:xfrm>
            <a:prstGeom prst="flowChartConnector">
              <a:avLst/>
            </a:prstGeom>
            <a:solidFill>
              <a:srgbClr val="FFC000"/>
            </a:solidFill>
            <a:ln>
              <a:noFill/>
            </a:ln>
          </p:spPr>
          <p:txBody>
            <a:bodyPr wrap="none" anchor="ctr"/>
            <a:lstStyle/>
            <a:p>
              <a:endParaRPr lang="en-US" sz="1000">
                <a:latin typeface="+mj-lt"/>
              </a:endParaRPr>
            </a:p>
          </p:txBody>
        </p:sp>
        <p:sp>
          <p:nvSpPr>
            <p:cNvPr id="50" name="AutoShape 1120">
              <a:extLst>
                <a:ext uri="{FF2B5EF4-FFF2-40B4-BE49-F238E27FC236}">
                  <a16:creationId xmlns="" xmlns:a16="http://schemas.microsoft.com/office/drawing/2014/main" id="{87EA74BC-55F9-9D4C-9105-735F3E08E212}"/>
                </a:ext>
              </a:extLst>
            </p:cNvPr>
            <p:cNvSpPr>
              <a:spLocks noChangeAspect="1" noChangeArrowheads="1"/>
            </p:cNvSpPr>
            <p:nvPr/>
          </p:nvSpPr>
          <p:spPr bwMode="auto">
            <a:xfrm flipH="1" flipV="1">
              <a:off x="2984732" y="1596383"/>
              <a:ext cx="36197" cy="36000"/>
            </a:xfrm>
            <a:prstGeom prst="flowChartConnector">
              <a:avLst/>
            </a:prstGeom>
            <a:solidFill>
              <a:srgbClr val="FFC000"/>
            </a:solidFill>
            <a:ln>
              <a:noFill/>
            </a:ln>
          </p:spPr>
          <p:txBody>
            <a:bodyPr wrap="none" anchor="ctr"/>
            <a:lstStyle/>
            <a:p>
              <a:endParaRPr lang="en-US" sz="1000">
                <a:latin typeface="+mj-lt"/>
              </a:endParaRPr>
            </a:p>
          </p:txBody>
        </p:sp>
        <p:sp>
          <p:nvSpPr>
            <p:cNvPr id="51" name="AutoShape 1120">
              <a:extLst>
                <a:ext uri="{FF2B5EF4-FFF2-40B4-BE49-F238E27FC236}">
                  <a16:creationId xmlns="" xmlns:a16="http://schemas.microsoft.com/office/drawing/2014/main" id="{35B205A8-2ACD-FE4A-8927-CEEB511E8ADA}"/>
                </a:ext>
              </a:extLst>
            </p:cNvPr>
            <p:cNvSpPr>
              <a:spLocks noChangeAspect="1" noChangeArrowheads="1"/>
            </p:cNvSpPr>
            <p:nvPr/>
          </p:nvSpPr>
          <p:spPr bwMode="auto">
            <a:xfrm flipH="1" flipV="1">
              <a:off x="2780498" y="2458516"/>
              <a:ext cx="36197" cy="36000"/>
            </a:xfrm>
            <a:prstGeom prst="flowChartConnector">
              <a:avLst/>
            </a:prstGeom>
            <a:solidFill>
              <a:srgbClr val="FFC000"/>
            </a:solidFill>
            <a:ln>
              <a:noFill/>
            </a:ln>
          </p:spPr>
          <p:txBody>
            <a:bodyPr wrap="none" anchor="ctr"/>
            <a:lstStyle/>
            <a:p>
              <a:endParaRPr lang="en-US" sz="1000">
                <a:latin typeface="+mj-lt"/>
              </a:endParaRPr>
            </a:p>
          </p:txBody>
        </p:sp>
        <p:sp>
          <p:nvSpPr>
            <p:cNvPr id="52" name="AutoShape 1120">
              <a:extLst>
                <a:ext uri="{FF2B5EF4-FFF2-40B4-BE49-F238E27FC236}">
                  <a16:creationId xmlns="" xmlns:a16="http://schemas.microsoft.com/office/drawing/2014/main" id="{14BDBCCF-E4D7-174B-B343-D7300B8616D5}"/>
                </a:ext>
              </a:extLst>
            </p:cNvPr>
            <p:cNvSpPr>
              <a:spLocks noChangeAspect="1" noChangeArrowheads="1"/>
            </p:cNvSpPr>
            <p:nvPr/>
          </p:nvSpPr>
          <p:spPr bwMode="auto">
            <a:xfrm flipH="1" flipV="1">
              <a:off x="2539962" y="2677927"/>
              <a:ext cx="36197" cy="36000"/>
            </a:xfrm>
            <a:prstGeom prst="flowChartConnector">
              <a:avLst/>
            </a:prstGeom>
            <a:solidFill>
              <a:srgbClr val="FFC000"/>
            </a:solidFill>
            <a:ln>
              <a:noFill/>
            </a:ln>
          </p:spPr>
          <p:txBody>
            <a:bodyPr wrap="none" anchor="ctr"/>
            <a:lstStyle/>
            <a:p>
              <a:endParaRPr lang="en-US" sz="1000">
                <a:latin typeface="+mj-lt"/>
              </a:endParaRPr>
            </a:p>
          </p:txBody>
        </p:sp>
        <p:sp>
          <p:nvSpPr>
            <p:cNvPr id="53" name="AutoShape 1120">
              <a:extLst>
                <a:ext uri="{FF2B5EF4-FFF2-40B4-BE49-F238E27FC236}">
                  <a16:creationId xmlns="" xmlns:a16="http://schemas.microsoft.com/office/drawing/2014/main" id="{6CF28C3B-0FDC-D14F-953A-60A7EB444976}"/>
                </a:ext>
              </a:extLst>
            </p:cNvPr>
            <p:cNvSpPr>
              <a:spLocks noChangeAspect="1" noChangeArrowheads="1"/>
            </p:cNvSpPr>
            <p:nvPr/>
          </p:nvSpPr>
          <p:spPr bwMode="auto">
            <a:xfrm flipH="1" flipV="1">
              <a:off x="1568113" y="3092614"/>
              <a:ext cx="36197" cy="36000"/>
            </a:xfrm>
            <a:prstGeom prst="flowChartConnector">
              <a:avLst/>
            </a:prstGeom>
            <a:solidFill>
              <a:srgbClr val="FFC000"/>
            </a:solidFill>
            <a:ln>
              <a:noFill/>
            </a:ln>
          </p:spPr>
          <p:txBody>
            <a:bodyPr wrap="none" anchor="ctr"/>
            <a:lstStyle/>
            <a:p>
              <a:endParaRPr lang="en-US" sz="1000">
                <a:latin typeface="+mj-lt"/>
              </a:endParaRPr>
            </a:p>
          </p:txBody>
        </p:sp>
        <p:sp>
          <p:nvSpPr>
            <p:cNvPr id="54" name="AutoShape 1120">
              <a:extLst>
                <a:ext uri="{FF2B5EF4-FFF2-40B4-BE49-F238E27FC236}">
                  <a16:creationId xmlns="" xmlns:a16="http://schemas.microsoft.com/office/drawing/2014/main" id="{87C16A9E-E819-BF42-B1DD-6BDE8F2F19BA}"/>
                </a:ext>
              </a:extLst>
            </p:cNvPr>
            <p:cNvSpPr>
              <a:spLocks noChangeAspect="1" noChangeArrowheads="1"/>
            </p:cNvSpPr>
            <p:nvPr/>
          </p:nvSpPr>
          <p:spPr bwMode="auto">
            <a:xfrm flipH="1" flipV="1">
              <a:off x="1606764" y="3437119"/>
              <a:ext cx="36197" cy="36000"/>
            </a:xfrm>
            <a:prstGeom prst="flowChartConnector">
              <a:avLst/>
            </a:prstGeom>
            <a:solidFill>
              <a:srgbClr val="FFC000"/>
            </a:solidFill>
            <a:ln>
              <a:noFill/>
            </a:ln>
          </p:spPr>
          <p:txBody>
            <a:bodyPr wrap="none" anchor="ctr"/>
            <a:lstStyle/>
            <a:p>
              <a:endParaRPr lang="en-US" sz="1000">
                <a:latin typeface="+mj-lt"/>
              </a:endParaRPr>
            </a:p>
          </p:txBody>
        </p:sp>
        <p:sp>
          <p:nvSpPr>
            <p:cNvPr id="55" name="AutoShape 1120">
              <a:extLst>
                <a:ext uri="{FF2B5EF4-FFF2-40B4-BE49-F238E27FC236}">
                  <a16:creationId xmlns="" xmlns:a16="http://schemas.microsoft.com/office/drawing/2014/main" id="{A89C97EC-4F24-6A48-8992-88AE846D8733}"/>
                </a:ext>
              </a:extLst>
            </p:cNvPr>
            <p:cNvSpPr>
              <a:spLocks noChangeAspect="1" noChangeArrowheads="1"/>
            </p:cNvSpPr>
            <p:nvPr/>
          </p:nvSpPr>
          <p:spPr bwMode="auto">
            <a:xfrm flipH="1" flipV="1">
              <a:off x="2202105" y="3272684"/>
              <a:ext cx="36197" cy="36000"/>
            </a:xfrm>
            <a:prstGeom prst="flowChartConnector">
              <a:avLst/>
            </a:prstGeom>
            <a:solidFill>
              <a:srgbClr val="FFC000"/>
            </a:solidFill>
            <a:ln>
              <a:noFill/>
            </a:ln>
          </p:spPr>
          <p:txBody>
            <a:bodyPr wrap="none" anchor="ctr"/>
            <a:lstStyle/>
            <a:p>
              <a:endParaRPr lang="en-US" sz="1000">
                <a:latin typeface="+mj-lt"/>
              </a:endParaRPr>
            </a:p>
          </p:txBody>
        </p:sp>
        <p:sp>
          <p:nvSpPr>
            <p:cNvPr id="56" name="AutoShape 1120">
              <a:extLst>
                <a:ext uri="{FF2B5EF4-FFF2-40B4-BE49-F238E27FC236}">
                  <a16:creationId xmlns="" xmlns:a16="http://schemas.microsoft.com/office/drawing/2014/main" id="{CB8DBB2D-0DD0-D146-A270-2BBC933DE05A}"/>
                </a:ext>
              </a:extLst>
            </p:cNvPr>
            <p:cNvSpPr>
              <a:spLocks noChangeAspect="1" noChangeArrowheads="1"/>
            </p:cNvSpPr>
            <p:nvPr/>
          </p:nvSpPr>
          <p:spPr bwMode="auto">
            <a:xfrm flipH="1" flipV="1">
              <a:off x="2893736" y="3348773"/>
              <a:ext cx="36197" cy="36000"/>
            </a:xfrm>
            <a:prstGeom prst="flowChartConnector">
              <a:avLst/>
            </a:prstGeom>
            <a:solidFill>
              <a:srgbClr val="FFC000"/>
            </a:solidFill>
            <a:ln>
              <a:noFill/>
            </a:ln>
          </p:spPr>
          <p:txBody>
            <a:bodyPr wrap="none" anchor="ctr"/>
            <a:lstStyle/>
            <a:p>
              <a:endParaRPr lang="en-US" sz="1000">
                <a:latin typeface="+mj-lt"/>
              </a:endParaRPr>
            </a:p>
          </p:txBody>
        </p:sp>
        <p:sp>
          <p:nvSpPr>
            <p:cNvPr id="57" name="AutoShape 1120">
              <a:extLst>
                <a:ext uri="{FF2B5EF4-FFF2-40B4-BE49-F238E27FC236}">
                  <a16:creationId xmlns="" xmlns:a16="http://schemas.microsoft.com/office/drawing/2014/main" id="{88E2E3D4-9F8B-E443-9702-E83C003B0C3C}"/>
                </a:ext>
              </a:extLst>
            </p:cNvPr>
            <p:cNvSpPr>
              <a:spLocks noChangeAspect="1" noChangeArrowheads="1"/>
            </p:cNvSpPr>
            <p:nvPr/>
          </p:nvSpPr>
          <p:spPr bwMode="auto">
            <a:xfrm flipH="1" flipV="1">
              <a:off x="2364498" y="3511771"/>
              <a:ext cx="36197" cy="36000"/>
            </a:xfrm>
            <a:prstGeom prst="flowChartConnector">
              <a:avLst/>
            </a:prstGeom>
            <a:solidFill>
              <a:srgbClr val="FFC000"/>
            </a:solidFill>
            <a:ln>
              <a:noFill/>
            </a:ln>
          </p:spPr>
          <p:txBody>
            <a:bodyPr wrap="none" anchor="ctr"/>
            <a:lstStyle/>
            <a:p>
              <a:endParaRPr lang="en-US" sz="1000">
                <a:latin typeface="+mj-lt"/>
              </a:endParaRPr>
            </a:p>
          </p:txBody>
        </p:sp>
        <p:sp>
          <p:nvSpPr>
            <p:cNvPr id="58" name="AutoShape 1120">
              <a:extLst>
                <a:ext uri="{FF2B5EF4-FFF2-40B4-BE49-F238E27FC236}">
                  <a16:creationId xmlns="" xmlns:a16="http://schemas.microsoft.com/office/drawing/2014/main" id="{61DDDA9B-36DB-644B-B0AF-65DFCD124891}"/>
                </a:ext>
              </a:extLst>
            </p:cNvPr>
            <p:cNvSpPr>
              <a:spLocks noChangeAspect="1" noChangeArrowheads="1"/>
            </p:cNvSpPr>
            <p:nvPr/>
          </p:nvSpPr>
          <p:spPr bwMode="auto">
            <a:xfrm flipH="1" flipV="1">
              <a:off x="2531935" y="3960466"/>
              <a:ext cx="36197" cy="36000"/>
            </a:xfrm>
            <a:prstGeom prst="flowChartConnector">
              <a:avLst/>
            </a:prstGeom>
            <a:solidFill>
              <a:srgbClr val="FFC000"/>
            </a:solidFill>
            <a:ln>
              <a:noFill/>
            </a:ln>
          </p:spPr>
          <p:txBody>
            <a:bodyPr wrap="none" anchor="ctr"/>
            <a:lstStyle/>
            <a:p>
              <a:endParaRPr lang="en-US" sz="1000">
                <a:latin typeface="+mj-lt"/>
              </a:endParaRPr>
            </a:p>
          </p:txBody>
        </p:sp>
        <p:sp>
          <p:nvSpPr>
            <p:cNvPr id="59" name="AutoShape 1120">
              <a:extLst>
                <a:ext uri="{FF2B5EF4-FFF2-40B4-BE49-F238E27FC236}">
                  <a16:creationId xmlns="" xmlns:a16="http://schemas.microsoft.com/office/drawing/2014/main" id="{C8387186-7C5C-2D43-8BD6-8B0A55E25972}"/>
                </a:ext>
              </a:extLst>
            </p:cNvPr>
            <p:cNvSpPr>
              <a:spLocks noChangeAspect="1" noChangeArrowheads="1"/>
            </p:cNvSpPr>
            <p:nvPr/>
          </p:nvSpPr>
          <p:spPr bwMode="auto">
            <a:xfrm flipH="1" flipV="1">
              <a:off x="2281737" y="4218725"/>
              <a:ext cx="36197" cy="36000"/>
            </a:xfrm>
            <a:prstGeom prst="flowChartConnector">
              <a:avLst/>
            </a:prstGeom>
            <a:solidFill>
              <a:srgbClr val="FFC000"/>
            </a:solidFill>
            <a:ln>
              <a:noFill/>
            </a:ln>
          </p:spPr>
          <p:txBody>
            <a:bodyPr wrap="none" anchor="ctr"/>
            <a:lstStyle/>
            <a:p>
              <a:endParaRPr lang="en-US" sz="1000">
                <a:latin typeface="+mj-lt"/>
              </a:endParaRPr>
            </a:p>
          </p:txBody>
        </p:sp>
        <p:sp>
          <p:nvSpPr>
            <p:cNvPr id="60" name="AutoShape 1120">
              <a:extLst>
                <a:ext uri="{FF2B5EF4-FFF2-40B4-BE49-F238E27FC236}">
                  <a16:creationId xmlns="" xmlns:a16="http://schemas.microsoft.com/office/drawing/2014/main" id="{C34ED0E2-72FB-634A-AAD5-10042B2763DE}"/>
                </a:ext>
              </a:extLst>
            </p:cNvPr>
            <p:cNvSpPr>
              <a:spLocks noChangeAspect="1" noChangeArrowheads="1"/>
            </p:cNvSpPr>
            <p:nvPr/>
          </p:nvSpPr>
          <p:spPr bwMode="auto">
            <a:xfrm flipH="1" flipV="1">
              <a:off x="2631435" y="4370820"/>
              <a:ext cx="36197" cy="36000"/>
            </a:xfrm>
            <a:prstGeom prst="flowChartConnector">
              <a:avLst/>
            </a:prstGeom>
            <a:solidFill>
              <a:srgbClr val="FFC000"/>
            </a:solidFill>
            <a:ln>
              <a:noFill/>
            </a:ln>
          </p:spPr>
          <p:txBody>
            <a:bodyPr wrap="none" anchor="ctr"/>
            <a:lstStyle/>
            <a:p>
              <a:endParaRPr lang="en-US" sz="1000">
                <a:latin typeface="+mj-lt"/>
              </a:endParaRPr>
            </a:p>
          </p:txBody>
        </p:sp>
        <p:sp>
          <p:nvSpPr>
            <p:cNvPr id="61" name="AutoShape 1120">
              <a:extLst>
                <a:ext uri="{FF2B5EF4-FFF2-40B4-BE49-F238E27FC236}">
                  <a16:creationId xmlns="" xmlns:a16="http://schemas.microsoft.com/office/drawing/2014/main" id="{D77115A3-DFA2-3F46-9FD6-19EEE85762FE}"/>
                </a:ext>
              </a:extLst>
            </p:cNvPr>
            <p:cNvSpPr>
              <a:spLocks noChangeAspect="1" noChangeArrowheads="1"/>
            </p:cNvSpPr>
            <p:nvPr/>
          </p:nvSpPr>
          <p:spPr bwMode="auto">
            <a:xfrm flipH="1" flipV="1">
              <a:off x="2920970" y="4062253"/>
              <a:ext cx="36197" cy="36000"/>
            </a:xfrm>
            <a:prstGeom prst="flowChartConnector">
              <a:avLst/>
            </a:prstGeom>
            <a:solidFill>
              <a:srgbClr val="FFC000"/>
            </a:solidFill>
            <a:ln>
              <a:noFill/>
            </a:ln>
          </p:spPr>
          <p:txBody>
            <a:bodyPr wrap="none" anchor="ctr"/>
            <a:lstStyle/>
            <a:p>
              <a:endParaRPr lang="en-US" sz="1000">
                <a:latin typeface="+mj-lt"/>
              </a:endParaRPr>
            </a:p>
          </p:txBody>
        </p:sp>
        <p:sp>
          <p:nvSpPr>
            <p:cNvPr id="62" name="AutoShape 1120">
              <a:extLst>
                <a:ext uri="{FF2B5EF4-FFF2-40B4-BE49-F238E27FC236}">
                  <a16:creationId xmlns="" xmlns:a16="http://schemas.microsoft.com/office/drawing/2014/main" id="{F08A6CAF-2FE3-FD4B-9506-A32EB7AAD54D}"/>
                </a:ext>
              </a:extLst>
            </p:cNvPr>
            <p:cNvSpPr>
              <a:spLocks noChangeAspect="1" noChangeArrowheads="1"/>
            </p:cNvSpPr>
            <p:nvPr/>
          </p:nvSpPr>
          <p:spPr bwMode="auto">
            <a:xfrm flipH="1" flipV="1">
              <a:off x="3611554" y="3793063"/>
              <a:ext cx="36197" cy="36000"/>
            </a:xfrm>
            <a:prstGeom prst="flowChartConnector">
              <a:avLst/>
            </a:prstGeom>
            <a:solidFill>
              <a:srgbClr val="FFC000"/>
            </a:solidFill>
            <a:ln>
              <a:noFill/>
            </a:ln>
          </p:spPr>
          <p:txBody>
            <a:bodyPr wrap="none" anchor="ctr"/>
            <a:lstStyle/>
            <a:p>
              <a:endParaRPr lang="en-US" sz="1000">
                <a:latin typeface="+mj-lt"/>
              </a:endParaRPr>
            </a:p>
          </p:txBody>
        </p:sp>
        <p:sp>
          <p:nvSpPr>
            <p:cNvPr id="63" name="AutoShape 1120">
              <a:extLst>
                <a:ext uri="{FF2B5EF4-FFF2-40B4-BE49-F238E27FC236}">
                  <a16:creationId xmlns="" xmlns:a16="http://schemas.microsoft.com/office/drawing/2014/main" id="{6398D661-4CFE-5943-8315-37CC8330EEC2}"/>
                </a:ext>
              </a:extLst>
            </p:cNvPr>
            <p:cNvSpPr>
              <a:spLocks noChangeAspect="1" noChangeArrowheads="1"/>
            </p:cNvSpPr>
            <p:nvPr/>
          </p:nvSpPr>
          <p:spPr bwMode="auto">
            <a:xfrm flipH="1" flipV="1">
              <a:off x="3518520" y="4593363"/>
              <a:ext cx="36197" cy="36000"/>
            </a:xfrm>
            <a:prstGeom prst="flowChartConnector">
              <a:avLst/>
            </a:prstGeom>
            <a:solidFill>
              <a:srgbClr val="FFC000"/>
            </a:solidFill>
            <a:ln>
              <a:noFill/>
            </a:ln>
          </p:spPr>
          <p:txBody>
            <a:bodyPr wrap="none" anchor="ctr"/>
            <a:lstStyle/>
            <a:p>
              <a:endParaRPr lang="en-US" sz="1000">
                <a:latin typeface="+mj-lt"/>
              </a:endParaRPr>
            </a:p>
          </p:txBody>
        </p:sp>
        <p:sp>
          <p:nvSpPr>
            <p:cNvPr id="64" name="AutoShape 1120">
              <a:extLst>
                <a:ext uri="{FF2B5EF4-FFF2-40B4-BE49-F238E27FC236}">
                  <a16:creationId xmlns="" xmlns:a16="http://schemas.microsoft.com/office/drawing/2014/main" id="{F0EB8274-12FC-F544-9F77-961A717A5672}"/>
                </a:ext>
              </a:extLst>
            </p:cNvPr>
            <p:cNvSpPr>
              <a:spLocks noChangeAspect="1" noChangeArrowheads="1"/>
            </p:cNvSpPr>
            <p:nvPr/>
          </p:nvSpPr>
          <p:spPr bwMode="auto">
            <a:xfrm flipH="1" flipV="1">
              <a:off x="2698398" y="4991237"/>
              <a:ext cx="36197" cy="36000"/>
            </a:xfrm>
            <a:prstGeom prst="flowChartConnector">
              <a:avLst/>
            </a:prstGeom>
            <a:solidFill>
              <a:srgbClr val="FFC000"/>
            </a:solidFill>
            <a:ln>
              <a:noFill/>
            </a:ln>
          </p:spPr>
          <p:txBody>
            <a:bodyPr wrap="none" anchor="ctr"/>
            <a:lstStyle/>
            <a:p>
              <a:endParaRPr lang="en-US" sz="1000">
                <a:latin typeface="+mj-lt"/>
              </a:endParaRPr>
            </a:p>
          </p:txBody>
        </p:sp>
        <p:sp>
          <p:nvSpPr>
            <p:cNvPr id="65" name="AutoShape 1120">
              <a:extLst>
                <a:ext uri="{FF2B5EF4-FFF2-40B4-BE49-F238E27FC236}">
                  <a16:creationId xmlns="" xmlns:a16="http://schemas.microsoft.com/office/drawing/2014/main" id="{BC085E8D-73AD-DC43-A683-69A010E9BA62}"/>
                </a:ext>
              </a:extLst>
            </p:cNvPr>
            <p:cNvSpPr>
              <a:spLocks noChangeAspect="1" noChangeArrowheads="1"/>
            </p:cNvSpPr>
            <p:nvPr/>
          </p:nvSpPr>
          <p:spPr bwMode="auto">
            <a:xfrm flipH="1" flipV="1">
              <a:off x="2495738" y="5130188"/>
              <a:ext cx="36197" cy="36000"/>
            </a:xfrm>
            <a:prstGeom prst="flowChartConnector">
              <a:avLst/>
            </a:prstGeom>
            <a:solidFill>
              <a:srgbClr val="FFC000"/>
            </a:solidFill>
            <a:ln>
              <a:noFill/>
            </a:ln>
          </p:spPr>
          <p:txBody>
            <a:bodyPr wrap="none" anchor="ctr"/>
            <a:lstStyle/>
            <a:p>
              <a:endParaRPr lang="en-US" sz="1000">
                <a:latin typeface="+mj-lt"/>
              </a:endParaRPr>
            </a:p>
          </p:txBody>
        </p:sp>
        <p:sp>
          <p:nvSpPr>
            <p:cNvPr id="66" name="AutoShape 1120">
              <a:extLst>
                <a:ext uri="{FF2B5EF4-FFF2-40B4-BE49-F238E27FC236}">
                  <a16:creationId xmlns="" xmlns:a16="http://schemas.microsoft.com/office/drawing/2014/main" id="{70AE5EE5-831D-A448-97CB-84326E75321E}"/>
                </a:ext>
              </a:extLst>
            </p:cNvPr>
            <p:cNvSpPr>
              <a:spLocks noChangeAspect="1" noChangeArrowheads="1"/>
            </p:cNvSpPr>
            <p:nvPr/>
          </p:nvSpPr>
          <p:spPr bwMode="auto">
            <a:xfrm flipH="1" flipV="1">
              <a:off x="2621263" y="5474539"/>
              <a:ext cx="36197" cy="36000"/>
            </a:xfrm>
            <a:prstGeom prst="flowChartConnector">
              <a:avLst/>
            </a:prstGeom>
            <a:solidFill>
              <a:srgbClr val="FFC000"/>
            </a:solidFill>
            <a:ln>
              <a:noFill/>
            </a:ln>
          </p:spPr>
          <p:txBody>
            <a:bodyPr wrap="none" anchor="ctr"/>
            <a:lstStyle/>
            <a:p>
              <a:endParaRPr lang="en-US" sz="1000">
                <a:latin typeface="+mj-lt"/>
              </a:endParaRPr>
            </a:p>
          </p:txBody>
        </p:sp>
        <p:sp>
          <p:nvSpPr>
            <p:cNvPr id="67" name="AutoShape 1120">
              <a:extLst>
                <a:ext uri="{FF2B5EF4-FFF2-40B4-BE49-F238E27FC236}">
                  <a16:creationId xmlns="" xmlns:a16="http://schemas.microsoft.com/office/drawing/2014/main" id="{EDC7864F-7C04-7448-9DE0-75F30443948D}"/>
                </a:ext>
              </a:extLst>
            </p:cNvPr>
            <p:cNvSpPr>
              <a:spLocks noChangeAspect="1" noChangeArrowheads="1"/>
            </p:cNvSpPr>
            <p:nvPr/>
          </p:nvSpPr>
          <p:spPr bwMode="auto">
            <a:xfrm flipH="1" flipV="1">
              <a:off x="3184018" y="6035035"/>
              <a:ext cx="36197" cy="36000"/>
            </a:xfrm>
            <a:prstGeom prst="flowChartConnector">
              <a:avLst/>
            </a:prstGeom>
            <a:solidFill>
              <a:srgbClr val="FFC000"/>
            </a:solidFill>
            <a:ln>
              <a:noFill/>
            </a:ln>
          </p:spPr>
          <p:txBody>
            <a:bodyPr wrap="none" anchor="ctr"/>
            <a:lstStyle/>
            <a:p>
              <a:endParaRPr lang="en-US" sz="1000">
                <a:latin typeface="+mj-lt"/>
              </a:endParaRPr>
            </a:p>
          </p:txBody>
        </p:sp>
        <p:sp>
          <p:nvSpPr>
            <p:cNvPr id="68" name="AutoShape 1120">
              <a:extLst>
                <a:ext uri="{FF2B5EF4-FFF2-40B4-BE49-F238E27FC236}">
                  <a16:creationId xmlns="" xmlns:a16="http://schemas.microsoft.com/office/drawing/2014/main" id="{504EEA34-01F1-4F49-A1ED-1BF31679EA52}"/>
                </a:ext>
              </a:extLst>
            </p:cNvPr>
            <p:cNvSpPr>
              <a:spLocks noChangeAspect="1" noChangeArrowheads="1"/>
            </p:cNvSpPr>
            <p:nvPr/>
          </p:nvSpPr>
          <p:spPr bwMode="auto">
            <a:xfrm flipH="1" flipV="1">
              <a:off x="3465613" y="5890804"/>
              <a:ext cx="36197" cy="36000"/>
            </a:xfrm>
            <a:prstGeom prst="flowChartConnector">
              <a:avLst/>
            </a:prstGeom>
            <a:solidFill>
              <a:srgbClr val="FFC000"/>
            </a:solidFill>
            <a:ln>
              <a:noFill/>
            </a:ln>
          </p:spPr>
          <p:txBody>
            <a:bodyPr wrap="none" anchor="ctr"/>
            <a:lstStyle/>
            <a:p>
              <a:endParaRPr lang="en-US" sz="1000">
                <a:latin typeface="+mj-lt"/>
              </a:endParaRPr>
            </a:p>
          </p:txBody>
        </p:sp>
        <p:sp>
          <p:nvSpPr>
            <p:cNvPr id="69" name="AutoShape 1120">
              <a:extLst>
                <a:ext uri="{FF2B5EF4-FFF2-40B4-BE49-F238E27FC236}">
                  <a16:creationId xmlns="" xmlns:a16="http://schemas.microsoft.com/office/drawing/2014/main" id="{61973EAF-2BDF-724A-8E10-43D8EB7F1718}"/>
                </a:ext>
              </a:extLst>
            </p:cNvPr>
            <p:cNvSpPr>
              <a:spLocks noChangeAspect="1" noChangeArrowheads="1"/>
            </p:cNvSpPr>
            <p:nvPr/>
          </p:nvSpPr>
          <p:spPr bwMode="auto">
            <a:xfrm flipH="1" flipV="1">
              <a:off x="3349845" y="6068610"/>
              <a:ext cx="36197" cy="36000"/>
            </a:xfrm>
            <a:prstGeom prst="flowChartConnector">
              <a:avLst/>
            </a:prstGeom>
            <a:solidFill>
              <a:srgbClr val="FFC000"/>
            </a:solidFill>
            <a:ln>
              <a:noFill/>
            </a:ln>
          </p:spPr>
          <p:txBody>
            <a:bodyPr wrap="none" anchor="ctr"/>
            <a:lstStyle/>
            <a:p>
              <a:endParaRPr lang="en-US" sz="1000">
                <a:latin typeface="+mj-lt"/>
              </a:endParaRPr>
            </a:p>
          </p:txBody>
        </p:sp>
        <p:sp>
          <p:nvSpPr>
            <p:cNvPr id="70" name="AutoShape 1120">
              <a:extLst>
                <a:ext uri="{FF2B5EF4-FFF2-40B4-BE49-F238E27FC236}">
                  <a16:creationId xmlns="" xmlns:a16="http://schemas.microsoft.com/office/drawing/2014/main" id="{76AA269B-7F07-4040-94B9-088FA4BF909F}"/>
                </a:ext>
              </a:extLst>
            </p:cNvPr>
            <p:cNvSpPr>
              <a:spLocks noChangeAspect="1" noChangeArrowheads="1"/>
            </p:cNvSpPr>
            <p:nvPr/>
          </p:nvSpPr>
          <p:spPr bwMode="auto">
            <a:xfrm flipH="1" flipV="1">
              <a:off x="3380665" y="6402654"/>
              <a:ext cx="36197" cy="36000"/>
            </a:xfrm>
            <a:prstGeom prst="flowChartConnector">
              <a:avLst/>
            </a:prstGeom>
            <a:solidFill>
              <a:srgbClr val="FFC000"/>
            </a:solidFill>
            <a:ln>
              <a:noFill/>
            </a:ln>
          </p:spPr>
          <p:txBody>
            <a:bodyPr wrap="none" anchor="ctr"/>
            <a:lstStyle/>
            <a:p>
              <a:endParaRPr lang="en-US" sz="1000">
                <a:latin typeface="+mj-lt"/>
              </a:endParaRPr>
            </a:p>
          </p:txBody>
        </p:sp>
        <p:sp>
          <p:nvSpPr>
            <p:cNvPr id="71" name="AutoShape 1120">
              <a:extLst>
                <a:ext uri="{FF2B5EF4-FFF2-40B4-BE49-F238E27FC236}">
                  <a16:creationId xmlns="" xmlns:a16="http://schemas.microsoft.com/office/drawing/2014/main" id="{355E580E-1A77-254F-915D-F05D024C5342}"/>
                </a:ext>
              </a:extLst>
            </p:cNvPr>
            <p:cNvSpPr>
              <a:spLocks noChangeAspect="1" noChangeArrowheads="1"/>
            </p:cNvSpPr>
            <p:nvPr/>
          </p:nvSpPr>
          <p:spPr bwMode="auto">
            <a:xfrm flipH="1" flipV="1">
              <a:off x="2920968" y="6251206"/>
              <a:ext cx="36197" cy="36000"/>
            </a:xfrm>
            <a:prstGeom prst="flowChartConnector">
              <a:avLst/>
            </a:prstGeom>
            <a:solidFill>
              <a:srgbClr val="FFC000"/>
            </a:solidFill>
            <a:ln>
              <a:noFill/>
            </a:ln>
          </p:spPr>
          <p:txBody>
            <a:bodyPr wrap="none" anchor="ctr"/>
            <a:lstStyle/>
            <a:p>
              <a:endParaRPr lang="en-US" sz="1000">
                <a:latin typeface="+mj-lt"/>
              </a:endParaRPr>
            </a:p>
          </p:txBody>
        </p:sp>
        <p:sp>
          <p:nvSpPr>
            <p:cNvPr id="72" name="AutoShape 1120">
              <a:extLst>
                <a:ext uri="{FF2B5EF4-FFF2-40B4-BE49-F238E27FC236}">
                  <a16:creationId xmlns="" xmlns:a16="http://schemas.microsoft.com/office/drawing/2014/main" id="{78DCB344-553F-1D4F-9E87-767446C9166D}"/>
                </a:ext>
              </a:extLst>
            </p:cNvPr>
            <p:cNvSpPr>
              <a:spLocks noChangeAspect="1" noChangeArrowheads="1"/>
            </p:cNvSpPr>
            <p:nvPr/>
          </p:nvSpPr>
          <p:spPr bwMode="auto">
            <a:xfrm flipH="1" flipV="1">
              <a:off x="3027751" y="6146456"/>
              <a:ext cx="36197" cy="36000"/>
            </a:xfrm>
            <a:prstGeom prst="flowChartConnector">
              <a:avLst/>
            </a:prstGeom>
            <a:solidFill>
              <a:srgbClr val="FFC000"/>
            </a:solidFill>
            <a:ln>
              <a:noFill/>
            </a:ln>
          </p:spPr>
          <p:txBody>
            <a:bodyPr wrap="none" anchor="ctr"/>
            <a:lstStyle/>
            <a:p>
              <a:endParaRPr lang="en-US" sz="1000">
                <a:latin typeface="+mj-lt"/>
              </a:endParaRPr>
            </a:p>
          </p:txBody>
        </p:sp>
        <p:sp>
          <p:nvSpPr>
            <p:cNvPr id="73" name="AutoShape 1120">
              <a:extLst>
                <a:ext uri="{FF2B5EF4-FFF2-40B4-BE49-F238E27FC236}">
                  <a16:creationId xmlns="" xmlns:a16="http://schemas.microsoft.com/office/drawing/2014/main" id="{3689B980-031E-0548-8F4A-7BFF4D18ABB4}"/>
                </a:ext>
              </a:extLst>
            </p:cNvPr>
            <p:cNvSpPr>
              <a:spLocks noChangeAspect="1" noChangeArrowheads="1"/>
            </p:cNvSpPr>
            <p:nvPr/>
          </p:nvSpPr>
          <p:spPr bwMode="auto">
            <a:xfrm flipH="1" flipV="1">
              <a:off x="3629652" y="5721736"/>
              <a:ext cx="36197" cy="36000"/>
            </a:xfrm>
            <a:prstGeom prst="flowChartConnector">
              <a:avLst/>
            </a:prstGeom>
            <a:solidFill>
              <a:srgbClr val="FFC000"/>
            </a:solidFill>
            <a:ln>
              <a:noFill/>
            </a:ln>
          </p:spPr>
          <p:txBody>
            <a:bodyPr wrap="none" anchor="ctr"/>
            <a:lstStyle/>
            <a:p>
              <a:endParaRPr lang="en-US" sz="1000">
                <a:latin typeface="+mj-lt"/>
              </a:endParaRPr>
            </a:p>
          </p:txBody>
        </p:sp>
        <p:sp>
          <p:nvSpPr>
            <p:cNvPr id="74" name="AutoShape 1120">
              <a:extLst>
                <a:ext uri="{FF2B5EF4-FFF2-40B4-BE49-F238E27FC236}">
                  <a16:creationId xmlns="" xmlns:a16="http://schemas.microsoft.com/office/drawing/2014/main" id="{08E8E87F-83A7-194B-B821-AB15556A9A93}"/>
                </a:ext>
              </a:extLst>
            </p:cNvPr>
            <p:cNvSpPr>
              <a:spLocks noChangeAspect="1" noChangeArrowheads="1"/>
            </p:cNvSpPr>
            <p:nvPr/>
          </p:nvSpPr>
          <p:spPr bwMode="auto">
            <a:xfrm flipH="1" flipV="1">
              <a:off x="3093533" y="5588070"/>
              <a:ext cx="36197" cy="36000"/>
            </a:xfrm>
            <a:prstGeom prst="flowChartConnector">
              <a:avLst/>
            </a:prstGeom>
            <a:solidFill>
              <a:srgbClr val="FFC000"/>
            </a:solidFill>
            <a:ln>
              <a:noFill/>
            </a:ln>
          </p:spPr>
          <p:txBody>
            <a:bodyPr wrap="none" anchor="ctr"/>
            <a:lstStyle/>
            <a:p>
              <a:endParaRPr lang="en-US" sz="1000">
                <a:latin typeface="+mj-lt"/>
              </a:endParaRPr>
            </a:p>
          </p:txBody>
        </p:sp>
        <p:sp>
          <p:nvSpPr>
            <p:cNvPr id="75" name="AutoShape 1120">
              <a:extLst>
                <a:ext uri="{FF2B5EF4-FFF2-40B4-BE49-F238E27FC236}">
                  <a16:creationId xmlns="" xmlns:a16="http://schemas.microsoft.com/office/drawing/2014/main" id="{CF77903B-8711-3F43-A8E8-5ADA1A912E80}"/>
                </a:ext>
              </a:extLst>
            </p:cNvPr>
            <p:cNvSpPr>
              <a:spLocks noChangeAspect="1" noChangeArrowheads="1"/>
            </p:cNvSpPr>
            <p:nvPr/>
          </p:nvSpPr>
          <p:spPr bwMode="auto">
            <a:xfrm flipH="1" flipV="1">
              <a:off x="5464247" y="3528698"/>
              <a:ext cx="36197" cy="35999"/>
            </a:xfrm>
            <a:prstGeom prst="flowChartConnector">
              <a:avLst/>
            </a:prstGeom>
            <a:solidFill>
              <a:srgbClr val="FFC000"/>
            </a:solidFill>
            <a:ln>
              <a:noFill/>
            </a:ln>
          </p:spPr>
          <p:txBody>
            <a:bodyPr wrap="none" anchor="ctr"/>
            <a:lstStyle/>
            <a:p>
              <a:endParaRPr lang="en-US" sz="1000" dirty="0">
                <a:latin typeface="+mj-lt"/>
              </a:endParaRPr>
            </a:p>
          </p:txBody>
        </p:sp>
        <p:sp>
          <p:nvSpPr>
            <p:cNvPr id="76" name="Text Box 1144">
              <a:extLst>
                <a:ext uri="{FF2B5EF4-FFF2-40B4-BE49-F238E27FC236}">
                  <a16:creationId xmlns="" xmlns:a16="http://schemas.microsoft.com/office/drawing/2014/main" id="{A14C3493-20D2-764B-893D-2FB32E4CAAD6}"/>
                </a:ext>
              </a:extLst>
            </p:cNvPr>
            <p:cNvSpPr txBox="1">
              <a:spLocks noChangeArrowheads="1"/>
            </p:cNvSpPr>
            <p:nvPr/>
          </p:nvSpPr>
          <p:spPr bwMode="auto">
            <a:xfrm>
              <a:off x="4593231" y="4174316"/>
              <a:ext cx="727915" cy="29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Helvetica" pitchFamily="34" charset="0"/>
                  <a:cs typeface="Arial" charset="0"/>
                </a:defRPr>
              </a:lvl1pPr>
              <a:lvl2pPr marL="742950" indent="-285750">
                <a:defRPr>
                  <a:solidFill>
                    <a:schemeClr val="tx1"/>
                  </a:solidFill>
                  <a:latin typeface="Helvetica" pitchFamily="34" charset="0"/>
                  <a:cs typeface="Arial" charset="0"/>
                </a:defRPr>
              </a:lvl2pPr>
              <a:lvl3pPr marL="1143000" indent="-228600">
                <a:defRPr>
                  <a:solidFill>
                    <a:schemeClr val="tx1"/>
                  </a:solidFill>
                  <a:latin typeface="Helvetica" pitchFamily="34" charset="0"/>
                  <a:cs typeface="Arial" charset="0"/>
                </a:defRPr>
              </a:lvl3pPr>
              <a:lvl4pPr marL="1600200" indent="-228600">
                <a:defRPr>
                  <a:solidFill>
                    <a:schemeClr val="tx1"/>
                  </a:solidFill>
                  <a:latin typeface="Helvetica" pitchFamily="34" charset="0"/>
                  <a:cs typeface="Arial" charset="0"/>
                </a:defRPr>
              </a:lvl4pPr>
              <a:lvl5pPr marL="2057400" indent="-228600">
                <a:defRPr>
                  <a:solidFill>
                    <a:schemeClr val="tx1"/>
                  </a:solidFill>
                  <a:latin typeface="Helvetica" pitchFamily="34" charset="0"/>
                  <a:cs typeface="Arial" charset="0"/>
                </a:defRPr>
              </a:lvl5pPr>
              <a:lvl6pPr marL="2514600" indent="-228600" fontAlgn="base">
                <a:spcBef>
                  <a:spcPct val="0"/>
                </a:spcBef>
                <a:spcAft>
                  <a:spcPct val="0"/>
                </a:spcAft>
                <a:defRPr>
                  <a:solidFill>
                    <a:schemeClr val="tx1"/>
                  </a:solidFill>
                  <a:latin typeface="Helvetica" pitchFamily="34" charset="0"/>
                  <a:cs typeface="Arial" charset="0"/>
                </a:defRPr>
              </a:lvl6pPr>
              <a:lvl7pPr marL="2971800" indent="-228600" fontAlgn="base">
                <a:spcBef>
                  <a:spcPct val="0"/>
                </a:spcBef>
                <a:spcAft>
                  <a:spcPct val="0"/>
                </a:spcAft>
                <a:defRPr>
                  <a:solidFill>
                    <a:schemeClr val="tx1"/>
                  </a:solidFill>
                  <a:latin typeface="Helvetica" pitchFamily="34" charset="0"/>
                  <a:cs typeface="Arial" charset="0"/>
                </a:defRPr>
              </a:lvl7pPr>
              <a:lvl8pPr marL="3429000" indent="-228600" fontAlgn="base">
                <a:spcBef>
                  <a:spcPct val="0"/>
                </a:spcBef>
                <a:spcAft>
                  <a:spcPct val="0"/>
                </a:spcAft>
                <a:defRPr>
                  <a:solidFill>
                    <a:schemeClr val="tx1"/>
                  </a:solidFill>
                  <a:latin typeface="Helvetica" pitchFamily="34" charset="0"/>
                  <a:cs typeface="Arial" charset="0"/>
                </a:defRPr>
              </a:lvl8pPr>
              <a:lvl9pPr marL="3886200" indent="-228600" fontAlgn="base">
                <a:spcBef>
                  <a:spcPct val="0"/>
                </a:spcBef>
                <a:spcAft>
                  <a:spcPct val="0"/>
                </a:spcAft>
                <a:defRPr>
                  <a:solidFill>
                    <a:schemeClr val="tx1"/>
                  </a:solidFill>
                  <a:latin typeface="Helvetica" pitchFamily="34" charset="0"/>
                  <a:cs typeface="Arial" charset="0"/>
                </a:defRPr>
              </a:lvl9pPr>
            </a:lstStyle>
            <a:p>
              <a:pPr>
                <a:spcBef>
                  <a:spcPct val="50000"/>
                </a:spcBef>
              </a:pPr>
              <a:r>
                <a:rPr lang="en-US" sz="1000" b="1" dirty="0">
                  <a:solidFill>
                    <a:srgbClr val="A92020"/>
                  </a:solidFill>
                  <a:latin typeface="+mj-lt"/>
                </a:rPr>
                <a:t>Vizag</a:t>
              </a:r>
            </a:p>
          </p:txBody>
        </p:sp>
        <p:sp>
          <p:nvSpPr>
            <p:cNvPr id="77" name="AutoShape 1120">
              <a:extLst>
                <a:ext uri="{FF2B5EF4-FFF2-40B4-BE49-F238E27FC236}">
                  <a16:creationId xmlns="" xmlns:a16="http://schemas.microsoft.com/office/drawing/2014/main" id="{BFD8FB2F-169C-0A4B-9FEA-364924B0259F}"/>
                </a:ext>
              </a:extLst>
            </p:cNvPr>
            <p:cNvSpPr>
              <a:spLocks noChangeAspect="1" noChangeArrowheads="1"/>
            </p:cNvSpPr>
            <p:nvPr/>
          </p:nvSpPr>
          <p:spPr bwMode="auto">
            <a:xfrm flipH="1" flipV="1">
              <a:off x="4593231" y="4271954"/>
              <a:ext cx="36197" cy="35999"/>
            </a:xfrm>
            <a:prstGeom prst="flowChartConnector">
              <a:avLst/>
            </a:prstGeom>
            <a:solidFill>
              <a:srgbClr val="FFC000"/>
            </a:solidFill>
            <a:ln>
              <a:noFill/>
            </a:ln>
          </p:spPr>
          <p:txBody>
            <a:bodyPr wrap="none" anchor="ctr"/>
            <a:lstStyle/>
            <a:p>
              <a:endParaRPr lang="en-US" sz="1000" dirty="0">
                <a:latin typeface="+mj-lt"/>
              </a:endParaRPr>
            </a:p>
          </p:txBody>
        </p:sp>
      </p:grpSp>
    </p:spTree>
    <p:extLst>
      <p:ext uri="{BB962C8B-B14F-4D97-AF65-F5344CB8AC3E}">
        <p14:creationId xmlns:p14="http://schemas.microsoft.com/office/powerpoint/2010/main" val="14992402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Rectangle 161">
            <a:extLst>
              <a:ext uri="{FF2B5EF4-FFF2-40B4-BE49-F238E27FC236}">
                <a16:creationId xmlns="" xmlns:a16="http://schemas.microsoft.com/office/drawing/2014/main" id="{C65A2C69-3623-418B-B501-A2EBA54E915B}"/>
              </a:ext>
            </a:extLst>
          </p:cNvPr>
          <p:cNvSpPr/>
          <p:nvPr/>
        </p:nvSpPr>
        <p:spPr>
          <a:xfrm rot="16200000">
            <a:off x="6073140" y="747527"/>
            <a:ext cx="45719" cy="1219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solidFill>
                <a:schemeClr val="accent2"/>
              </a:solidFill>
            </a:endParaRPr>
          </a:p>
        </p:txBody>
      </p:sp>
      <p:sp>
        <p:nvSpPr>
          <p:cNvPr id="23" name="Text Placeholder 7">
            <a:extLst>
              <a:ext uri="{FF2B5EF4-FFF2-40B4-BE49-F238E27FC236}">
                <a16:creationId xmlns="" xmlns:a16="http://schemas.microsoft.com/office/drawing/2014/main" id="{9B3F7B97-AD31-7B4F-89C8-0173C3BAC860}"/>
              </a:ext>
            </a:extLst>
          </p:cNvPr>
          <p:cNvSpPr txBox="1">
            <a:spLocks/>
          </p:cNvSpPr>
          <p:nvPr/>
        </p:nvSpPr>
        <p:spPr>
          <a:xfrm>
            <a:off x="6341872" y="2110318"/>
            <a:ext cx="4840538" cy="4661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N" sz="1800" b="1" spc="300" dirty="0">
                <a:solidFill>
                  <a:srgbClr val="FF0000"/>
                </a:solidFill>
              </a:rPr>
              <a:t>INDIA’s WIDEST CFS ICD NETWORK</a:t>
            </a:r>
          </a:p>
        </p:txBody>
      </p:sp>
      <p:sp>
        <p:nvSpPr>
          <p:cNvPr id="38" name="Text Placeholder 7">
            <a:extLst>
              <a:ext uri="{FF2B5EF4-FFF2-40B4-BE49-F238E27FC236}">
                <a16:creationId xmlns="" xmlns:a16="http://schemas.microsoft.com/office/drawing/2014/main" id="{8C0747E5-D5A5-8E47-94CF-9C59A088AD49}"/>
              </a:ext>
            </a:extLst>
          </p:cNvPr>
          <p:cNvSpPr txBox="1">
            <a:spLocks/>
          </p:cNvSpPr>
          <p:nvPr/>
        </p:nvSpPr>
        <p:spPr>
          <a:xfrm>
            <a:off x="6341872" y="2550572"/>
            <a:ext cx="5138057" cy="484025"/>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en-IN" sz="1800" b="1" dirty="0">
                <a:solidFill>
                  <a:srgbClr val="151515"/>
                </a:solidFill>
              </a:rPr>
              <a:t>Pioneer in CFS Industry in India</a:t>
            </a:r>
          </a:p>
        </p:txBody>
      </p:sp>
      <p:cxnSp>
        <p:nvCxnSpPr>
          <p:cNvPr id="39" name="Straight Connector 38">
            <a:extLst>
              <a:ext uri="{FF2B5EF4-FFF2-40B4-BE49-F238E27FC236}">
                <a16:creationId xmlns="" xmlns:a16="http://schemas.microsoft.com/office/drawing/2014/main" id="{A2083799-D7AD-6843-9342-FCBE26010E82}"/>
              </a:ext>
            </a:extLst>
          </p:cNvPr>
          <p:cNvCxnSpPr>
            <a:cxnSpLocks/>
          </p:cNvCxnSpPr>
          <p:nvPr/>
        </p:nvCxnSpPr>
        <p:spPr>
          <a:xfrm>
            <a:off x="6430415" y="2464522"/>
            <a:ext cx="5761585" cy="0"/>
          </a:xfrm>
          <a:prstGeom prst="line">
            <a:avLst/>
          </a:prstGeom>
        </p:spPr>
        <p:style>
          <a:lnRef idx="1">
            <a:schemeClr val="accent1"/>
          </a:lnRef>
          <a:fillRef idx="0">
            <a:schemeClr val="accent1"/>
          </a:fillRef>
          <a:effectRef idx="0">
            <a:schemeClr val="accent1"/>
          </a:effectRef>
          <a:fontRef idx="minor">
            <a:schemeClr val="tx1"/>
          </a:fontRef>
        </p:style>
      </p:cxnSp>
      <p:sp>
        <p:nvSpPr>
          <p:cNvPr id="41" name="Title 25">
            <a:extLst>
              <a:ext uri="{FF2B5EF4-FFF2-40B4-BE49-F238E27FC236}">
                <a16:creationId xmlns="" xmlns:a16="http://schemas.microsoft.com/office/drawing/2014/main" id="{DCCF88D2-9C0A-DC41-9FF4-0BBD00BF6F98}"/>
              </a:ext>
            </a:extLst>
          </p:cNvPr>
          <p:cNvSpPr txBox="1">
            <a:spLocks/>
          </p:cNvSpPr>
          <p:nvPr/>
        </p:nvSpPr>
        <p:spPr>
          <a:xfrm>
            <a:off x="3329906" y="1214643"/>
            <a:ext cx="5532186" cy="580777"/>
          </a:xfrm>
          <a:prstGeom prst="rect">
            <a:avLst/>
          </a:prstGeom>
        </p:spPr>
        <p:txBody>
          <a:bodyPr/>
          <a:lstStyle>
            <a:lvl1pPr algn="ctr"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pPr algn="l"/>
            <a:endParaRPr lang="en-US" sz="3200" dirty="0">
              <a:solidFill>
                <a:schemeClr val="accent2"/>
              </a:solidFill>
            </a:endParaRPr>
          </a:p>
        </p:txBody>
      </p:sp>
      <p:cxnSp>
        <p:nvCxnSpPr>
          <p:cNvPr id="17" name="Straight Connector 16">
            <a:extLst>
              <a:ext uri="{FF2B5EF4-FFF2-40B4-BE49-F238E27FC236}">
                <a16:creationId xmlns="" xmlns:a16="http://schemas.microsoft.com/office/drawing/2014/main" id="{E3134C90-92EB-D74C-B2BE-7E65EC644C94}"/>
              </a:ext>
            </a:extLst>
          </p:cNvPr>
          <p:cNvCxnSpPr>
            <a:cxnSpLocks/>
          </p:cNvCxnSpPr>
          <p:nvPr/>
        </p:nvCxnSpPr>
        <p:spPr>
          <a:xfrm>
            <a:off x="0" y="1053049"/>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 xmlns:a16="http://schemas.microsoft.com/office/drawing/2014/main" id="{41BCC5B3-01FC-F443-B2E7-FC0ABE2062D8}"/>
              </a:ext>
            </a:extLst>
          </p:cNvPr>
          <p:cNvSpPr txBox="1">
            <a:spLocks/>
          </p:cNvSpPr>
          <p:nvPr/>
        </p:nvSpPr>
        <p:spPr>
          <a:xfrm>
            <a:off x="838200" y="202702"/>
            <a:ext cx="10515600" cy="434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1400" b="1" spc="300" dirty="0"/>
              <a:t>ALLCARGO SOLUTIONS</a:t>
            </a:r>
          </a:p>
        </p:txBody>
      </p:sp>
      <p:sp>
        <p:nvSpPr>
          <p:cNvPr id="19" name="Rectangle: Rounded Corners 150">
            <a:extLst>
              <a:ext uri="{FF2B5EF4-FFF2-40B4-BE49-F238E27FC236}">
                <a16:creationId xmlns="" xmlns:a16="http://schemas.microsoft.com/office/drawing/2014/main" id="{36BD908B-B0E4-F64F-B78F-47DB32A7DDEA}"/>
              </a:ext>
            </a:extLst>
          </p:cNvPr>
          <p:cNvSpPr/>
          <p:nvPr/>
        </p:nvSpPr>
        <p:spPr>
          <a:xfrm>
            <a:off x="2068287" y="745118"/>
            <a:ext cx="8055426" cy="609743"/>
          </a:xfrm>
          <a:prstGeom prst="roundRect">
            <a:avLst>
              <a:gd name="adj" fmla="val 5000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Title 25">
            <a:extLst>
              <a:ext uri="{FF2B5EF4-FFF2-40B4-BE49-F238E27FC236}">
                <a16:creationId xmlns="" xmlns:a16="http://schemas.microsoft.com/office/drawing/2014/main" id="{E711F248-5B60-1743-80B3-3AB57F0F8AB0}"/>
              </a:ext>
            </a:extLst>
          </p:cNvPr>
          <p:cNvSpPr txBox="1">
            <a:spLocks/>
          </p:cNvSpPr>
          <p:nvPr/>
        </p:nvSpPr>
        <p:spPr>
          <a:xfrm>
            <a:off x="3329906" y="824639"/>
            <a:ext cx="5532186" cy="580777"/>
          </a:xfrm>
          <a:prstGeom prst="rect">
            <a:avLst/>
          </a:prstGeom>
        </p:spPr>
        <p:txBody>
          <a:bodyPr/>
          <a:lstStyle>
            <a:lvl1pPr algn="ctr"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pPr algn="l"/>
            <a:r>
              <a:rPr lang="en-US" sz="3200" dirty="0">
                <a:solidFill>
                  <a:schemeClr val="accent2"/>
                </a:solidFill>
              </a:rPr>
              <a:t>Container Freight Stations</a:t>
            </a:r>
          </a:p>
        </p:txBody>
      </p:sp>
      <p:sp>
        <p:nvSpPr>
          <p:cNvPr id="13" name="Content Placeholder 2">
            <a:extLst>
              <a:ext uri="{FF2B5EF4-FFF2-40B4-BE49-F238E27FC236}">
                <a16:creationId xmlns="" xmlns:a16="http://schemas.microsoft.com/office/drawing/2014/main" id="{DF8E55AC-D2F1-481F-BB63-EA30B7D2C345}"/>
              </a:ext>
            </a:extLst>
          </p:cNvPr>
          <p:cNvSpPr txBox="1">
            <a:spLocks/>
          </p:cNvSpPr>
          <p:nvPr/>
        </p:nvSpPr>
        <p:spPr>
          <a:xfrm>
            <a:off x="6551083" y="2987427"/>
            <a:ext cx="4969508" cy="30284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buClr>
                <a:schemeClr val="accent2"/>
              </a:buClr>
              <a:buFont typeface="Wingdings" panose="05000000000000000000" pitchFamily="2" charset="2"/>
              <a:buChar char="§"/>
            </a:pPr>
            <a:r>
              <a:rPr lang="en-IN" sz="1400" b="1" dirty="0">
                <a:solidFill>
                  <a:schemeClr val="tx1">
                    <a:lumMod val="75000"/>
                    <a:lumOff val="25000"/>
                  </a:schemeClr>
                </a:solidFill>
              </a:rPr>
              <a:t>World-class CFS facilities </a:t>
            </a:r>
            <a:r>
              <a:rPr lang="en-IN" sz="1400" dirty="0">
                <a:solidFill>
                  <a:schemeClr val="tx1">
                    <a:lumMod val="75000"/>
                    <a:lumOff val="25000"/>
                  </a:schemeClr>
                </a:solidFill>
              </a:rPr>
              <a:t>– Mumbai, Mundra, Kolkata, </a:t>
            </a:r>
            <a:br>
              <a:rPr lang="en-IN" sz="1400" dirty="0">
                <a:solidFill>
                  <a:schemeClr val="tx1">
                    <a:lumMod val="75000"/>
                    <a:lumOff val="25000"/>
                  </a:schemeClr>
                </a:solidFill>
              </a:rPr>
            </a:br>
            <a:r>
              <a:rPr lang="en-IN" sz="1400" dirty="0">
                <a:solidFill>
                  <a:schemeClr val="tx1">
                    <a:lumMod val="75000"/>
                    <a:lumOff val="25000"/>
                  </a:schemeClr>
                </a:solidFill>
              </a:rPr>
              <a:t>Chennai and </a:t>
            </a:r>
            <a:r>
              <a:rPr lang="en-IN" sz="1400" dirty="0" err="1" smtClean="0">
                <a:solidFill>
                  <a:schemeClr val="tx1">
                    <a:lumMod val="75000"/>
                    <a:lumOff val="25000"/>
                  </a:schemeClr>
                </a:solidFill>
              </a:rPr>
              <a:t>Dadri</a:t>
            </a:r>
            <a:endParaRPr lang="en-IN" sz="1400" dirty="0">
              <a:solidFill>
                <a:schemeClr val="tx1">
                  <a:lumMod val="75000"/>
                  <a:lumOff val="25000"/>
                </a:schemeClr>
              </a:solidFill>
            </a:endParaRPr>
          </a:p>
          <a:p>
            <a:pPr lvl="0">
              <a:lnSpc>
                <a:spcPct val="100000"/>
              </a:lnSpc>
              <a:buClr>
                <a:schemeClr val="accent2"/>
              </a:buClr>
              <a:buFont typeface="Wingdings" panose="05000000000000000000" pitchFamily="2" charset="2"/>
              <a:buChar char="§"/>
            </a:pPr>
            <a:r>
              <a:rPr lang="en-IN" sz="1400" dirty="0">
                <a:solidFill>
                  <a:schemeClr val="tx1">
                    <a:lumMod val="75000"/>
                    <a:lumOff val="25000"/>
                  </a:schemeClr>
                </a:solidFill>
              </a:rPr>
              <a:t>Safe, secure </a:t>
            </a:r>
            <a:r>
              <a:rPr lang="en-IN" sz="1400" b="1" dirty="0">
                <a:solidFill>
                  <a:schemeClr val="tx1">
                    <a:lumMod val="75000"/>
                    <a:lumOff val="25000"/>
                  </a:schemeClr>
                </a:solidFill>
              </a:rPr>
              <a:t>bonded and non-bonded warehouses</a:t>
            </a:r>
            <a:r>
              <a:rPr lang="en-IN" sz="1400" dirty="0">
                <a:solidFill>
                  <a:schemeClr val="tx1">
                    <a:lumMod val="75000"/>
                    <a:lumOff val="25000"/>
                  </a:schemeClr>
                </a:solidFill>
              </a:rPr>
              <a:t> </a:t>
            </a:r>
          </a:p>
          <a:p>
            <a:pPr lvl="0">
              <a:lnSpc>
                <a:spcPct val="100000"/>
              </a:lnSpc>
              <a:buClr>
                <a:schemeClr val="accent2"/>
              </a:buClr>
              <a:buFont typeface="Wingdings" panose="05000000000000000000" pitchFamily="2" charset="2"/>
              <a:buChar char="§"/>
            </a:pPr>
            <a:r>
              <a:rPr lang="en-IN" sz="1400" b="1" dirty="0">
                <a:solidFill>
                  <a:schemeClr val="tx1">
                    <a:lumMod val="75000"/>
                    <a:lumOff val="25000"/>
                  </a:schemeClr>
                </a:solidFill>
              </a:rPr>
              <a:t>Multi-City Consolidation </a:t>
            </a:r>
            <a:r>
              <a:rPr lang="en-IN" sz="1400" dirty="0">
                <a:solidFill>
                  <a:schemeClr val="tx1">
                    <a:lumMod val="75000"/>
                    <a:lumOff val="25000"/>
                  </a:schemeClr>
                </a:solidFill>
              </a:rPr>
              <a:t>and </a:t>
            </a:r>
            <a:r>
              <a:rPr lang="en-IN" sz="1400" b="1" dirty="0">
                <a:solidFill>
                  <a:schemeClr val="tx1">
                    <a:lumMod val="75000"/>
                    <a:lumOff val="25000"/>
                  </a:schemeClr>
                </a:solidFill>
              </a:rPr>
              <a:t>Direct Port Delivery</a:t>
            </a:r>
          </a:p>
          <a:p>
            <a:pPr lvl="0">
              <a:lnSpc>
                <a:spcPct val="100000"/>
              </a:lnSpc>
              <a:buClr>
                <a:schemeClr val="accent2"/>
              </a:buClr>
              <a:buFont typeface="Wingdings" panose="05000000000000000000" pitchFamily="2" charset="2"/>
              <a:buChar char="§"/>
            </a:pPr>
            <a:r>
              <a:rPr lang="en-IN" sz="1400" dirty="0">
                <a:solidFill>
                  <a:schemeClr val="tx1">
                    <a:lumMod val="75000"/>
                    <a:lumOff val="25000"/>
                  </a:schemeClr>
                </a:solidFill>
              </a:rPr>
              <a:t>First and last mile delivery | ODC handling | Reefer containers | Hazardous cargo handling</a:t>
            </a:r>
          </a:p>
          <a:p>
            <a:pPr lvl="0">
              <a:lnSpc>
                <a:spcPct val="100000"/>
              </a:lnSpc>
              <a:buClr>
                <a:schemeClr val="accent2"/>
              </a:buClr>
              <a:buFont typeface="Wingdings" panose="05000000000000000000" pitchFamily="2" charset="2"/>
              <a:buChar char="§"/>
            </a:pPr>
            <a:r>
              <a:rPr lang="en-IN" sz="1400" dirty="0">
                <a:solidFill>
                  <a:schemeClr val="tx1">
                    <a:lumMod val="75000"/>
                    <a:lumOff val="25000"/>
                  </a:schemeClr>
                </a:solidFill>
              </a:rPr>
              <a:t>Equipment maintenance, repairs and backup </a:t>
            </a:r>
            <a:r>
              <a:rPr lang="en-IN" sz="1400" dirty="0" smtClean="0">
                <a:solidFill>
                  <a:schemeClr val="tx1">
                    <a:lumMod val="75000"/>
                    <a:lumOff val="25000"/>
                  </a:schemeClr>
                </a:solidFill>
              </a:rPr>
              <a:t>support</a:t>
            </a:r>
            <a:endParaRPr lang="en-IN" sz="1400" dirty="0">
              <a:solidFill>
                <a:schemeClr val="tx1">
                  <a:lumMod val="75000"/>
                  <a:lumOff val="25000"/>
                </a:schemeClr>
              </a:solidFill>
            </a:endParaRPr>
          </a:p>
          <a:p>
            <a:pPr lvl="0">
              <a:lnSpc>
                <a:spcPct val="100000"/>
              </a:lnSpc>
              <a:buClr>
                <a:schemeClr val="accent2"/>
              </a:buClr>
              <a:buFont typeface="Wingdings" panose="05000000000000000000" pitchFamily="2" charset="2"/>
              <a:buChar char="§"/>
            </a:pPr>
            <a:r>
              <a:rPr lang="en-IN" sz="1400" dirty="0">
                <a:solidFill>
                  <a:schemeClr val="tx1">
                    <a:lumMod val="75000"/>
                    <a:lumOff val="25000"/>
                  </a:schemeClr>
                </a:solidFill>
              </a:rPr>
              <a:t>International safety and security standards compliant – </a:t>
            </a:r>
            <a:br>
              <a:rPr lang="en-IN" sz="1400" dirty="0">
                <a:solidFill>
                  <a:schemeClr val="tx1">
                    <a:lumMod val="75000"/>
                    <a:lumOff val="25000"/>
                  </a:schemeClr>
                </a:solidFill>
              </a:rPr>
            </a:br>
            <a:r>
              <a:rPr lang="en-IN" sz="1400" dirty="0">
                <a:solidFill>
                  <a:schemeClr val="tx1">
                    <a:lumMod val="75000"/>
                    <a:lumOff val="25000"/>
                  </a:schemeClr>
                </a:solidFill>
              </a:rPr>
              <a:t>C-TPAT, ISO and </a:t>
            </a:r>
            <a:r>
              <a:rPr lang="en-IN" sz="1400" dirty="0" smtClean="0">
                <a:solidFill>
                  <a:schemeClr val="tx1">
                    <a:lumMod val="75000"/>
                    <a:lumOff val="25000"/>
                  </a:schemeClr>
                </a:solidFill>
              </a:rPr>
              <a:t>OHSAS</a:t>
            </a:r>
            <a:endParaRPr lang="en-IN" sz="1400" dirty="0">
              <a:solidFill>
                <a:schemeClr val="tx1">
                  <a:lumMod val="75000"/>
                  <a:lumOff val="25000"/>
                </a:schemeClr>
              </a:solidFill>
            </a:endParaRPr>
          </a:p>
          <a:p>
            <a:pPr lvl="0">
              <a:lnSpc>
                <a:spcPct val="100000"/>
              </a:lnSpc>
              <a:buClr>
                <a:schemeClr val="accent2"/>
              </a:buClr>
              <a:buFont typeface="Wingdings" panose="05000000000000000000" pitchFamily="2" charset="2"/>
              <a:buChar char="§"/>
            </a:pPr>
            <a:r>
              <a:rPr lang="en-IN" sz="1400" dirty="0">
                <a:solidFill>
                  <a:schemeClr val="tx1">
                    <a:lumMod val="75000"/>
                    <a:lumOff val="25000"/>
                  </a:schemeClr>
                </a:solidFill>
              </a:rPr>
              <a:t>Technology enabled operations - RFID, e-bill of lading, </a:t>
            </a:r>
            <a:br>
              <a:rPr lang="en-IN" sz="1400" dirty="0">
                <a:solidFill>
                  <a:schemeClr val="tx1">
                    <a:lumMod val="75000"/>
                    <a:lumOff val="25000"/>
                  </a:schemeClr>
                </a:solidFill>
              </a:rPr>
            </a:br>
            <a:r>
              <a:rPr lang="en-IN" sz="1400" dirty="0">
                <a:solidFill>
                  <a:schemeClr val="tx1">
                    <a:lumMod val="75000"/>
                    <a:lumOff val="25000"/>
                  </a:schemeClr>
                </a:solidFill>
              </a:rPr>
              <a:t>e-payment, etc. </a:t>
            </a:r>
          </a:p>
        </p:txBody>
      </p:sp>
      <p:pic>
        <p:nvPicPr>
          <p:cNvPr id="14" name="Graphic 18">
            <a:extLst>
              <a:ext uri="{FF2B5EF4-FFF2-40B4-BE49-F238E27FC236}">
                <a16:creationId xmlns="" xmlns:a16="http://schemas.microsoft.com/office/drawing/2014/main" id="{3255AC96-0002-7748-ACF1-902CC4E9627C}"/>
              </a:ext>
            </a:extLst>
          </p:cNvPr>
          <p:cNvPicPr>
            <a:picLocks noChangeAspect="1"/>
          </p:cNvPicPr>
          <p:nvPr/>
        </p:nvPicPr>
        <p:blipFill>
          <a:blip r:embed="rId2" cstate="email">
            <a:duotone>
              <a:prstClr val="black"/>
              <a:schemeClr val="tx2">
                <a:tint val="45000"/>
                <a:satMod val="400000"/>
              </a:schemeClr>
            </a:duotone>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1643147" y="1951637"/>
            <a:ext cx="4019550" cy="4467225"/>
          </a:xfrm>
          <a:prstGeom prst="rect">
            <a:avLst/>
          </a:prstGeom>
        </p:spPr>
      </p:pic>
      <p:sp>
        <p:nvSpPr>
          <p:cNvPr id="15" name="TextBox 14">
            <a:extLst>
              <a:ext uri="{FF2B5EF4-FFF2-40B4-BE49-F238E27FC236}">
                <a16:creationId xmlns="" xmlns:a16="http://schemas.microsoft.com/office/drawing/2014/main" id="{5EA39F1B-12C9-BD45-8CAF-F6D4778D6FE3}"/>
              </a:ext>
            </a:extLst>
          </p:cNvPr>
          <p:cNvSpPr txBox="1"/>
          <p:nvPr/>
        </p:nvSpPr>
        <p:spPr>
          <a:xfrm>
            <a:off x="-143124" y="1780280"/>
            <a:ext cx="194339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effectLst/>
                <a:uLnTx/>
                <a:uFillTx/>
                <a:latin typeface="Calibri" panose="020F0502020204030204"/>
                <a:ea typeface="+mn-ea"/>
                <a:cs typeface="+mn-cs"/>
              </a:rPr>
              <a:t>Dadri </a:t>
            </a:r>
            <a:endParaRPr kumimoji="0" lang="en-IN" sz="1200" b="1" i="0" u="none" strike="noStrike" kern="1200" cap="none" spc="0" normalizeH="0" baseline="0" noProof="0" dirty="0">
              <a:ln>
                <a:noFill/>
              </a:ln>
              <a:effectLst/>
              <a:uLnTx/>
              <a:uFillTx/>
              <a:latin typeface="Calibri" panose="020F0502020204030204"/>
              <a:ea typeface="+mn-ea"/>
              <a:cs typeface="+mn-cs"/>
            </a:endParaRPr>
          </a:p>
        </p:txBody>
      </p:sp>
      <p:sp>
        <p:nvSpPr>
          <p:cNvPr id="16" name="TextBox 15">
            <a:extLst>
              <a:ext uri="{FF2B5EF4-FFF2-40B4-BE49-F238E27FC236}">
                <a16:creationId xmlns="" xmlns:a16="http://schemas.microsoft.com/office/drawing/2014/main" id="{7429552A-F8F3-204C-9D8D-F3CC6D593C64}"/>
              </a:ext>
            </a:extLst>
          </p:cNvPr>
          <p:cNvSpPr txBox="1"/>
          <p:nvPr/>
        </p:nvSpPr>
        <p:spPr>
          <a:xfrm>
            <a:off x="-183317" y="3322901"/>
            <a:ext cx="2023896" cy="49244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effectLst/>
                <a:uLnTx/>
                <a:uFillTx/>
                <a:latin typeface="Calibri" panose="020F0502020204030204"/>
                <a:ea typeface="+mn-ea"/>
                <a:cs typeface="+mn-cs"/>
              </a:rPr>
              <a:t>Mundra</a:t>
            </a:r>
            <a:endParaRPr kumimoji="0" lang="en-IN" sz="1200" b="1" i="0" u="none" strike="noStrike" kern="1200" cap="none" spc="0" normalizeH="0" baseline="0" noProof="0" dirty="0">
              <a:ln>
                <a:noFill/>
              </a:ln>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effectLst/>
                <a:uLnTx/>
                <a:uFillTx/>
                <a:latin typeface="Calibri" panose="020F0502020204030204"/>
                <a:ea typeface="+mn-ea"/>
                <a:cs typeface="+mn-cs"/>
              </a:rPr>
              <a:t>Distance from Port: 8 KM</a:t>
            </a:r>
          </a:p>
        </p:txBody>
      </p:sp>
      <p:sp>
        <p:nvSpPr>
          <p:cNvPr id="21" name="TextBox 20">
            <a:extLst>
              <a:ext uri="{FF2B5EF4-FFF2-40B4-BE49-F238E27FC236}">
                <a16:creationId xmlns="" xmlns:a16="http://schemas.microsoft.com/office/drawing/2014/main" id="{278B98C7-7FF3-BD45-8123-787A1A941D07}"/>
              </a:ext>
            </a:extLst>
          </p:cNvPr>
          <p:cNvSpPr txBox="1"/>
          <p:nvPr/>
        </p:nvSpPr>
        <p:spPr>
          <a:xfrm>
            <a:off x="-87782" y="4737109"/>
            <a:ext cx="1983589" cy="49244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effectLst/>
                <a:uLnTx/>
                <a:uFillTx/>
                <a:latin typeface="Calibri" panose="020F0502020204030204"/>
                <a:ea typeface="+mn-ea"/>
                <a:cs typeface="+mn-cs"/>
              </a:rPr>
              <a:t>Nhava Sheva, Mumbai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effectLst/>
                <a:uLnTx/>
                <a:uFillTx/>
                <a:latin typeface="Calibri" panose="020F0502020204030204"/>
                <a:ea typeface="+mn-ea"/>
                <a:cs typeface="+mn-cs"/>
              </a:rPr>
              <a:t>Distance from Port: 18 KM</a:t>
            </a:r>
          </a:p>
        </p:txBody>
      </p:sp>
      <p:sp>
        <p:nvSpPr>
          <p:cNvPr id="22" name="TextBox 21">
            <a:extLst>
              <a:ext uri="{FF2B5EF4-FFF2-40B4-BE49-F238E27FC236}">
                <a16:creationId xmlns="" xmlns:a16="http://schemas.microsoft.com/office/drawing/2014/main" id="{4599FE14-3691-0C4A-B773-EF36F16F7759}"/>
              </a:ext>
            </a:extLst>
          </p:cNvPr>
          <p:cNvSpPr txBox="1"/>
          <p:nvPr/>
        </p:nvSpPr>
        <p:spPr>
          <a:xfrm>
            <a:off x="4774148" y="5589586"/>
            <a:ext cx="210251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effectLst/>
                <a:uLnTx/>
                <a:uFillTx/>
                <a:latin typeface="Calibri" panose="020F0502020204030204"/>
                <a:ea typeface="+mn-ea"/>
                <a:cs typeface="+mn-cs"/>
              </a:rPr>
              <a:t>Chennai</a:t>
            </a:r>
            <a:endParaRPr kumimoji="0" lang="en-IN" sz="1200" b="1"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effectLst/>
                <a:uLnTx/>
                <a:uFillTx/>
                <a:latin typeface="Calibri" panose="020F0502020204030204"/>
                <a:ea typeface="+mn-ea"/>
                <a:cs typeface="+mn-cs"/>
              </a:rPr>
              <a:t>Distance from Port: 8 KM</a:t>
            </a:r>
          </a:p>
        </p:txBody>
      </p:sp>
      <p:sp>
        <p:nvSpPr>
          <p:cNvPr id="24" name="TextBox 23">
            <a:extLst>
              <a:ext uri="{FF2B5EF4-FFF2-40B4-BE49-F238E27FC236}">
                <a16:creationId xmlns="" xmlns:a16="http://schemas.microsoft.com/office/drawing/2014/main" id="{85CEBEBD-B55A-AA41-BADF-84872C1DF6A6}"/>
              </a:ext>
            </a:extLst>
          </p:cNvPr>
          <p:cNvSpPr txBox="1"/>
          <p:nvPr/>
        </p:nvSpPr>
        <p:spPr>
          <a:xfrm>
            <a:off x="4772920" y="4258144"/>
            <a:ext cx="194339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effectLst/>
                <a:uLnTx/>
                <a:uFillTx/>
                <a:latin typeface="Calibri" panose="020F0502020204030204"/>
                <a:ea typeface="+mn-ea"/>
                <a:cs typeface="+mn-cs"/>
              </a:rPr>
              <a:t>Kolkata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effectLst/>
                <a:uLnTx/>
                <a:uFillTx/>
                <a:latin typeface="Calibri" panose="020F0502020204030204"/>
                <a:ea typeface="+mn-ea"/>
                <a:cs typeface="+mn-cs"/>
              </a:rPr>
              <a:t>Distance from Port: 2 KM</a:t>
            </a:r>
          </a:p>
        </p:txBody>
      </p:sp>
      <p:cxnSp>
        <p:nvCxnSpPr>
          <p:cNvPr id="25" name="Straight Connector 24">
            <a:extLst>
              <a:ext uri="{FF2B5EF4-FFF2-40B4-BE49-F238E27FC236}">
                <a16:creationId xmlns="" xmlns:a16="http://schemas.microsoft.com/office/drawing/2014/main" id="{090D7CE8-4D38-054E-91FB-686A641CE3F9}"/>
              </a:ext>
            </a:extLst>
          </p:cNvPr>
          <p:cNvCxnSpPr>
            <a:cxnSpLocks/>
          </p:cNvCxnSpPr>
          <p:nvPr/>
        </p:nvCxnSpPr>
        <p:spPr>
          <a:xfrm flipV="1">
            <a:off x="2140647" y="3506225"/>
            <a:ext cx="0" cy="64888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25A5D762-D64A-D544-8278-FE9682436752}"/>
              </a:ext>
            </a:extLst>
          </p:cNvPr>
          <p:cNvCxnSpPr>
            <a:cxnSpLocks/>
          </p:cNvCxnSpPr>
          <p:nvPr/>
        </p:nvCxnSpPr>
        <p:spPr>
          <a:xfrm flipV="1">
            <a:off x="2775368" y="1896035"/>
            <a:ext cx="0" cy="142761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9B0768B8-2B20-AC4B-A92E-F37027AD6E73}"/>
              </a:ext>
            </a:extLst>
          </p:cNvPr>
          <p:cNvCxnSpPr>
            <a:cxnSpLocks/>
          </p:cNvCxnSpPr>
          <p:nvPr/>
        </p:nvCxnSpPr>
        <p:spPr>
          <a:xfrm>
            <a:off x="1970459" y="4933091"/>
            <a:ext cx="39962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BCCDAF7B-59FF-2D43-8AB6-019509BD5CC9}"/>
              </a:ext>
            </a:extLst>
          </p:cNvPr>
          <p:cNvCxnSpPr>
            <a:cxnSpLocks/>
          </p:cNvCxnSpPr>
          <p:nvPr/>
        </p:nvCxnSpPr>
        <p:spPr>
          <a:xfrm>
            <a:off x="4363062" y="4420702"/>
            <a:ext cx="411086" cy="596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AFDD82D3-7AD2-ED45-90DC-0DFF96336C8C}"/>
              </a:ext>
            </a:extLst>
          </p:cNvPr>
          <p:cNvCxnSpPr>
            <a:cxnSpLocks/>
          </p:cNvCxnSpPr>
          <p:nvPr/>
        </p:nvCxnSpPr>
        <p:spPr>
          <a:xfrm>
            <a:off x="3243662" y="5744784"/>
            <a:ext cx="156162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5967EE1D-C90A-7A47-AD3A-0ABD728E4560}"/>
              </a:ext>
            </a:extLst>
          </p:cNvPr>
          <p:cNvCxnSpPr>
            <a:cxnSpLocks/>
          </p:cNvCxnSpPr>
          <p:nvPr/>
        </p:nvCxnSpPr>
        <p:spPr>
          <a:xfrm>
            <a:off x="1800271" y="3506225"/>
            <a:ext cx="34037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23E77D83-BE3E-FD47-A660-698967AACA76}"/>
              </a:ext>
            </a:extLst>
          </p:cNvPr>
          <p:cNvCxnSpPr>
            <a:cxnSpLocks/>
          </p:cNvCxnSpPr>
          <p:nvPr/>
        </p:nvCxnSpPr>
        <p:spPr>
          <a:xfrm>
            <a:off x="1840579" y="1896035"/>
            <a:ext cx="93478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8AB3C43B-8ACD-8E47-8531-5061F40E0B2A}"/>
              </a:ext>
            </a:extLst>
          </p:cNvPr>
          <p:cNvCxnSpPr>
            <a:cxnSpLocks/>
          </p:cNvCxnSpPr>
          <p:nvPr/>
        </p:nvCxnSpPr>
        <p:spPr>
          <a:xfrm flipV="1">
            <a:off x="4363062" y="4185249"/>
            <a:ext cx="0" cy="2414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4" name="Graphic 19">
            <a:extLst>
              <a:ext uri="{FF2B5EF4-FFF2-40B4-BE49-F238E27FC236}">
                <a16:creationId xmlns="" xmlns:a16="http://schemas.microsoft.com/office/drawing/2014/main" id="{FD1A52C1-BFAD-8E44-95C6-C07BDF4D7B4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2046568" y="3313605"/>
            <a:ext cx="2390775" cy="2524125"/>
          </a:xfrm>
          <a:prstGeom prst="rect">
            <a:avLst/>
          </a:prstGeom>
        </p:spPr>
      </p:pic>
    </p:spTree>
    <p:extLst>
      <p:ext uri="{BB962C8B-B14F-4D97-AF65-F5344CB8AC3E}">
        <p14:creationId xmlns:p14="http://schemas.microsoft.com/office/powerpoint/2010/main" val="37099439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FAE4FB2-933F-3F46-AB3E-D54D720D9E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91525" y="2132420"/>
            <a:ext cx="3754890" cy="3754890"/>
          </a:xfrm>
          <a:prstGeom prst="rect">
            <a:avLst/>
          </a:prstGeom>
        </p:spPr>
      </p:pic>
      <p:sp>
        <p:nvSpPr>
          <p:cNvPr id="162" name="Rectangle 161">
            <a:extLst>
              <a:ext uri="{FF2B5EF4-FFF2-40B4-BE49-F238E27FC236}">
                <a16:creationId xmlns="" xmlns:a16="http://schemas.microsoft.com/office/drawing/2014/main" id="{C65A2C69-3623-418B-B501-A2EBA54E915B}"/>
              </a:ext>
            </a:extLst>
          </p:cNvPr>
          <p:cNvSpPr/>
          <p:nvPr/>
        </p:nvSpPr>
        <p:spPr>
          <a:xfrm rot="16200000">
            <a:off x="6073140" y="747527"/>
            <a:ext cx="45719" cy="1219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solidFill>
                <a:schemeClr val="accent2"/>
              </a:solidFill>
            </a:endParaRPr>
          </a:p>
        </p:txBody>
      </p:sp>
      <p:sp>
        <p:nvSpPr>
          <p:cNvPr id="41" name="Title 25">
            <a:extLst>
              <a:ext uri="{FF2B5EF4-FFF2-40B4-BE49-F238E27FC236}">
                <a16:creationId xmlns="" xmlns:a16="http://schemas.microsoft.com/office/drawing/2014/main" id="{DCCF88D2-9C0A-DC41-9FF4-0BBD00BF6F98}"/>
              </a:ext>
            </a:extLst>
          </p:cNvPr>
          <p:cNvSpPr txBox="1">
            <a:spLocks/>
          </p:cNvSpPr>
          <p:nvPr/>
        </p:nvSpPr>
        <p:spPr>
          <a:xfrm>
            <a:off x="3329906" y="1214643"/>
            <a:ext cx="5532186" cy="580777"/>
          </a:xfrm>
          <a:prstGeom prst="rect">
            <a:avLst/>
          </a:prstGeom>
        </p:spPr>
        <p:txBody>
          <a:bodyPr/>
          <a:lstStyle>
            <a:lvl1pPr algn="ctr"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endParaRPr lang="en-US" sz="3200" dirty="0">
              <a:solidFill>
                <a:schemeClr val="accent2"/>
              </a:solidFill>
            </a:endParaRPr>
          </a:p>
        </p:txBody>
      </p:sp>
      <p:cxnSp>
        <p:nvCxnSpPr>
          <p:cNvPr id="20" name="Straight Connector 19">
            <a:extLst>
              <a:ext uri="{FF2B5EF4-FFF2-40B4-BE49-F238E27FC236}">
                <a16:creationId xmlns="" xmlns:a16="http://schemas.microsoft.com/office/drawing/2014/main" id="{D508FA9E-6F5D-5046-AD86-9534FC11E223}"/>
              </a:ext>
            </a:extLst>
          </p:cNvPr>
          <p:cNvCxnSpPr>
            <a:cxnSpLocks/>
          </p:cNvCxnSpPr>
          <p:nvPr/>
        </p:nvCxnSpPr>
        <p:spPr>
          <a:xfrm>
            <a:off x="0" y="1053049"/>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 xmlns:a16="http://schemas.microsoft.com/office/drawing/2014/main" id="{81F1B468-F941-244E-87A8-02C636C15D9F}"/>
              </a:ext>
            </a:extLst>
          </p:cNvPr>
          <p:cNvSpPr txBox="1">
            <a:spLocks/>
          </p:cNvSpPr>
          <p:nvPr/>
        </p:nvSpPr>
        <p:spPr>
          <a:xfrm>
            <a:off x="838200" y="202702"/>
            <a:ext cx="10515600" cy="434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1400" b="1" spc="300" dirty="0"/>
              <a:t>ALLCARGO SOLUTIONS</a:t>
            </a:r>
          </a:p>
        </p:txBody>
      </p:sp>
      <p:sp>
        <p:nvSpPr>
          <p:cNvPr id="22" name="Rectangle: Rounded Corners 150">
            <a:extLst>
              <a:ext uri="{FF2B5EF4-FFF2-40B4-BE49-F238E27FC236}">
                <a16:creationId xmlns="" xmlns:a16="http://schemas.microsoft.com/office/drawing/2014/main" id="{6663191E-C8BD-A445-9B8F-246F866239A6}"/>
              </a:ext>
            </a:extLst>
          </p:cNvPr>
          <p:cNvSpPr/>
          <p:nvPr/>
        </p:nvSpPr>
        <p:spPr>
          <a:xfrm>
            <a:off x="2068287" y="745118"/>
            <a:ext cx="8055426" cy="609743"/>
          </a:xfrm>
          <a:prstGeom prst="roundRect">
            <a:avLst>
              <a:gd name="adj" fmla="val 5000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Title 25">
            <a:extLst>
              <a:ext uri="{FF2B5EF4-FFF2-40B4-BE49-F238E27FC236}">
                <a16:creationId xmlns="" xmlns:a16="http://schemas.microsoft.com/office/drawing/2014/main" id="{F2D31715-594A-3043-A5E8-9CFF83C85565}"/>
              </a:ext>
            </a:extLst>
          </p:cNvPr>
          <p:cNvSpPr txBox="1">
            <a:spLocks/>
          </p:cNvSpPr>
          <p:nvPr/>
        </p:nvSpPr>
        <p:spPr>
          <a:xfrm>
            <a:off x="3329906" y="824639"/>
            <a:ext cx="5532186" cy="580777"/>
          </a:xfrm>
          <a:prstGeom prst="rect">
            <a:avLst/>
          </a:prstGeom>
        </p:spPr>
        <p:txBody>
          <a:bodyPr/>
          <a:lstStyle>
            <a:lvl1pPr algn="ctr"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r>
              <a:rPr lang="en-US" sz="3200" dirty="0">
                <a:solidFill>
                  <a:schemeClr val="accent2"/>
                </a:solidFill>
              </a:rPr>
              <a:t>Contract logistics</a:t>
            </a:r>
          </a:p>
        </p:txBody>
      </p:sp>
      <p:sp>
        <p:nvSpPr>
          <p:cNvPr id="24" name="Content Placeholder 2">
            <a:extLst>
              <a:ext uri="{FF2B5EF4-FFF2-40B4-BE49-F238E27FC236}">
                <a16:creationId xmlns="" xmlns:a16="http://schemas.microsoft.com/office/drawing/2014/main" id="{DF8E55AC-D2F1-481F-BB63-EA30B7D2C345}"/>
              </a:ext>
            </a:extLst>
          </p:cNvPr>
          <p:cNvSpPr txBox="1">
            <a:spLocks/>
          </p:cNvSpPr>
          <p:nvPr/>
        </p:nvSpPr>
        <p:spPr>
          <a:xfrm>
            <a:off x="6435832" y="1614127"/>
            <a:ext cx="5453844" cy="3885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buClr>
                <a:schemeClr val="accent2"/>
              </a:buClr>
              <a:buFont typeface="Wingdings" panose="05000000000000000000" pitchFamily="2" charset="2"/>
              <a:buChar char="§"/>
            </a:pPr>
            <a:r>
              <a:rPr lang="en-IN" sz="1400" b="1" dirty="0">
                <a:solidFill>
                  <a:schemeClr val="tx1">
                    <a:lumMod val="75000"/>
                    <a:lumOff val="25000"/>
                  </a:schemeClr>
                </a:solidFill>
              </a:rPr>
              <a:t>69 strategically located warehousing facilities across India </a:t>
            </a:r>
            <a:r>
              <a:rPr lang="en-IN" sz="1400" dirty="0">
                <a:solidFill>
                  <a:schemeClr val="tx1">
                    <a:lumMod val="75000"/>
                    <a:lumOff val="25000"/>
                  </a:schemeClr>
                </a:solidFill>
              </a:rPr>
              <a:t>that meet international </a:t>
            </a:r>
            <a:r>
              <a:rPr lang="en-IN" sz="1400" dirty="0" smtClean="0">
                <a:solidFill>
                  <a:schemeClr val="tx1">
                    <a:lumMod val="75000"/>
                    <a:lumOff val="25000"/>
                  </a:schemeClr>
                </a:solidFill>
              </a:rPr>
              <a:t>standards</a:t>
            </a:r>
            <a:endParaRPr lang="en-IN" sz="1400" dirty="0">
              <a:solidFill>
                <a:schemeClr val="tx1">
                  <a:lumMod val="75000"/>
                  <a:lumOff val="25000"/>
                </a:schemeClr>
              </a:solidFill>
            </a:endParaRPr>
          </a:p>
          <a:p>
            <a:pPr lvl="0">
              <a:lnSpc>
                <a:spcPct val="100000"/>
              </a:lnSpc>
              <a:buClr>
                <a:schemeClr val="accent2"/>
              </a:buClr>
              <a:buFont typeface="Wingdings" panose="05000000000000000000" pitchFamily="2" charset="2"/>
              <a:buChar char="§"/>
            </a:pPr>
            <a:r>
              <a:rPr lang="en-IN" sz="1400" b="1" dirty="0">
                <a:solidFill>
                  <a:schemeClr val="tx1">
                    <a:lumMod val="75000"/>
                    <a:lumOff val="25000"/>
                  </a:schemeClr>
                </a:solidFill>
              </a:rPr>
              <a:t>Scalable and flexible</a:t>
            </a:r>
            <a:r>
              <a:rPr lang="en-IN" sz="1400" dirty="0">
                <a:solidFill>
                  <a:schemeClr val="tx1">
                    <a:lumMod val="75000"/>
                    <a:lumOff val="25000"/>
                  </a:schemeClr>
                </a:solidFill>
              </a:rPr>
              <a:t> supply chain solutions designed by professionals who understand your </a:t>
            </a:r>
            <a:r>
              <a:rPr lang="en-IN" sz="1400" dirty="0" smtClean="0">
                <a:solidFill>
                  <a:schemeClr val="tx1">
                    <a:lumMod val="75000"/>
                    <a:lumOff val="25000"/>
                  </a:schemeClr>
                </a:solidFill>
              </a:rPr>
              <a:t>business</a:t>
            </a:r>
            <a:endParaRPr lang="en-IN" sz="1400" dirty="0">
              <a:solidFill>
                <a:schemeClr val="tx1">
                  <a:lumMod val="75000"/>
                  <a:lumOff val="25000"/>
                </a:schemeClr>
              </a:solidFill>
            </a:endParaRPr>
          </a:p>
          <a:p>
            <a:pPr lvl="0">
              <a:lnSpc>
                <a:spcPct val="100000"/>
              </a:lnSpc>
              <a:buClr>
                <a:schemeClr val="accent2"/>
              </a:buClr>
              <a:buFont typeface="Wingdings" panose="05000000000000000000" pitchFamily="2" charset="2"/>
              <a:buChar char="§"/>
            </a:pPr>
            <a:r>
              <a:rPr lang="en-IN" sz="1400" b="1" dirty="0">
                <a:solidFill>
                  <a:schemeClr val="tx1">
                    <a:lumMod val="75000"/>
                    <a:lumOff val="25000"/>
                  </a:schemeClr>
                </a:solidFill>
              </a:rPr>
              <a:t>Expertise</a:t>
            </a:r>
            <a:r>
              <a:rPr lang="en-IN" sz="1400" dirty="0">
                <a:solidFill>
                  <a:schemeClr val="tx1">
                    <a:lumMod val="75000"/>
                    <a:lumOff val="25000"/>
                  </a:schemeClr>
                </a:solidFill>
              </a:rPr>
              <a:t> in last-mile deliveries, bonded and general warehousing, mother warehouse management for OEMs and dealers, domestic and international </a:t>
            </a:r>
            <a:r>
              <a:rPr lang="en-IN" sz="1400" dirty="0" smtClean="0">
                <a:solidFill>
                  <a:schemeClr val="tx1">
                    <a:lumMod val="75000"/>
                    <a:lumOff val="25000"/>
                  </a:schemeClr>
                </a:solidFill>
              </a:rPr>
              <a:t>transportation</a:t>
            </a:r>
            <a:endParaRPr lang="en-IN" sz="1400" dirty="0">
              <a:solidFill>
                <a:schemeClr val="tx1">
                  <a:lumMod val="75000"/>
                  <a:lumOff val="25000"/>
                </a:schemeClr>
              </a:solidFill>
            </a:endParaRPr>
          </a:p>
          <a:p>
            <a:pPr lvl="0">
              <a:lnSpc>
                <a:spcPct val="100000"/>
              </a:lnSpc>
              <a:buClr>
                <a:schemeClr val="accent2"/>
              </a:buClr>
              <a:buFont typeface="Wingdings" panose="05000000000000000000" pitchFamily="2" charset="2"/>
              <a:buChar char="§"/>
            </a:pPr>
            <a:r>
              <a:rPr lang="en-IN" sz="1400" b="1" dirty="0">
                <a:solidFill>
                  <a:schemeClr val="tx1">
                    <a:lumMod val="75000"/>
                    <a:lumOff val="25000"/>
                  </a:schemeClr>
                </a:solidFill>
              </a:rPr>
              <a:t>Digital tools </a:t>
            </a:r>
            <a:r>
              <a:rPr lang="en-IN" sz="1400" dirty="0">
                <a:solidFill>
                  <a:schemeClr val="tx1">
                    <a:lumMod val="75000"/>
                    <a:lumOff val="25000"/>
                  </a:schemeClr>
                </a:solidFill>
              </a:rPr>
              <a:t>and optimized operations deliver a tangible boost </a:t>
            </a:r>
            <a:br>
              <a:rPr lang="en-IN" sz="1400" dirty="0">
                <a:solidFill>
                  <a:schemeClr val="tx1">
                    <a:lumMod val="75000"/>
                    <a:lumOff val="25000"/>
                  </a:schemeClr>
                </a:solidFill>
              </a:rPr>
            </a:br>
            <a:r>
              <a:rPr lang="en-IN" sz="1400" dirty="0">
                <a:solidFill>
                  <a:schemeClr val="tx1">
                    <a:lumMod val="75000"/>
                    <a:lumOff val="25000"/>
                  </a:schemeClr>
                </a:solidFill>
              </a:rPr>
              <a:t>in your productivity and a reduction in </a:t>
            </a:r>
            <a:r>
              <a:rPr lang="en-IN" sz="1400" dirty="0" smtClean="0">
                <a:solidFill>
                  <a:schemeClr val="tx1">
                    <a:lumMod val="75000"/>
                    <a:lumOff val="25000"/>
                  </a:schemeClr>
                </a:solidFill>
              </a:rPr>
              <a:t>TAT</a:t>
            </a:r>
            <a:endParaRPr lang="en-IN" sz="1400" dirty="0">
              <a:solidFill>
                <a:schemeClr val="tx1">
                  <a:lumMod val="75000"/>
                  <a:lumOff val="25000"/>
                </a:schemeClr>
              </a:solidFill>
            </a:endParaRPr>
          </a:p>
          <a:p>
            <a:pPr lvl="0">
              <a:lnSpc>
                <a:spcPct val="100000"/>
              </a:lnSpc>
              <a:buClr>
                <a:schemeClr val="accent2"/>
              </a:buClr>
              <a:buFont typeface="Wingdings" panose="05000000000000000000" pitchFamily="2" charset="2"/>
              <a:buChar char="§"/>
            </a:pPr>
            <a:r>
              <a:rPr lang="en-IN" sz="1400" b="1" dirty="0">
                <a:solidFill>
                  <a:schemeClr val="tx1">
                    <a:lumMod val="75000"/>
                    <a:lumOff val="25000"/>
                  </a:schemeClr>
                </a:solidFill>
              </a:rPr>
              <a:t>Experience industry sectors </a:t>
            </a:r>
            <a:r>
              <a:rPr lang="en-IN" sz="1400" dirty="0">
                <a:solidFill>
                  <a:schemeClr val="tx1">
                    <a:lumMod val="75000"/>
                    <a:lumOff val="25000"/>
                  </a:schemeClr>
                </a:solidFill>
              </a:rPr>
              <a:t>– Chemicals, Spare Parts, Pharmaceuticals, Food, Fashion, Retail and E</a:t>
            </a:r>
            <a:r>
              <a:rPr lang="en-IN" sz="1400" dirty="0" smtClean="0">
                <a:solidFill>
                  <a:schemeClr val="tx1">
                    <a:lumMod val="75000"/>
                    <a:lumOff val="25000"/>
                  </a:schemeClr>
                </a:solidFill>
              </a:rPr>
              <a:t>-commerce</a:t>
            </a:r>
            <a:endParaRPr lang="en-IN" sz="1400" dirty="0">
              <a:solidFill>
                <a:schemeClr val="tx1">
                  <a:lumMod val="75000"/>
                  <a:lumOff val="25000"/>
                </a:schemeClr>
              </a:solidFill>
            </a:endParaRPr>
          </a:p>
          <a:p>
            <a:pPr lvl="0">
              <a:lnSpc>
                <a:spcPct val="100000"/>
              </a:lnSpc>
              <a:buClr>
                <a:schemeClr val="accent2"/>
              </a:buClr>
              <a:buFont typeface="Wingdings" panose="05000000000000000000" pitchFamily="2" charset="2"/>
              <a:buChar char="§"/>
            </a:pPr>
            <a:r>
              <a:rPr lang="en-IN" sz="1400" dirty="0">
                <a:solidFill>
                  <a:schemeClr val="tx1">
                    <a:lumMod val="75000"/>
                    <a:lumOff val="25000"/>
                  </a:schemeClr>
                </a:solidFill>
              </a:rPr>
              <a:t>Chemical warehousing facilities </a:t>
            </a:r>
            <a:r>
              <a:rPr lang="en-IN" sz="1400" dirty="0" smtClean="0">
                <a:solidFill>
                  <a:schemeClr val="tx1">
                    <a:lumMod val="75000"/>
                    <a:lumOff val="25000"/>
                  </a:schemeClr>
                </a:solidFill>
              </a:rPr>
              <a:t>pan-India</a:t>
            </a:r>
            <a:endParaRPr lang="en-IN" sz="1400" dirty="0">
              <a:solidFill>
                <a:schemeClr val="tx1">
                  <a:lumMod val="75000"/>
                  <a:lumOff val="25000"/>
                </a:schemeClr>
              </a:solidFill>
            </a:endParaRPr>
          </a:p>
          <a:p>
            <a:pPr lvl="0">
              <a:lnSpc>
                <a:spcPct val="100000"/>
              </a:lnSpc>
              <a:buClr>
                <a:schemeClr val="accent2"/>
              </a:buClr>
              <a:buFont typeface="Wingdings" panose="05000000000000000000" pitchFamily="2" charset="2"/>
              <a:buChar char="§"/>
            </a:pPr>
            <a:r>
              <a:rPr lang="en-IN" sz="1400" dirty="0">
                <a:solidFill>
                  <a:schemeClr val="tx1">
                    <a:lumMod val="75000"/>
                    <a:lumOff val="25000"/>
                  </a:schemeClr>
                </a:solidFill>
              </a:rPr>
              <a:t>Adhering to </a:t>
            </a:r>
            <a:r>
              <a:rPr lang="en-IN" sz="1400" b="1" dirty="0">
                <a:solidFill>
                  <a:schemeClr val="tx1">
                    <a:lumMod val="75000"/>
                    <a:lumOff val="25000"/>
                  </a:schemeClr>
                </a:solidFill>
              </a:rPr>
              <a:t>global safety </a:t>
            </a:r>
            <a:r>
              <a:rPr lang="en-IN" sz="1400" b="1" dirty="0" smtClean="0">
                <a:solidFill>
                  <a:schemeClr val="tx1">
                    <a:lumMod val="75000"/>
                    <a:lumOff val="25000"/>
                  </a:schemeClr>
                </a:solidFill>
              </a:rPr>
              <a:t>standards</a:t>
            </a:r>
            <a:endParaRPr lang="en-IN" sz="1400" dirty="0">
              <a:solidFill>
                <a:schemeClr val="tx1">
                  <a:lumMod val="75000"/>
                  <a:lumOff val="25000"/>
                </a:schemeClr>
              </a:solidFill>
            </a:endParaRPr>
          </a:p>
          <a:p>
            <a:pPr lvl="0">
              <a:lnSpc>
                <a:spcPct val="100000"/>
              </a:lnSpc>
              <a:buClr>
                <a:schemeClr val="accent2"/>
              </a:buClr>
              <a:buFont typeface="Wingdings" panose="05000000000000000000" pitchFamily="2" charset="2"/>
              <a:buChar char="§"/>
            </a:pPr>
            <a:r>
              <a:rPr lang="en-IN" sz="1400" dirty="0">
                <a:solidFill>
                  <a:schemeClr val="tx1">
                    <a:lumMod val="75000"/>
                    <a:lumOff val="25000"/>
                  </a:schemeClr>
                </a:solidFill>
              </a:rPr>
              <a:t>Complete adherence to temperature-control requirements, </a:t>
            </a:r>
            <a:br>
              <a:rPr lang="en-IN" sz="1400" dirty="0">
                <a:solidFill>
                  <a:schemeClr val="tx1">
                    <a:lumMod val="75000"/>
                    <a:lumOff val="25000"/>
                  </a:schemeClr>
                </a:solidFill>
              </a:rPr>
            </a:br>
            <a:r>
              <a:rPr lang="en-IN" sz="1400" dirty="0">
                <a:solidFill>
                  <a:schemeClr val="tx1">
                    <a:lumMod val="75000"/>
                    <a:lumOff val="25000"/>
                  </a:schemeClr>
                </a:solidFill>
              </a:rPr>
              <a:t>safety regulations </a:t>
            </a:r>
          </a:p>
          <a:p>
            <a:pPr lvl="0">
              <a:lnSpc>
                <a:spcPct val="100000"/>
              </a:lnSpc>
              <a:buClr>
                <a:schemeClr val="accent2"/>
              </a:buClr>
              <a:buFont typeface="Wingdings" panose="05000000000000000000" pitchFamily="2" charset="2"/>
              <a:buChar char="§"/>
            </a:pPr>
            <a:r>
              <a:rPr lang="en-IN" sz="1400" b="1" dirty="0">
                <a:solidFill>
                  <a:schemeClr val="tx1">
                    <a:lumMod val="75000"/>
                    <a:lumOff val="25000"/>
                  </a:schemeClr>
                </a:solidFill>
              </a:rPr>
              <a:t>Hazardous product storage</a:t>
            </a:r>
            <a:r>
              <a:rPr lang="en-IN" sz="1400" dirty="0">
                <a:solidFill>
                  <a:schemeClr val="tx1">
                    <a:lumMod val="75000"/>
                    <a:lumOff val="25000"/>
                  </a:schemeClr>
                </a:solidFill>
              </a:rPr>
              <a:t> in accordance to the Globally Harmonized System (GHS) hazard </a:t>
            </a:r>
            <a:r>
              <a:rPr lang="en-IN" sz="1400" dirty="0" smtClean="0">
                <a:solidFill>
                  <a:schemeClr val="tx1">
                    <a:lumMod val="75000"/>
                    <a:lumOff val="25000"/>
                  </a:schemeClr>
                </a:solidFill>
              </a:rPr>
              <a:t>class</a:t>
            </a:r>
            <a:endParaRPr lang="en-IN" sz="1400" dirty="0">
              <a:solidFill>
                <a:schemeClr val="tx1">
                  <a:lumMod val="75000"/>
                  <a:lumOff val="25000"/>
                </a:schemeClr>
              </a:solidFill>
            </a:endParaRPr>
          </a:p>
        </p:txBody>
      </p:sp>
    </p:spTree>
    <p:extLst>
      <p:ext uri="{BB962C8B-B14F-4D97-AF65-F5344CB8AC3E}">
        <p14:creationId xmlns:p14="http://schemas.microsoft.com/office/powerpoint/2010/main" val="445236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C00267BD-5D2F-AF4E-BF65-75D9791ECCE5}"/>
              </a:ext>
            </a:extLst>
          </p:cNvPr>
          <p:cNvSpPr/>
          <p:nvPr/>
        </p:nvSpPr>
        <p:spPr>
          <a:xfrm>
            <a:off x="-3" y="1049561"/>
            <a:ext cx="5903656" cy="57756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162" name="Rectangle 161">
            <a:extLst>
              <a:ext uri="{FF2B5EF4-FFF2-40B4-BE49-F238E27FC236}">
                <a16:creationId xmlns="" xmlns:a16="http://schemas.microsoft.com/office/drawing/2014/main" id="{C65A2C69-3623-418B-B501-A2EBA54E915B}"/>
              </a:ext>
            </a:extLst>
          </p:cNvPr>
          <p:cNvSpPr/>
          <p:nvPr/>
        </p:nvSpPr>
        <p:spPr>
          <a:xfrm rot="16200000">
            <a:off x="6073140" y="747527"/>
            <a:ext cx="45719" cy="1219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solidFill>
                <a:schemeClr val="accent2"/>
              </a:solidFill>
            </a:endParaRPr>
          </a:p>
        </p:txBody>
      </p:sp>
      <p:sp>
        <p:nvSpPr>
          <p:cNvPr id="14" name="Text Placeholder 7">
            <a:extLst>
              <a:ext uri="{FF2B5EF4-FFF2-40B4-BE49-F238E27FC236}">
                <a16:creationId xmlns="" xmlns:a16="http://schemas.microsoft.com/office/drawing/2014/main" id="{5FEE9E5F-F574-0E4B-A76E-956BBF8EABEC}"/>
              </a:ext>
            </a:extLst>
          </p:cNvPr>
          <p:cNvSpPr txBox="1">
            <a:spLocks/>
          </p:cNvSpPr>
          <p:nvPr/>
        </p:nvSpPr>
        <p:spPr>
          <a:xfrm>
            <a:off x="6905791" y="2763846"/>
            <a:ext cx="4605371" cy="2657235"/>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IN" dirty="0">
                <a:solidFill>
                  <a:srgbClr val="151515"/>
                </a:solidFill>
              </a:rPr>
              <a:t>Chemical compliant warehouse measuring </a:t>
            </a:r>
            <a:br>
              <a:rPr lang="en-IN" dirty="0">
                <a:solidFill>
                  <a:srgbClr val="151515"/>
                </a:solidFill>
              </a:rPr>
            </a:br>
            <a:r>
              <a:rPr lang="en-IN" b="1" u="sng" dirty="0">
                <a:solidFill>
                  <a:schemeClr val="accent1"/>
                </a:solidFill>
              </a:rPr>
              <a:t>7 lac </a:t>
            </a:r>
            <a:r>
              <a:rPr lang="en-IN" b="1" u="sng" dirty="0" err="1">
                <a:solidFill>
                  <a:schemeClr val="accent1"/>
                </a:solidFill>
              </a:rPr>
              <a:t>sq.ft</a:t>
            </a:r>
            <a:r>
              <a:rPr lang="en-IN" b="1" u="sng" dirty="0">
                <a:solidFill>
                  <a:schemeClr val="accent1"/>
                </a:solidFill>
              </a:rPr>
              <a:t>. at </a:t>
            </a:r>
            <a:r>
              <a:rPr lang="en-IN" b="1" u="sng" dirty="0" err="1">
                <a:solidFill>
                  <a:schemeClr val="accent1"/>
                </a:solidFill>
              </a:rPr>
              <a:t>Panvel</a:t>
            </a:r>
            <a:r>
              <a:rPr lang="en-IN" b="1" u="sng" dirty="0">
                <a:solidFill>
                  <a:schemeClr val="accent1"/>
                </a:solidFill>
              </a:rPr>
              <a:t> (Mumbai)</a:t>
            </a:r>
          </a:p>
          <a:p>
            <a:pPr marL="285750" indent="-285750">
              <a:lnSpc>
                <a:spcPct val="100000"/>
              </a:lnSpc>
              <a:buFont typeface="Arial" panose="020B0604020202020204" pitchFamily="34" charset="0"/>
              <a:buChar char="•"/>
            </a:pPr>
            <a:r>
              <a:rPr lang="en-IN" b="1" u="sng" dirty="0">
                <a:solidFill>
                  <a:schemeClr val="accent1"/>
                </a:solidFill>
              </a:rPr>
              <a:t>69 warehouse</a:t>
            </a:r>
            <a:r>
              <a:rPr lang="en-IN" u="sng" dirty="0">
                <a:solidFill>
                  <a:schemeClr val="accent1"/>
                </a:solidFill>
              </a:rPr>
              <a:t> </a:t>
            </a:r>
            <a:r>
              <a:rPr lang="en-IN" dirty="0">
                <a:solidFill>
                  <a:srgbClr val="151515"/>
                </a:solidFill>
              </a:rPr>
              <a:t>locations across India</a:t>
            </a:r>
          </a:p>
          <a:p>
            <a:pPr marL="285750" indent="-285750">
              <a:lnSpc>
                <a:spcPct val="100000"/>
              </a:lnSpc>
              <a:buFont typeface="Arial" panose="020B0604020202020204" pitchFamily="34" charset="0"/>
              <a:buChar char="•"/>
            </a:pPr>
            <a:r>
              <a:rPr lang="en-IN" b="1" u="sng" dirty="0">
                <a:solidFill>
                  <a:schemeClr val="accent1"/>
                </a:solidFill>
              </a:rPr>
              <a:t>Over 100 customers</a:t>
            </a:r>
            <a:r>
              <a:rPr lang="en-IN" u="sng" dirty="0">
                <a:solidFill>
                  <a:schemeClr val="accent1"/>
                </a:solidFill>
              </a:rPr>
              <a:t> </a:t>
            </a:r>
            <a:r>
              <a:rPr lang="en-IN" dirty="0">
                <a:solidFill>
                  <a:srgbClr val="151515"/>
                </a:solidFill>
              </a:rPr>
              <a:t>spanning across focused industry sectors </a:t>
            </a:r>
          </a:p>
          <a:p>
            <a:pPr marL="285750" indent="-285750">
              <a:lnSpc>
                <a:spcPct val="100000"/>
              </a:lnSpc>
              <a:buFont typeface="Arial" panose="020B0604020202020204" pitchFamily="34" charset="0"/>
              <a:buChar char="•"/>
            </a:pPr>
            <a:r>
              <a:rPr lang="en-IN" b="1" u="sng" dirty="0">
                <a:solidFill>
                  <a:schemeClr val="accent1"/>
                </a:solidFill>
              </a:rPr>
              <a:t>Over 5 million </a:t>
            </a:r>
            <a:r>
              <a:rPr lang="en-IN" b="1" u="sng" dirty="0" err="1">
                <a:solidFill>
                  <a:schemeClr val="accent1"/>
                </a:solidFill>
              </a:rPr>
              <a:t>sq.ft</a:t>
            </a:r>
            <a:r>
              <a:rPr lang="en-IN" b="1" u="sng" dirty="0">
                <a:solidFill>
                  <a:schemeClr val="accent1"/>
                </a:solidFill>
              </a:rPr>
              <a:t>.</a:t>
            </a:r>
            <a:r>
              <a:rPr lang="en-IN" u="sng" dirty="0">
                <a:solidFill>
                  <a:schemeClr val="accent1"/>
                </a:solidFill>
              </a:rPr>
              <a:t> </a:t>
            </a:r>
            <a:r>
              <a:rPr lang="en-IN" dirty="0">
                <a:solidFill>
                  <a:srgbClr val="151515"/>
                </a:solidFill>
              </a:rPr>
              <a:t>of built-up warehousing space across India </a:t>
            </a:r>
          </a:p>
          <a:p>
            <a:pPr marL="285750" indent="-285750">
              <a:lnSpc>
                <a:spcPct val="100000"/>
              </a:lnSpc>
              <a:buFont typeface="Arial" panose="020B0604020202020204" pitchFamily="34" charset="0"/>
              <a:buChar char="•"/>
            </a:pPr>
            <a:r>
              <a:rPr lang="en-IN" dirty="0">
                <a:solidFill>
                  <a:srgbClr val="151515"/>
                </a:solidFill>
              </a:rPr>
              <a:t>Expected warehouse </a:t>
            </a:r>
            <a:r>
              <a:rPr lang="en-IN" b="1" u="sng" dirty="0">
                <a:solidFill>
                  <a:schemeClr val="accent1"/>
                </a:solidFill>
              </a:rPr>
              <a:t>utilization levels of 97%</a:t>
            </a:r>
          </a:p>
        </p:txBody>
      </p:sp>
      <p:sp>
        <p:nvSpPr>
          <p:cNvPr id="15" name="Text Placeholder 7">
            <a:extLst>
              <a:ext uri="{FF2B5EF4-FFF2-40B4-BE49-F238E27FC236}">
                <a16:creationId xmlns="" xmlns:a16="http://schemas.microsoft.com/office/drawing/2014/main" id="{7029FCAA-70DE-E147-8EAE-5353B878AD17}"/>
              </a:ext>
            </a:extLst>
          </p:cNvPr>
          <p:cNvSpPr txBox="1">
            <a:spLocks/>
          </p:cNvSpPr>
          <p:nvPr/>
        </p:nvSpPr>
        <p:spPr>
          <a:xfrm>
            <a:off x="6905791" y="2258504"/>
            <a:ext cx="3688295" cy="52977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N" sz="1800" b="1" spc="300" dirty="0">
                <a:solidFill>
                  <a:srgbClr val="FF0000"/>
                </a:solidFill>
              </a:rPr>
              <a:t>PAN-INDIA PRESENCE</a:t>
            </a:r>
          </a:p>
        </p:txBody>
      </p:sp>
      <p:cxnSp>
        <p:nvCxnSpPr>
          <p:cNvPr id="16" name="Straight Connector 15">
            <a:extLst>
              <a:ext uri="{FF2B5EF4-FFF2-40B4-BE49-F238E27FC236}">
                <a16:creationId xmlns="" xmlns:a16="http://schemas.microsoft.com/office/drawing/2014/main" id="{5ED9305C-6301-3B4D-8885-7856D4B9590E}"/>
              </a:ext>
            </a:extLst>
          </p:cNvPr>
          <p:cNvCxnSpPr>
            <a:cxnSpLocks/>
          </p:cNvCxnSpPr>
          <p:nvPr/>
        </p:nvCxnSpPr>
        <p:spPr>
          <a:xfrm>
            <a:off x="6985822" y="2676361"/>
            <a:ext cx="5206178" cy="0"/>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Graphic 19">
            <a:extLst>
              <a:ext uri="{FF2B5EF4-FFF2-40B4-BE49-F238E27FC236}">
                <a16:creationId xmlns="" xmlns:a16="http://schemas.microsoft.com/office/drawing/2014/main" id="{3F91521E-A90B-0A4E-A7FF-B317BF7AF830}"/>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233993" y="1585321"/>
            <a:ext cx="5353260" cy="4823044"/>
          </a:xfrm>
          <a:prstGeom prst="rect">
            <a:avLst/>
          </a:prstGeom>
        </p:spPr>
      </p:pic>
      <p:cxnSp>
        <p:nvCxnSpPr>
          <p:cNvPr id="17" name="Straight Connector 16">
            <a:extLst>
              <a:ext uri="{FF2B5EF4-FFF2-40B4-BE49-F238E27FC236}">
                <a16:creationId xmlns="" xmlns:a16="http://schemas.microsoft.com/office/drawing/2014/main" id="{A86A3981-DCAF-DD4A-AD32-D3902874BAF3}"/>
              </a:ext>
            </a:extLst>
          </p:cNvPr>
          <p:cNvCxnSpPr>
            <a:cxnSpLocks/>
          </p:cNvCxnSpPr>
          <p:nvPr/>
        </p:nvCxnSpPr>
        <p:spPr>
          <a:xfrm>
            <a:off x="0" y="1053049"/>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 xmlns:a16="http://schemas.microsoft.com/office/drawing/2014/main" id="{44B6CB4A-AB76-9845-8351-4EC454FAAFEA}"/>
              </a:ext>
            </a:extLst>
          </p:cNvPr>
          <p:cNvSpPr txBox="1">
            <a:spLocks/>
          </p:cNvSpPr>
          <p:nvPr/>
        </p:nvSpPr>
        <p:spPr>
          <a:xfrm>
            <a:off x="838200" y="202702"/>
            <a:ext cx="10515600" cy="434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1400" b="1" spc="300" dirty="0"/>
              <a:t>ALLCARGO SOLUTIONS</a:t>
            </a:r>
          </a:p>
        </p:txBody>
      </p:sp>
      <p:sp>
        <p:nvSpPr>
          <p:cNvPr id="19" name="Rectangle: Rounded Corners 150">
            <a:extLst>
              <a:ext uri="{FF2B5EF4-FFF2-40B4-BE49-F238E27FC236}">
                <a16:creationId xmlns="" xmlns:a16="http://schemas.microsoft.com/office/drawing/2014/main" id="{62B4EA7E-F033-A74A-B10A-287AD363B1EA}"/>
              </a:ext>
            </a:extLst>
          </p:cNvPr>
          <p:cNvSpPr/>
          <p:nvPr/>
        </p:nvSpPr>
        <p:spPr>
          <a:xfrm>
            <a:off x="2068287" y="745118"/>
            <a:ext cx="8055426" cy="609743"/>
          </a:xfrm>
          <a:prstGeom prst="roundRect">
            <a:avLst>
              <a:gd name="adj" fmla="val 5000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itle 25">
            <a:extLst>
              <a:ext uri="{FF2B5EF4-FFF2-40B4-BE49-F238E27FC236}">
                <a16:creationId xmlns="" xmlns:a16="http://schemas.microsoft.com/office/drawing/2014/main" id="{6365CD3F-6453-1149-B6A7-680A80BEEF77}"/>
              </a:ext>
            </a:extLst>
          </p:cNvPr>
          <p:cNvSpPr txBox="1">
            <a:spLocks/>
          </p:cNvSpPr>
          <p:nvPr/>
        </p:nvSpPr>
        <p:spPr>
          <a:xfrm>
            <a:off x="3329906" y="824639"/>
            <a:ext cx="5532186" cy="580777"/>
          </a:xfrm>
          <a:prstGeom prst="rect">
            <a:avLst/>
          </a:prstGeom>
        </p:spPr>
        <p:txBody>
          <a:bodyPr/>
          <a:lstStyle>
            <a:lvl1pPr algn="ctr"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r>
              <a:rPr lang="en-US" sz="3200" dirty="0">
                <a:solidFill>
                  <a:schemeClr val="accent2"/>
                </a:solidFill>
              </a:rPr>
              <a:t>Contract logistics</a:t>
            </a:r>
          </a:p>
        </p:txBody>
      </p:sp>
    </p:spTree>
    <p:extLst>
      <p:ext uri="{BB962C8B-B14F-4D97-AF65-F5344CB8AC3E}">
        <p14:creationId xmlns:p14="http://schemas.microsoft.com/office/powerpoint/2010/main" val="16802270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2B06E48D-8746-974A-A380-10E5698A05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91525" y="2101591"/>
            <a:ext cx="3754889" cy="3754889"/>
          </a:xfrm>
          <a:prstGeom prst="rect">
            <a:avLst/>
          </a:prstGeom>
        </p:spPr>
      </p:pic>
      <p:sp>
        <p:nvSpPr>
          <p:cNvPr id="162" name="Rectangle 161">
            <a:extLst>
              <a:ext uri="{FF2B5EF4-FFF2-40B4-BE49-F238E27FC236}">
                <a16:creationId xmlns="" xmlns:a16="http://schemas.microsoft.com/office/drawing/2014/main" id="{C65A2C69-3623-418B-B501-A2EBA54E915B}"/>
              </a:ext>
            </a:extLst>
          </p:cNvPr>
          <p:cNvSpPr/>
          <p:nvPr/>
        </p:nvSpPr>
        <p:spPr>
          <a:xfrm rot="16200000">
            <a:off x="6073140" y="747527"/>
            <a:ext cx="45719" cy="1219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solidFill>
                <a:schemeClr val="accent2"/>
              </a:solidFill>
            </a:endParaRPr>
          </a:p>
        </p:txBody>
      </p:sp>
      <p:sp>
        <p:nvSpPr>
          <p:cNvPr id="41" name="Title 25">
            <a:extLst>
              <a:ext uri="{FF2B5EF4-FFF2-40B4-BE49-F238E27FC236}">
                <a16:creationId xmlns="" xmlns:a16="http://schemas.microsoft.com/office/drawing/2014/main" id="{DCCF88D2-9C0A-DC41-9FF4-0BBD00BF6F98}"/>
              </a:ext>
            </a:extLst>
          </p:cNvPr>
          <p:cNvSpPr txBox="1">
            <a:spLocks/>
          </p:cNvSpPr>
          <p:nvPr/>
        </p:nvSpPr>
        <p:spPr>
          <a:xfrm>
            <a:off x="3329906" y="1214643"/>
            <a:ext cx="5532186" cy="580777"/>
          </a:xfrm>
          <a:prstGeom prst="rect">
            <a:avLst/>
          </a:prstGeom>
        </p:spPr>
        <p:txBody>
          <a:bodyPr/>
          <a:lstStyle>
            <a:lvl1pPr algn="ctr"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endParaRPr lang="en-US" sz="3200" dirty="0">
              <a:solidFill>
                <a:schemeClr val="accent2"/>
              </a:solidFill>
            </a:endParaRPr>
          </a:p>
        </p:txBody>
      </p:sp>
      <p:cxnSp>
        <p:nvCxnSpPr>
          <p:cNvPr id="14" name="Straight Connector 13">
            <a:extLst>
              <a:ext uri="{FF2B5EF4-FFF2-40B4-BE49-F238E27FC236}">
                <a16:creationId xmlns="" xmlns:a16="http://schemas.microsoft.com/office/drawing/2014/main" id="{ED2D0EEE-622E-1A4A-B6E5-4F5616A778C2}"/>
              </a:ext>
            </a:extLst>
          </p:cNvPr>
          <p:cNvCxnSpPr>
            <a:cxnSpLocks/>
          </p:cNvCxnSpPr>
          <p:nvPr/>
        </p:nvCxnSpPr>
        <p:spPr>
          <a:xfrm>
            <a:off x="0" y="1053049"/>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 xmlns:a16="http://schemas.microsoft.com/office/drawing/2014/main" id="{E9C7883A-AA83-DC43-BA96-714DF6FC9937}"/>
              </a:ext>
            </a:extLst>
          </p:cNvPr>
          <p:cNvSpPr txBox="1">
            <a:spLocks/>
          </p:cNvSpPr>
          <p:nvPr/>
        </p:nvSpPr>
        <p:spPr>
          <a:xfrm>
            <a:off x="838200" y="202702"/>
            <a:ext cx="10515600" cy="434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1400" b="1" spc="300" dirty="0"/>
              <a:t>ALLCARGO SOLUTIONS</a:t>
            </a:r>
          </a:p>
        </p:txBody>
      </p:sp>
      <p:sp>
        <p:nvSpPr>
          <p:cNvPr id="16" name="Rectangle: Rounded Corners 150">
            <a:extLst>
              <a:ext uri="{FF2B5EF4-FFF2-40B4-BE49-F238E27FC236}">
                <a16:creationId xmlns="" xmlns:a16="http://schemas.microsoft.com/office/drawing/2014/main" id="{D74F53C3-C8B9-EA4D-B6F5-B3B42CA1C1E4}"/>
              </a:ext>
            </a:extLst>
          </p:cNvPr>
          <p:cNvSpPr/>
          <p:nvPr/>
        </p:nvSpPr>
        <p:spPr>
          <a:xfrm>
            <a:off x="2068287" y="745118"/>
            <a:ext cx="8055426" cy="609743"/>
          </a:xfrm>
          <a:prstGeom prst="roundRect">
            <a:avLst>
              <a:gd name="adj" fmla="val 5000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Title 25">
            <a:extLst>
              <a:ext uri="{FF2B5EF4-FFF2-40B4-BE49-F238E27FC236}">
                <a16:creationId xmlns="" xmlns:a16="http://schemas.microsoft.com/office/drawing/2014/main" id="{137EBD94-4B73-7D4D-B726-73C934B07150}"/>
              </a:ext>
            </a:extLst>
          </p:cNvPr>
          <p:cNvSpPr txBox="1">
            <a:spLocks/>
          </p:cNvSpPr>
          <p:nvPr/>
        </p:nvSpPr>
        <p:spPr>
          <a:xfrm>
            <a:off x="3329906" y="824639"/>
            <a:ext cx="5532186" cy="580777"/>
          </a:xfrm>
          <a:prstGeom prst="rect">
            <a:avLst/>
          </a:prstGeom>
        </p:spPr>
        <p:txBody>
          <a:bodyPr/>
          <a:lstStyle>
            <a:lvl1pPr algn="ctr"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r>
              <a:rPr lang="en-US" sz="3200" dirty="0" smtClean="0">
                <a:solidFill>
                  <a:schemeClr val="accent2"/>
                </a:solidFill>
              </a:rPr>
              <a:t>Project logistics</a:t>
            </a:r>
            <a:endParaRPr lang="en-US" sz="3200" dirty="0">
              <a:solidFill>
                <a:schemeClr val="accent2"/>
              </a:solidFill>
            </a:endParaRPr>
          </a:p>
        </p:txBody>
      </p:sp>
      <p:sp>
        <p:nvSpPr>
          <p:cNvPr id="19" name="Content Placeholder 2">
            <a:extLst>
              <a:ext uri="{FF2B5EF4-FFF2-40B4-BE49-F238E27FC236}">
                <a16:creationId xmlns="" xmlns:a16="http://schemas.microsoft.com/office/drawing/2014/main" id="{DF8E55AC-D2F1-481F-BB63-EA30B7D2C345}"/>
              </a:ext>
            </a:extLst>
          </p:cNvPr>
          <p:cNvSpPr txBox="1">
            <a:spLocks/>
          </p:cNvSpPr>
          <p:nvPr/>
        </p:nvSpPr>
        <p:spPr>
          <a:xfrm>
            <a:off x="5981297" y="2199423"/>
            <a:ext cx="5974141" cy="35592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buClr>
                <a:schemeClr val="accent2"/>
              </a:buClr>
              <a:buFont typeface="Wingdings" panose="05000000000000000000" pitchFamily="2" charset="2"/>
              <a:buChar char="§"/>
            </a:pPr>
            <a:r>
              <a:rPr lang="en-IN" sz="1400" b="1" dirty="0">
                <a:solidFill>
                  <a:schemeClr val="tx1">
                    <a:lumMod val="75000"/>
                    <a:lumOff val="25000"/>
                  </a:schemeClr>
                </a:solidFill>
              </a:rPr>
              <a:t>Factory-to-foundation solutions </a:t>
            </a:r>
            <a:r>
              <a:rPr lang="en-IN" sz="1400" dirty="0">
                <a:solidFill>
                  <a:schemeClr val="tx1">
                    <a:lumMod val="75000"/>
                    <a:lumOff val="25000"/>
                  </a:schemeClr>
                </a:solidFill>
              </a:rPr>
              <a:t>across India, Nepal, Bangladesh, Bhutan, Myanmar, Malaysia, Philippines, Indonesia, Sri Lanka, Africa, etc. </a:t>
            </a:r>
          </a:p>
          <a:p>
            <a:pPr lvl="0">
              <a:lnSpc>
                <a:spcPct val="100000"/>
              </a:lnSpc>
              <a:buClr>
                <a:schemeClr val="accent2"/>
              </a:buClr>
              <a:buFont typeface="Wingdings" panose="05000000000000000000" pitchFamily="2" charset="2"/>
              <a:buChar char="§"/>
            </a:pPr>
            <a:r>
              <a:rPr lang="en-IN" sz="1400" b="1" dirty="0">
                <a:solidFill>
                  <a:schemeClr val="tx1">
                    <a:lumMod val="75000"/>
                    <a:lumOff val="25000"/>
                  </a:schemeClr>
                </a:solidFill>
              </a:rPr>
              <a:t>End-to-end solutions </a:t>
            </a:r>
            <a:r>
              <a:rPr lang="en-IN" sz="1400" dirty="0">
                <a:solidFill>
                  <a:schemeClr val="tx1">
                    <a:lumMod val="75000"/>
                    <a:lumOff val="25000"/>
                  </a:schemeClr>
                </a:solidFill>
              </a:rPr>
              <a:t>– With shore-based management, road and barge transport, equipment leasing, jetty design and construction and control </a:t>
            </a:r>
            <a:r>
              <a:rPr lang="en-IN" sz="1400" dirty="0" smtClean="0">
                <a:solidFill>
                  <a:schemeClr val="tx1">
                    <a:lumMod val="75000"/>
                    <a:lumOff val="25000"/>
                  </a:schemeClr>
                </a:solidFill>
              </a:rPr>
              <a:t>tower</a:t>
            </a:r>
            <a:endParaRPr lang="en-IN" sz="1400" dirty="0">
              <a:solidFill>
                <a:schemeClr val="tx1">
                  <a:lumMod val="75000"/>
                  <a:lumOff val="25000"/>
                </a:schemeClr>
              </a:solidFill>
            </a:endParaRPr>
          </a:p>
          <a:p>
            <a:pPr lvl="0">
              <a:lnSpc>
                <a:spcPct val="100000"/>
              </a:lnSpc>
              <a:buClr>
                <a:schemeClr val="accent2"/>
              </a:buClr>
              <a:buFont typeface="Wingdings" panose="05000000000000000000" pitchFamily="2" charset="2"/>
              <a:buChar char="§"/>
            </a:pPr>
            <a:r>
              <a:rPr lang="en-IN" sz="1400" b="1" dirty="0"/>
              <a:t>Own equipment fleet</a:t>
            </a:r>
            <a:r>
              <a:rPr lang="en-IN" sz="1400" dirty="0"/>
              <a:t>, </a:t>
            </a:r>
            <a:r>
              <a:rPr lang="en-IN" sz="1400" b="1" dirty="0"/>
              <a:t>trained experts and operators </a:t>
            </a:r>
            <a:r>
              <a:rPr lang="en-IN" sz="1400" dirty="0"/>
              <a:t>to help you navigate infrastructural </a:t>
            </a:r>
            <a:r>
              <a:rPr lang="en-IN" sz="1400" dirty="0" smtClean="0"/>
              <a:t>challenges</a:t>
            </a:r>
            <a:endParaRPr lang="en-IN" sz="1400" dirty="0"/>
          </a:p>
          <a:p>
            <a:pPr lvl="0">
              <a:lnSpc>
                <a:spcPct val="100000"/>
              </a:lnSpc>
              <a:buClr>
                <a:schemeClr val="accent2"/>
              </a:buClr>
              <a:buFont typeface="Wingdings" panose="05000000000000000000" pitchFamily="2" charset="2"/>
              <a:buChar char="§"/>
            </a:pPr>
            <a:r>
              <a:rPr lang="en-IN" sz="1400" b="1" dirty="0"/>
              <a:t>Cranes</a:t>
            </a:r>
            <a:r>
              <a:rPr lang="en-IN" sz="1400" dirty="0"/>
              <a:t>  ranging from 50 MT to 750 MT</a:t>
            </a:r>
          </a:p>
          <a:p>
            <a:pPr lvl="0">
              <a:lnSpc>
                <a:spcPct val="100000"/>
              </a:lnSpc>
              <a:buClr>
                <a:schemeClr val="accent2"/>
              </a:buClr>
              <a:buFont typeface="Wingdings" panose="05000000000000000000" pitchFamily="2" charset="2"/>
              <a:buChar char="§"/>
            </a:pPr>
            <a:r>
              <a:rPr lang="en-IN" sz="1400" b="1" dirty="0">
                <a:solidFill>
                  <a:schemeClr val="tx1">
                    <a:lumMod val="75000"/>
                    <a:lumOff val="25000"/>
                  </a:schemeClr>
                </a:solidFill>
              </a:rPr>
              <a:t>High safety standards and compliance </a:t>
            </a:r>
            <a:r>
              <a:rPr lang="en-IN" sz="1400" dirty="0">
                <a:solidFill>
                  <a:schemeClr val="tx1">
                    <a:lumMod val="75000"/>
                    <a:lumOff val="25000"/>
                  </a:schemeClr>
                </a:solidFill>
              </a:rPr>
              <a:t>to ensure you experience ‘zero-incident’ project </a:t>
            </a:r>
            <a:r>
              <a:rPr lang="en-IN" sz="1400" dirty="0" smtClean="0">
                <a:solidFill>
                  <a:schemeClr val="tx1">
                    <a:lumMod val="75000"/>
                    <a:lumOff val="25000"/>
                  </a:schemeClr>
                </a:solidFill>
              </a:rPr>
              <a:t>sites</a:t>
            </a:r>
            <a:endParaRPr lang="en-IN" sz="1400" dirty="0">
              <a:solidFill>
                <a:schemeClr val="tx1">
                  <a:lumMod val="75000"/>
                  <a:lumOff val="25000"/>
                </a:schemeClr>
              </a:solidFill>
            </a:endParaRPr>
          </a:p>
          <a:p>
            <a:pPr lvl="0">
              <a:lnSpc>
                <a:spcPct val="100000"/>
              </a:lnSpc>
              <a:buClr>
                <a:schemeClr val="accent2"/>
              </a:buClr>
              <a:buFont typeface="Wingdings" panose="05000000000000000000" pitchFamily="2" charset="2"/>
              <a:buChar char="§"/>
            </a:pPr>
            <a:r>
              <a:rPr lang="en-IN" sz="1400" b="1" dirty="0">
                <a:solidFill>
                  <a:schemeClr val="tx1">
                    <a:lumMod val="75000"/>
                    <a:lumOff val="25000"/>
                  </a:schemeClr>
                </a:solidFill>
              </a:rPr>
              <a:t>Solutions across sectors </a:t>
            </a:r>
            <a:r>
              <a:rPr lang="en-IN" sz="1400" dirty="0">
                <a:solidFill>
                  <a:schemeClr val="tx1">
                    <a:lumMod val="75000"/>
                    <a:lumOff val="25000"/>
                  </a:schemeClr>
                </a:solidFill>
              </a:rPr>
              <a:t>– Infrastructure &amp; EPC, Power &amp; Grid, Fertilizers, Oil &amp; Gas, Heavy Civil and </a:t>
            </a:r>
            <a:r>
              <a:rPr lang="en-IN" sz="1400" dirty="0" smtClean="0">
                <a:solidFill>
                  <a:schemeClr val="tx1">
                    <a:lumMod val="75000"/>
                    <a:lumOff val="25000"/>
                  </a:schemeClr>
                </a:solidFill>
              </a:rPr>
              <a:t>more</a:t>
            </a:r>
            <a:endParaRPr lang="en-IN" sz="1400" dirty="0">
              <a:solidFill>
                <a:schemeClr val="tx1">
                  <a:lumMod val="75000"/>
                  <a:lumOff val="25000"/>
                </a:schemeClr>
              </a:solidFill>
            </a:endParaRPr>
          </a:p>
        </p:txBody>
      </p:sp>
    </p:spTree>
    <p:extLst>
      <p:ext uri="{BB962C8B-B14F-4D97-AF65-F5344CB8AC3E}">
        <p14:creationId xmlns:p14="http://schemas.microsoft.com/office/powerpoint/2010/main" val="17361784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CBF48249-EB45-4144-AB04-11FF4550C9F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053049"/>
            <a:ext cx="12192000" cy="5767618"/>
          </a:xfrm>
          <a:prstGeom prst="rect">
            <a:avLst/>
          </a:prstGeom>
        </p:spPr>
      </p:pic>
      <p:sp>
        <p:nvSpPr>
          <p:cNvPr id="162" name="Rectangle 161">
            <a:extLst>
              <a:ext uri="{FF2B5EF4-FFF2-40B4-BE49-F238E27FC236}">
                <a16:creationId xmlns="" xmlns:a16="http://schemas.microsoft.com/office/drawing/2014/main" id="{C65A2C69-3623-418B-B501-A2EBA54E915B}"/>
              </a:ext>
            </a:extLst>
          </p:cNvPr>
          <p:cNvSpPr/>
          <p:nvPr/>
        </p:nvSpPr>
        <p:spPr>
          <a:xfrm rot="16200000">
            <a:off x="6073140" y="747527"/>
            <a:ext cx="45719" cy="1219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solidFill>
                <a:schemeClr val="accent2"/>
              </a:solidFill>
            </a:endParaRPr>
          </a:p>
        </p:txBody>
      </p:sp>
      <p:sp>
        <p:nvSpPr>
          <p:cNvPr id="41" name="Title 25">
            <a:extLst>
              <a:ext uri="{FF2B5EF4-FFF2-40B4-BE49-F238E27FC236}">
                <a16:creationId xmlns="" xmlns:a16="http://schemas.microsoft.com/office/drawing/2014/main" id="{DCCF88D2-9C0A-DC41-9FF4-0BBD00BF6F98}"/>
              </a:ext>
            </a:extLst>
          </p:cNvPr>
          <p:cNvSpPr txBox="1">
            <a:spLocks/>
          </p:cNvSpPr>
          <p:nvPr/>
        </p:nvSpPr>
        <p:spPr>
          <a:xfrm>
            <a:off x="3329906" y="1214643"/>
            <a:ext cx="5532186" cy="580777"/>
          </a:xfrm>
          <a:prstGeom prst="rect">
            <a:avLst/>
          </a:prstGeom>
        </p:spPr>
        <p:txBody>
          <a:bodyPr/>
          <a:lstStyle>
            <a:lvl1pPr algn="ctr"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endParaRPr lang="en-US" sz="3200" dirty="0">
              <a:solidFill>
                <a:schemeClr val="accent2"/>
              </a:solidFill>
            </a:endParaRPr>
          </a:p>
        </p:txBody>
      </p:sp>
      <p:cxnSp>
        <p:nvCxnSpPr>
          <p:cNvPr id="14" name="Straight Connector 13">
            <a:extLst>
              <a:ext uri="{FF2B5EF4-FFF2-40B4-BE49-F238E27FC236}">
                <a16:creationId xmlns="" xmlns:a16="http://schemas.microsoft.com/office/drawing/2014/main" id="{ED2D0EEE-622E-1A4A-B6E5-4F5616A778C2}"/>
              </a:ext>
            </a:extLst>
          </p:cNvPr>
          <p:cNvCxnSpPr>
            <a:cxnSpLocks/>
          </p:cNvCxnSpPr>
          <p:nvPr/>
        </p:nvCxnSpPr>
        <p:spPr>
          <a:xfrm>
            <a:off x="0" y="1053049"/>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 xmlns:a16="http://schemas.microsoft.com/office/drawing/2014/main" id="{E9C7883A-AA83-DC43-BA96-714DF6FC9937}"/>
              </a:ext>
            </a:extLst>
          </p:cNvPr>
          <p:cNvSpPr txBox="1">
            <a:spLocks/>
          </p:cNvSpPr>
          <p:nvPr/>
        </p:nvSpPr>
        <p:spPr>
          <a:xfrm>
            <a:off x="838200" y="202702"/>
            <a:ext cx="10515600" cy="434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1400" b="1" spc="300" dirty="0"/>
              <a:t>ALLCARGO SOLUTIONS</a:t>
            </a:r>
          </a:p>
        </p:txBody>
      </p:sp>
      <p:sp>
        <p:nvSpPr>
          <p:cNvPr id="16" name="Rectangle: Rounded Corners 150">
            <a:extLst>
              <a:ext uri="{FF2B5EF4-FFF2-40B4-BE49-F238E27FC236}">
                <a16:creationId xmlns="" xmlns:a16="http://schemas.microsoft.com/office/drawing/2014/main" id="{D74F53C3-C8B9-EA4D-B6F5-B3B42CA1C1E4}"/>
              </a:ext>
            </a:extLst>
          </p:cNvPr>
          <p:cNvSpPr/>
          <p:nvPr/>
        </p:nvSpPr>
        <p:spPr>
          <a:xfrm>
            <a:off x="1723053" y="745118"/>
            <a:ext cx="8745894" cy="609743"/>
          </a:xfrm>
          <a:prstGeom prst="roundRect">
            <a:avLst>
              <a:gd name="adj" fmla="val 5000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Title 25">
            <a:extLst>
              <a:ext uri="{FF2B5EF4-FFF2-40B4-BE49-F238E27FC236}">
                <a16:creationId xmlns="" xmlns:a16="http://schemas.microsoft.com/office/drawing/2014/main" id="{137EBD94-4B73-7D4D-B726-73C934B07150}"/>
              </a:ext>
            </a:extLst>
          </p:cNvPr>
          <p:cNvSpPr txBox="1">
            <a:spLocks/>
          </p:cNvSpPr>
          <p:nvPr/>
        </p:nvSpPr>
        <p:spPr>
          <a:xfrm>
            <a:off x="1629745" y="824639"/>
            <a:ext cx="8932508" cy="580777"/>
          </a:xfrm>
          <a:prstGeom prst="rect">
            <a:avLst/>
          </a:prstGeom>
        </p:spPr>
        <p:txBody>
          <a:bodyPr/>
          <a:lstStyle>
            <a:lvl1pPr algn="ctr"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r>
              <a:rPr lang="en-US" sz="3000" dirty="0">
                <a:solidFill>
                  <a:schemeClr val="accent2"/>
                </a:solidFill>
              </a:rPr>
              <a:t>Project logistics – expertise across the world</a:t>
            </a:r>
          </a:p>
        </p:txBody>
      </p:sp>
    </p:spTree>
    <p:extLst>
      <p:ext uri="{BB962C8B-B14F-4D97-AF65-F5344CB8AC3E}">
        <p14:creationId xmlns:p14="http://schemas.microsoft.com/office/powerpoint/2010/main" val="10800222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9D6A8A8-1AF7-F744-8779-A03D44CA9D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96903" y="2132420"/>
            <a:ext cx="3754890" cy="3754890"/>
          </a:xfrm>
          <a:prstGeom prst="rect">
            <a:avLst/>
          </a:prstGeom>
        </p:spPr>
      </p:pic>
      <p:sp>
        <p:nvSpPr>
          <p:cNvPr id="162" name="Rectangle 161">
            <a:extLst>
              <a:ext uri="{FF2B5EF4-FFF2-40B4-BE49-F238E27FC236}">
                <a16:creationId xmlns="" xmlns:a16="http://schemas.microsoft.com/office/drawing/2014/main" id="{C65A2C69-3623-418B-B501-A2EBA54E915B}"/>
              </a:ext>
            </a:extLst>
          </p:cNvPr>
          <p:cNvSpPr/>
          <p:nvPr/>
        </p:nvSpPr>
        <p:spPr>
          <a:xfrm rot="16200000">
            <a:off x="6073140" y="747527"/>
            <a:ext cx="45719" cy="1219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solidFill>
                <a:schemeClr val="accent2"/>
              </a:solidFill>
            </a:endParaRPr>
          </a:p>
        </p:txBody>
      </p:sp>
      <p:sp>
        <p:nvSpPr>
          <p:cNvPr id="41" name="Title 25">
            <a:extLst>
              <a:ext uri="{FF2B5EF4-FFF2-40B4-BE49-F238E27FC236}">
                <a16:creationId xmlns="" xmlns:a16="http://schemas.microsoft.com/office/drawing/2014/main" id="{DCCF88D2-9C0A-DC41-9FF4-0BBD00BF6F98}"/>
              </a:ext>
            </a:extLst>
          </p:cNvPr>
          <p:cNvSpPr txBox="1">
            <a:spLocks/>
          </p:cNvSpPr>
          <p:nvPr/>
        </p:nvSpPr>
        <p:spPr>
          <a:xfrm>
            <a:off x="3329906" y="1214643"/>
            <a:ext cx="5532186" cy="580777"/>
          </a:xfrm>
          <a:prstGeom prst="rect">
            <a:avLst/>
          </a:prstGeom>
        </p:spPr>
        <p:txBody>
          <a:bodyPr/>
          <a:lstStyle>
            <a:lvl1pPr algn="ctr"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endParaRPr lang="en-IN" sz="1800" dirty="0">
              <a:solidFill>
                <a:schemeClr val="tx1">
                  <a:lumMod val="75000"/>
                  <a:lumOff val="25000"/>
                </a:schemeClr>
              </a:solidFill>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 xmlns:a16="http://schemas.microsoft.com/office/drawing/2014/main" id="{9488B13F-3BF6-014B-860F-7346C93E69DF}"/>
              </a:ext>
            </a:extLst>
          </p:cNvPr>
          <p:cNvCxnSpPr>
            <a:cxnSpLocks/>
          </p:cNvCxnSpPr>
          <p:nvPr/>
        </p:nvCxnSpPr>
        <p:spPr>
          <a:xfrm>
            <a:off x="0" y="1053049"/>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 xmlns:a16="http://schemas.microsoft.com/office/drawing/2014/main" id="{195C3A1F-03EA-6F46-A8B1-25E9E138E8FD}"/>
              </a:ext>
            </a:extLst>
          </p:cNvPr>
          <p:cNvSpPr txBox="1">
            <a:spLocks/>
          </p:cNvSpPr>
          <p:nvPr/>
        </p:nvSpPr>
        <p:spPr>
          <a:xfrm>
            <a:off x="838200" y="202702"/>
            <a:ext cx="10515600" cy="434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1400" b="1" spc="300" dirty="0"/>
              <a:t>ALLCARGO SOLUTIONS</a:t>
            </a:r>
          </a:p>
        </p:txBody>
      </p:sp>
      <p:sp>
        <p:nvSpPr>
          <p:cNvPr id="18" name="Rectangle: Rounded Corners 150">
            <a:extLst>
              <a:ext uri="{FF2B5EF4-FFF2-40B4-BE49-F238E27FC236}">
                <a16:creationId xmlns="" xmlns:a16="http://schemas.microsoft.com/office/drawing/2014/main" id="{5DF6FE25-A7BD-E648-B6D6-347099EB6408}"/>
              </a:ext>
            </a:extLst>
          </p:cNvPr>
          <p:cNvSpPr/>
          <p:nvPr/>
        </p:nvSpPr>
        <p:spPr>
          <a:xfrm>
            <a:off x="2068287" y="745118"/>
            <a:ext cx="8055426" cy="609743"/>
          </a:xfrm>
          <a:prstGeom prst="roundRect">
            <a:avLst>
              <a:gd name="adj" fmla="val 5000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Title 25">
            <a:extLst>
              <a:ext uri="{FF2B5EF4-FFF2-40B4-BE49-F238E27FC236}">
                <a16:creationId xmlns="" xmlns:a16="http://schemas.microsoft.com/office/drawing/2014/main" id="{AD7A4F96-507B-5142-89D6-7F9F8CBB81FB}"/>
              </a:ext>
            </a:extLst>
          </p:cNvPr>
          <p:cNvSpPr txBox="1">
            <a:spLocks/>
          </p:cNvSpPr>
          <p:nvPr/>
        </p:nvSpPr>
        <p:spPr>
          <a:xfrm>
            <a:off x="3329906" y="824639"/>
            <a:ext cx="5532186" cy="580777"/>
          </a:xfrm>
          <a:prstGeom prst="rect">
            <a:avLst/>
          </a:prstGeom>
        </p:spPr>
        <p:txBody>
          <a:bodyPr/>
          <a:lstStyle>
            <a:lvl1pPr algn="ctr"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r>
              <a:rPr lang="en-US" sz="3200" dirty="0">
                <a:solidFill>
                  <a:schemeClr val="accent2"/>
                </a:solidFill>
              </a:rPr>
              <a:t>Logistics Parks</a:t>
            </a:r>
          </a:p>
          <a:p>
            <a:endParaRPr lang="en-IN" sz="2000" dirty="0">
              <a:solidFill>
                <a:schemeClr val="tx1">
                  <a:lumMod val="75000"/>
                  <a:lumOff val="25000"/>
                </a:schemeClr>
              </a:solidFill>
              <a:latin typeface="Calibri" panose="020F0502020204030204" pitchFamily="34" charset="0"/>
              <a:cs typeface="Calibri" panose="020F0502020204030204" pitchFamily="34" charset="0"/>
            </a:endParaRPr>
          </a:p>
          <a:p>
            <a:r>
              <a:rPr lang="en-IN" sz="2000" dirty="0">
                <a:solidFill>
                  <a:schemeClr val="tx1">
                    <a:lumMod val="75000"/>
                    <a:lumOff val="25000"/>
                  </a:schemeClr>
                </a:solidFill>
                <a:latin typeface="Calibri" panose="020F0502020204030204" pitchFamily="34" charset="0"/>
                <a:cs typeface="Calibri" panose="020F0502020204030204" pitchFamily="34" charset="0"/>
              </a:rPr>
              <a:t>Build Your World in Ours</a:t>
            </a:r>
          </a:p>
        </p:txBody>
      </p:sp>
      <p:sp>
        <p:nvSpPr>
          <p:cNvPr id="12" name="Content Placeholder 2">
            <a:extLst>
              <a:ext uri="{FF2B5EF4-FFF2-40B4-BE49-F238E27FC236}">
                <a16:creationId xmlns="" xmlns:a16="http://schemas.microsoft.com/office/drawing/2014/main" id="{DF8E55AC-D2F1-481F-BB63-EA30B7D2C345}"/>
              </a:ext>
            </a:extLst>
          </p:cNvPr>
          <p:cNvSpPr txBox="1">
            <a:spLocks/>
          </p:cNvSpPr>
          <p:nvPr/>
        </p:nvSpPr>
        <p:spPr>
          <a:xfrm>
            <a:off x="6600141" y="2217652"/>
            <a:ext cx="4876926" cy="3252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IN" sz="1400" b="1" dirty="0">
                <a:solidFill>
                  <a:schemeClr val="tx1">
                    <a:lumMod val="75000"/>
                    <a:lumOff val="25000"/>
                  </a:schemeClr>
                </a:solidFill>
                <a:ea typeface="Calibri" panose="020F0502020204030204" pitchFamily="34" charset="0"/>
              </a:rPr>
              <a:t>Key strengths:</a:t>
            </a:r>
          </a:p>
          <a:p>
            <a:pPr lvl="0">
              <a:lnSpc>
                <a:spcPct val="100000"/>
              </a:lnSpc>
              <a:buClr>
                <a:schemeClr val="accent2"/>
              </a:buClr>
              <a:buFont typeface="Wingdings" panose="05000000000000000000" pitchFamily="2" charset="2"/>
              <a:buChar char="§"/>
            </a:pPr>
            <a:r>
              <a:rPr lang="en-IN" sz="1400" dirty="0">
                <a:solidFill>
                  <a:schemeClr val="tx1">
                    <a:lumMod val="75000"/>
                    <a:lumOff val="25000"/>
                  </a:schemeClr>
                </a:solidFill>
              </a:rPr>
              <a:t>Built-to-suit, Grade-A logistics parks across Ahmedabad, Bengaluru, Delhi NCR, Goa, </a:t>
            </a:r>
            <a:r>
              <a:rPr lang="en-IN" sz="1400" dirty="0" err="1">
                <a:solidFill>
                  <a:schemeClr val="tx1">
                    <a:lumMod val="75000"/>
                    <a:lumOff val="25000"/>
                  </a:schemeClr>
                </a:solidFill>
              </a:rPr>
              <a:t>Hosur</a:t>
            </a:r>
            <a:r>
              <a:rPr lang="en-IN" sz="1400" dirty="0">
                <a:solidFill>
                  <a:schemeClr val="tx1">
                    <a:lumMod val="75000"/>
                    <a:lumOff val="25000"/>
                  </a:schemeClr>
                </a:solidFill>
              </a:rPr>
              <a:t>, Hyderabad, Mumbai and </a:t>
            </a:r>
            <a:r>
              <a:rPr lang="en-IN" sz="1400" dirty="0" smtClean="0">
                <a:solidFill>
                  <a:schemeClr val="tx1">
                    <a:lumMod val="75000"/>
                    <a:lumOff val="25000"/>
                  </a:schemeClr>
                </a:solidFill>
              </a:rPr>
              <a:t>Pune</a:t>
            </a:r>
            <a:endParaRPr lang="en-IN" sz="1400" dirty="0">
              <a:solidFill>
                <a:schemeClr val="tx1">
                  <a:lumMod val="75000"/>
                  <a:lumOff val="25000"/>
                </a:schemeClr>
              </a:solidFill>
            </a:endParaRPr>
          </a:p>
          <a:p>
            <a:pPr lvl="0">
              <a:lnSpc>
                <a:spcPct val="100000"/>
              </a:lnSpc>
              <a:buClr>
                <a:schemeClr val="accent2"/>
              </a:buClr>
              <a:buFont typeface="Wingdings" panose="05000000000000000000" pitchFamily="2" charset="2"/>
              <a:buChar char="§"/>
            </a:pPr>
            <a:r>
              <a:rPr lang="en-IN" sz="1400" dirty="0">
                <a:solidFill>
                  <a:schemeClr val="tx1">
                    <a:lumMod val="75000"/>
                    <a:lumOff val="25000"/>
                  </a:schemeClr>
                </a:solidFill>
              </a:rPr>
              <a:t>Close connectivity to industrial hubs, transport routes and consumption centres offering significant locational </a:t>
            </a:r>
            <a:r>
              <a:rPr lang="en-IN" sz="1400" dirty="0" smtClean="0">
                <a:solidFill>
                  <a:schemeClr val="tx1">
                    <a:lumMod val="75000"/>
                    <a:lumOff val="25000"/>
                  </a:schemeClr>
                </a:solidFill>
              </a:rPr>
              <a:t>advantage</a:t>
            </a:r>
            <a:endParaRPr lang="en-IN" sz="1400" dirty="0">
              <a:solidFill>
                <a:schemeClr val="tx1">
                  <a:lumMod val="75000"/>
                  <a:lumOff val="25000"/>
                </a:schemeClr>
              </a:solidFill>
            </a:endParaRPr>
          </a:p>
          <a:p>
            <a:pPr lvl="0">
              <a:lnSpc>
                <a:spcPct val="100000"/>
              </a:lnSpc>
              <a:buClr>
                <a:schemeClr val="accent2"/>
              </a:buClr>
              <a:buFont typeface="Wingdings" panose="05000000000000000000" pitchFamily="2" charset="2"/>
              <a:buChar char="§"/>
            </a:pPr>
            <a:r>
              <a:rPr lang="en-IN" sz="1400" dirty="0">
                <a:solidFill>
                  <a:schemeClr val="tx1">
                    <a:lumMod val="75000"/>
                    <a:lumOff val="25000"/>
                  </a:schemeClr>
                </a:solidFill>
              </a:rPr>
              <a:t>Facilities built to international safety and engineering standards, incorporating sustainable construction for resource </a:t>
            </a:r>
            <a:r>
              <a:rPr lang="en-IN" sz="1400" dirty="0" smtClean="0">
                <a:solidFill>
                  <a:schemeClr val="tx1">
                    <a:lumMod val="75000"/>
                    <a:lumOff val="25000"/>
                  </a:schemeClr>
                </a:solidFill>
              </a:rPr>
              <a:t>optimization</a:t>
            </a:r>
            <a:endParaRPr lang="en-IN" sz="1400" dirty="0">
              <a:solidFill>
                <a:schemeClr val="tx1">
                  <a:lumMod val="75000"/>
                  <a:lumOff val="25000"/>
                </a:schemeClr>
              </a:solidFill>
            </a:endParaRPr>
          </a:p>
          <a:p>
            <a:pPr lvl="0">
              <a:lnSpc>
                <a:spcPct val="100000"/>
              </a:lnSpc>
              <a:buClr>
                <a:schemeClr val="accent2"/>
              </a:buClr>
              <a:buFont typeface="Wingdings" panose="05000000000000000000" pitchFamily="2" charset="2"/>
              <a:buChar char="§"/>
            </a:pPr>
            <a:r>
              <a:rPr lang="en-US" sz="1400" dirty="0">
                <a:solidFill>
                  <a:schemeClr val="tx1">
                    <a:lumMod val="75000"/>
                    <a:lumOff val="25000"/>
                  </a:schemeClr>
                </a:solidFill>
              </a:rPr>
              <a:t>Fully and semi-automated warehousing solutions</a:t>
            </a:r>
          </a:p>
          <a:p>
            <a:pPr lvl="0">
              <a:lnSpc>
                <a:spcPct val="100000"/>
              </a:lnSpc>
              <a:buClr>
                <a:schemeClr val="accent2"/>
              </a:buClr>
              <a:buFont typeface="Wingdings" panose="05000000000000000000" pitchFamily="2" charset="2"/>
              <a:buChar char="§"/>
            </a:pPr>
            <a:r>
              <a:rPr lang="en-IN" sz="1400" dirty="0">
                <a:solidFill>
                  <a:schemeClr val="tx1">
                    <a:lumMod val="75000"/>
                    <a:lumOff val="25000"/>
                  </a:schemeClr>
                </a:solidFill>
              </a:rPr>
              <a:t>Flexibility of dedicated and shared user solutions for warehousing and transportation as per your </a:t>
            </a:r>
            <a:r>
              <a:rPr lang="en-IN" sz="1400" dirty="0" smtClean="0">
                <a:solidFill>
                  <a:schemeClr val="tx1">
                    <a:lumMod val="75000"/>
                    <a:lumOff val="25000"/>
                  </a:schemeClr>
                </a:solidFill>
              </a:rPr>
              <a:t>requirements</a:t>
            </a:r>
            <a:endParaRPr lang="en-IN" sz="1400" dirty="0">
              <a:solidFill>
                <a:schemeClr val="tx1">
                  <a:lumMod val="75000"/>
                  <a:lumOff val="25000"/>
                </a:schemeClr>
              </a:solidFill>
            </a:endParaRPr>
          </a:p>
        </p:txBody>
      </p:sp>
    </p:spTree>
    <p:extLst>
      <p:ext uri="{BB962C8B-B14F-4D97-AF65-F5344CB8AC3E}">
        <p14:creationId xmlns:p14="http://schemas.microsoft.com/office/powerpoint/2010/main" val="11210973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7ED22EAD-E4F2-9A4D-A240-BC2375794622}"/>
              </a:ext>
            </a:extLst>
          </p:cNvPr>
          <p:cNvSpPr/>
          <p:nvPr/>
        </p:nvSpPr>
        <p:spPr>
          <a:xfrm>
            <a:off x="-14011" y="1053049"/>
            <a:ext cx="12206011" cy="5804485"/>
          </a:xfrm>
          <a:prstGeom prst="rect">
            <a:avLst/>
          </a:prstGeom>
          <a:solidFill>
            <a:srgbClr val="477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2" name="Picture Placeholder 5">
            <a:extLst>
              <a:ext uri="{FF2B5EF4-FFF2-40B4-BE49-F238E27FC236}">
                <a16:creationId xmlns="" xmlns:a16="http://schemas.microsoft.com/office/drawing/2014/main" id="{416BEC7C-8B25-A447-912F-A09A5C32984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02002" y="1063108"/>
            <a:ext cx="6320121" cy="5794891"/>
          </a:xfrm>
          <a:prstGeom prst="rect">
            <a:avLst/>
          </a:prstGeom>
          <a:solidFill>
            <a:schemeClr val="bg1">
              <a:lumMod val="50000"/>
            </a:schemeClr>
          </a:solidFill>
        </p:spPr>
      </p:pic>
      <p:sp>
        <p:nvSpPr>
          <p:cNvPr id="162" name="Rectangle 161">
            <a:extLst>
              <a:ext uri="{FF2B5EF4-FFF2-40B4-BE49-F238E27FC236}">
                <a16:creationId xmlns="" xmlns:a16="http://schemas.microsoft.com/office/drawing/2014/main" id="{C65A2C69-3623-418B-B501-A2EBA54E915B}"/>
              </a:ext>
            </a:extLst>
          </p:cNvPr>
          <p:cNvSpPr/>
          <p:nvPr/>
        </p:nvSpPr>
        <p:spPr>
          <a:xfrm rot="16200000">
            <a:off x="6073140" y="747527"/>
            <a:ext cx="45719" cy="1219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solidFill>
                <a:schemeClr val="accent2"/>
              </a:solidFill>
            </a:endParaRPr>
          </a:p>
        </p:txBody>
      </p:sp>
      <p:sp>
        <p:nvSpPr>
          <p:cNvPr id="10" name="Title 25">
            <a:extLst>
              <a:ext uri="{FF2B5EF4-FFF2-40B4-BE49-F238E27FC236}">
                <a16:creationId xmlns="" xmlns:a16="http://schemas.microsoft.com/office/drawing/2014/main" id="{C3D8E649-4A2B-DC47-A89D-6ED57225BB8B}"/>
              </a:ext>
            </a:extLst>
          </p:cNvPr>
          <p:cNvSpPr txBox="1">
            <a:spLocks/>
          </p:cNvSpPr>
          <p:nvPr/>
        </p:nvSpPr>
        <p:spPr>
          <a:xfrm>
            <a:off x="3329906" y="1214643"/>
            <a:ext cx="5532186" cy="580777"/>
          </a:xfrm>
          <a:prstGeom prst="rect">
            <a:avLst/>
          </a:prstGeom>
        </p:spPr>
        <p:txBody>
          <a:bodyPr/>
          <a:lstStyle>
            <a:lvl1pPr algn="ctr"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endParaRPr lang="en-IN" sz="1800" dirty="0">
              <a:solidFill>
                <a:schemeClr val="tx1">
                  <a:lumMod val="75000"/>
                  <a:lumOff val="25000"/>
                </a:schemeClr>
              </a:solidFill>
              <a:latin typeface="Calibri" panose="020F0502020204030204" pitchFamily="34" charset="0"/>
              <a:cs typeface="Calibri" panose="020F0502020204030204" pitchFamily="34" charset="0"/>
            </a:endParaRPr>
          </a:p>
        </p:txBody>
      </p:sp>
      <p:cxnSp>
        <p:nvCxnSpPr>
          <p:cNvPr id="11" name="Straight Connector 10">
            <a:extLst>
              <a:ext uri="{FF2B5EF4-FFF2-40B4-BE49-F238E27FC236}">
                <a16:creationId xmlns="" xmlns:a16="http://schemas.microsoft.com/office/drawing/2014/main" id="{09639F8C-65D8-E74D-93E2-5479A802264E}"/>
              </a:ext>
            </a:extLst>
          </p:cNvPr>
          <p:cNvCxnSpPr>
            <a:cxnSpLocks/>
          </p:cNvCxnSpPr>
          <p:nvPr/>
        </p:nvCxnSpPr>
        <p:spPr>
          <a:xfrm>
            <a:off x="0" y="1053049"/>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 xmlns:a16="http://schemas.microsoft.com/office/drawing/2014/main" id="{9B61767F-0B25-4442-BE38-52A49C520372}"/>
              </a:ext>
            </a:extLst>
          </p:cNvPr>
          <p:cNvSpPr txBox="1">
            <a:spLocks/>
          </p:cNvSpPr>
          <p:nvPr/>
        </p:nvSpPr>
        <p:spPr>
          <a:xfrm>
            <a:off x="838200" y="202702"/>
            <a:ext cx="10515600" cy="434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1400" b="1" spc="300" dirty="0"/>
              <a:t>ALLCARGO SOLUTIONS</a:t>
            </a:r>
          </a:p>
        </p:txBody>
      </p:sp>
      <p:sp>
        <p:nvSpPr>
          <p:cNvPr id="15" name="Rectangle: Rounded Corners 150">
            <a:extLst>
              <a:ext uri="{FF2B5EF4-FFF2-40B4-BE49-F238E27FC236}">
                <a16:creationId xmlns="" xmlns:a16="http://schemas.microsoft.com/office/drawing/2014/main" id="{044B42CB-0F9D-5A4B-8102-6B18C26F5F15}"/>
              </a:ext>
            </a:extLst>
          </p:cNvPr>
          <p:cNvSpPr/>
          <p:nvPr/>
        </p:nvSpPr>
        <p:spPr>
          <a:xfrm>
            <a:off x="2068287" y="745118"/>
            <a:ext cx="8055426" cy="609743"/>
          </a:xfrm>
          <a:prstGeom prst="roundRect">
            <a:avLst>
              <a:gd name="adj" fmla="val 5000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itle 25">
            <a:extLst>
              <a:ext uri="{FF2B5EF4-FFF2-40B4-BE49-F238E27FC236}">
                <a16:creationId xmlns="" xmlns:a16="http://schemas.microsoft.com/office/drawing/2014/main" id="{652A6381-AE5A-9C46-8991-C717CD7CB438}"/>
              </a:ext>
            </a:extLst>
          </p:cNvPr>
          <p:cNvSpPr txBox="1">
            <a:spLocks/>
          </p:cNvSpPr>
          <p:nvPr/>
        </p:nvSpPr>
        <p:spPr>
          <a:xfrm>
            <a:off x="3329906" y="824639"/>
            <a:ext cx="5532186" cy="580777"/>
          </a:xfrm>
          <a:prstGeom prst="rect">
            <a:avLst/>
          </a:prstGeom>
        </p:spPr>
        <p:txBody>
          <a:bodyPr/>
          <a:lstStyle>
            <a:lvl1pPr algn="ctr"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r>
              <a:rPr lang="en-US" sz="3200" dirty="0">
                <a:solidFill>
                  <a:schemeClr val="accent2"/>
                </a:solidFill>
              </a:rPr>
              <a:t>Logistics Parks</a:t>
            </a:r>
          </a:p>
        </p:txBody>
      </p:sp>
    </p:spTree>
    <p:extLst>
      <p:ext uri="{BB962C8B-B14F-4D97-AF65-F5344CB8AC3E}">
        <p14:creationId xmlns:p14="http://schemas.microsoft.com/office/powerpoint/2010/main" val="16014346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2B8819B4-1C66-5042-AC87-0787CF7C7A65}"/>
              </a:ext>
            </a:extLst>
          </p:cNvPr>
          <p:cNvPicPr>
            <a:picLocks noChangeAspect="1"/>
          </p:cNvPicPr>
          <p:nvPr/>
        </p:nvPicPr>
        <p:blipFill>
          <a:blip r:embed="rId3">
            <a:alphaModFix amt="70000"/>
          </a:blip>
          <a:stretch>
            <a:fillRect/>
          </a:stretch>
        </p:blipFill>
        <p:spPr>
          <a:xfrm>
            <a:off x="-14514" y="-27704"/>
            <a:ext cx="12192000" cy="6858000"/>
          </a:xfrm>
          <a:prstGeom prst="rect">
            <a:avLst/>
          </a:prstGeom>
        </p:spPr>
      </p:pic>
      <p:cxnSp>
        <p:nvCxnSpPr>
          <p:cNvPr id="28" name="Elbow Connector 27">
            <a:extLst>
              <a:ext uri="{FF2B5EF4-FFF2-40B4-BE49-F238E27FC236}">
                <a16:creationId xmlns="" xmlns:a16="http://schemas.microsoft.com/office/drawing/2014/main" id="{21CCD7DF-1A88-DC4B-81EA-48C7D7B5AF91}"/>
              </a:ext>
            </a:extLst>
          </p:cNvPr>
          <p:cNvCxnSpPr>
            <a:cxnSpLocks/>
          </p:cNvCxnSpPr>
          <p:nvPr/>
        </p:nvCxnSpPr>
        <p:spPr>
          <a:xfrm rot="10800000" flipV="1">
            <a:off x="6979802" y="1639976"/>
            <a:ext cx="1557040" cy="886125"/>
          </a:xfrm>
          <a:prstGeom prst="bentConnector3">
            <a:avLst>
              <a:gd name="adj1" fmla="val 69863"/>
            </a:avLst>
          </a:prstGeom>
          <a:ln w="19050">
            <a:solidFill>
              <a:schemeClr val="tx1">
                <a:alpha val="42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 xmlns:a16="http://schemas.microsoft.com/office/drawing/2014/main" id="{A1C62102-D2D0-3E40-9AC7-A10A0677D70C}"/>
              </a:ext>
            </a:extLst>
          </p:cNvPr>
          <p:cNvCxnSpPr>
            <a:cxnSpLocks/>
          </p:cNvCxnSpPr>
          <p:nvPr/>
        </p:nvCxnSpPr>
        <p:spPr>
          <a:xfrm>
            <a:off x="7058515" y="4699651"/>
            <a:ext cx="1478327" cy="1038587"/>
          </a:xfrm>
          <a:prstGeom prst="bentConnector3">
            <a:avLst>
              <a:gd name="adj1" fmla="val 24531"/>
            </a:avLst>
          </a:prstGeom>
          <a:ln w="19050">
            <a:solidFill>
              <a:schemeClr val="tx1">
                <a:alpha val="42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Elbow Connector 11">
            <a:extLst>
              <a:ext uri="{FF2B5EF4-FFF2-40B4-BE49-F238E27FC236}">
                <a16:creationId xmlns="" xmlns:a16="http://schemas.microsoft.com/office/drawing/2014/main" id="{EE040A60-20A9-DF47-AF23-95848636FEDB}"/>
              </a:ext>
            </a:extLst>
          </p:cNvPr>
          <p:cNvCxnSpPr>
            <a:cxnSpLocks/>
          </p:cNvCxnSpPr>
          <p:nvPr/>
        </p:nvCxnSpPr>
        <p:spPr>
          <a:xfrm rot="10800000">
            <a:off x="2933984" y="1639976"/>
            <a:ext cx="1506174" cy="843566"/>
          </a:xfrm>
          <a:prstGeom prst="bentConnector3">
            <a:avLst>
              <a:gd name="adj1" fmla="val 4467"/>
            </a:avLst>
          </a:prstGeom>
          <a:ln w="19050">
            <a:solidFill>
              <a:schemeClr val="tx1">
                <a:alpha val="42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 xmlns:a16="http://schemas.microsoft.com/office/drawing/2014/main" id="{63417EA2-2378-744A-82E0-2BB9A2FD5119}"/>
              </a:ext>
            </a:extLst>
          </p:cNvPr>
          <p:cNvCxnSpPr>
            <a:cxnSpLocks/>
          </p:cNvCxnSpPr>
          <p:nvPr/>
        </p:nvCxnSpPr>
        <p:spPr>
          <a:xfrm rot="10800000" flipV="1">
            <a:off x="2709499" y="4706494"/>
            <a:ext cx="1664297" cy="785060"/>
          </a:xfrm>
          <a:prstGeom prst="bentConnector3">
            <a:avLst>
              <a:gd name="adj1" fmla="val 5158"/>
            </a:avLst>
          </a:prstGeom>
          <a:ln w="19050">
            <a:solidFill>
              <a:schemeClr val="tx1">
                <a:alpha val="42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 xmlns:a16="http://schemas.microsoft.com/office/drawing/2014/main" id="{44E2CFE0-6C73-B547-A18A-614CFB9C50D6}"/>
              </a:ext>
            </a:extLst>
          </p:cNvPr>
          <p:cNvSpPr txBox="1">
            <a:spLocks/>
          </p:cNvSpPr>
          <p:nvPr/>
        </p:nvSpPr>
        <p:spPr>
          <a:xfrm>
            <a:off x="123372" y="186350"/>
            <a:ext cx="119162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r>
              <a:rPr lang="en-IN" sz="3200" b="1" spc="-150" dirty="0">
                <a:solidFill>
                  <a:schemeClr val="tx1">
                    <a:lumMod val="75000"/>
                    <a:lumOff val="25000"/>
                  </a:schemeClr>
                </a:solidFill>
                <a:latin typeface="Arial" panose="020B0604020202020204" pitchFamily="34" charset="0"/>
                <a:cs typeface="Arial" panose="020B0604020202020204" pitchFamily="34" charset="0"/>
              </a:rPr>
              <a:t>Four pillars of digital transformation</a:t>
            </a:r>
            <a:endParaRPr lang="en-US" sz="3200" b="1" spc="-15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 xmlns:a16="http://schemas.microsoft.com/office/drawing/2014/main" id="{A263C50A-A18E-1544-8791-ECC02122A872}"/>
              </a:ext>
            </a:extLst>
          </p:cNvPr>
          <p:cNvSpPr txBox="1"/>
          <p:nvPr/>
        </p:nvSpPr>
        <p:spPr>
          <a:xfrm>
            <a:off x="441966" y="1492325"/>
            <a:ext cx="2778616" cy="1792798"/>
          </a:xfrm>
          <a:prstGeom prst="rect">
            <a:avLst/>
          </a:prstGeom>
          <a:noFill/>
        </p:spPr>
        <p:txBody>
          <a:bodyPr wrap="square" rtlCol="0">
            <a:spAutoFit/>
          </a:bodyPr>
          <a:lstStyle/>
          <a:p>
            <a:pPr marL="179388" indent="-179388">
              <a:spcBef>
                <a:spcPts val="300"/>
              </a:spcBef>
              <a:buFont typeface="Arial" panose="020B0604020202020204" pitchFamily="34" charset="0"/>
              <a:buChar char="•"/>
            </a:pPr>
            <a:r>
              <a:rPr lang="en-US" sz="1200" dirty="0">
                <a:latin typeface="Arial" panose="020B0604020202020204" pitchFamily="34" charset="0"/>
                <a:cs typeface="Arial" panose="020B0604020202020204" pitchFamily="34" charset="0"/>
              </a:rPr>
              <a:t>ECU360 to help customers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conduct business 24x7 at their convenience and ship with just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a click  </a:t>
            </a:r>
          </a:p>
          <a:p>
            <a:pPr marL="179388" indent="-179388">
              <a:spcBef>
                <a:spcPts val="300"/>
              </a:spcBef>
              <a:buFont typeface="Arial" panose="020B0604020202020204" pitchFamily="34" charset="0"/>
              <a:buChar char="•"/>
            </a:pPr>
            <a:r>
              <a:rPr lang="en-US" sz="1200" dirty="0">
                <a:latin typeface="Arial" panose="020B0604020202020204" pitchFamily="34" charset="0"/>
                <a:cs typeface="Arial" panose="020B0604020202020204" pitchFamily="34" charset="0"/>
              </a:rPr>
              <a:t>Customer service and assistance accessible across digital presences like website, apps, WhatsApp chatbot, customer portal, social media, etc.  </a:t>
            </a:r>
          </a:p>
        </p:txBody>
      </p:sp>
      <p:sp>
        <p:nvSpPr>
          <p:cNvPr id="33" name="TextBox 32">
            <a:extLst>
              <a:ext uri="{FF2B5EF4-FFF2-40B4-BE49-F238E27FC236}">
                <a16:creationId xmlns="" xmlns:a16="http://schemas.microsoft.com/office/drawing/2014/main" id="{77DE351B-36EC-194B-996D-2B47D57E3ED9}"/>
              </a:ext>
            </a:extLst>
          </p:cNvPr>
          <p:cNvSpPr txBox="1"/>
          <p:nvPr/>
        </p:nvSpPr>
        <p:spPr>
          <a:xfrm>
            <a:off x="8536842" y="1492325"/>
            <a:ext cx="3302192" cy="1608133"/>
          </a:xfrm>
          <a:prstGeom prst="rect">
            <a:avLst/>
          </a:prstGeom>
          <a:noFill/>
        </p:spPr>
        <p:txBody>
          <a:bodyPr wrap="square" rtlCol="0">
            <a:spAutoFit/>
          </a:bodyPr>
          <a:lstStyle/>
          <a:p>
            <a:pPr marL="179388" lvl="0" indent="-179388">
              <a:spcBef>
                <a:spcPts val="300"/>
              </a:spcBef>
              <a:buFont typeface="Arial" panose="020B0604020202020204" pitchFamily="34" charset="0"/>
              <a:buChar char="•"/>
            </a:pPr>
            <a:r>
              <a:rPr lang="en-US" sz="1200" dirty="0">
                <a:latin typeface="Arial" panose="020B0604020202020204" pitchFamily="34" charset="0"/>
                <a:cs typeface="Arial" panose="020B0604020202020204" pitchFamily="34" charset="0"/>
              </a:rPr>
              <a:t>Enterprise-wide connected digital systems and tools like CRM, Business Intelligence frameworks, HR portals, etc. to make internal operations optimal and efficient  </a:t>
            </a:r>
          </a:p>
          <a:p>
            <a:pPr marL="179388" lvl="0" indent="-179388">
              <a:spcBef>
                <a:spcPts val="300"/>
              </a:spcBef>
              <a:buFont typeface="Arial" panose="020B0604020202020204" pitchFamily="34" charset="0"/>
              <a:buChar char="•"/>
            </a:pPr>
            <a:r>
              <a:rPr lang="en-US" sz="1200" dirty="0">
                <a:latin typeface="Arial" panose="020B0604020202020204" pitchFamily="34" charset="0"/>
                <a:cs typeface="Arial" panose="020B0604020202020204" pitchFamily="34" charset="0"/>
              </a:rPr>
              <a:t>Bolstering teams with safe, secure access to online sites and networks for maintaining productivity even during remote operations  </a:t>
            </a:r>
          </a:p>
        </p:txBody>
      </p:sp>
      <p:sp>
        <p:nvSpPr>
          <p:cNvPr id="35" name="TextBox 34">
            <a:extLst>
              <a:ext uri="{FF2B5EF4-FFF2-40B4-BE49-F238E27FC236}">
                <a16:creationId xmlns="" xmlns:a16="http://schemas.microsoft.com/office/drawing/2014/main" id="{F1EFBF10-5D1F-FE4C-83CE-DB8ADD20D3EA}"/>
              </a:ext>
            </a:extLst>
          </p:cNvPr>
          <p:cNvSpPr txBox="1"/>
          <p:nvPr/>
        </p:nvSpPr>
        <p:spPr>
          <a:xfrm>
            <a:off x="441966" y="4170876"/>
            <a:ext cx="2778616" cy="1423467"/>
          </a:xfrm>
          <a:prstGeom prst="rect">
            <a:avLst/>
          </a:prstGeom>
          <a:noFill/>
        </p:spPr>
        <p:txBody>
          <a:bodyPr wrap="square" rtlCol="0">
            <a:spAutoFit/>
          </a:bodyPr>
          <a:lstStyle/>
          <a:p>
            <a:pPr marL="179388" lvl="0" indent="-179388">
              <a:spcBef>
                <a:spcPts val="300"/>
              </a:spcBef>
              <a:buFont typeface="Arial" panose="020B0604020202020204" pitchFamily="34" charset="0"/>
              <a:buChar char="•"/>
            </a:pPr>
            <a:r>
              <a:rPr lang="en-US" sz="1200" dirty="0">
                <a:latin typeface="Arial" panose="020B0604020202020204" pitchFamily="34" charset="0"/>
                <a:cs typeface="Arial" panose="020B0604020202020204" pitchFamily="34" charset="0"/>
              </a:rPr>
              <a:t>White-label technology products along with API/EDI integration that cascade digitalization and its benefits to SMEs, freight forwarders and key accounts  </a:t>
            </a:r>
          </a:p>
          <a:p>
            <a:pPr marL="179388" lvl="0" indent="-179388">
              <a:spcBef>
                <a:spcPts val="300"/>
              </a:spcBef>
              <a:buFont typeface="Arial" panose="020B0604020202020204" pitchFamily="34" charset="0"/>
              <a:buChar char="•"/>
            </a:pPr>
            <a:r>
              <a:rPr lang="en-US" sz="1200" dirty="0">
                <a:latin typeface="Arial" panose="020B0604020202020204" pitchFamily="34" charset="0"/>
                <a:cs typeface="Arial" panose="020B0604020202020204" pitchFamily="34" charset="0"/>
              </a:rPr>
              <a:t>Online training for vendors and partners to enhance skills</a:t>
            </a:r>
          </a:p>
        </p:txBody>
      </p:sp>
      <p:sp>
        <p:nvSpPr>
          <p:cNvPr id="37" name="TextBox 36">
            <a:extLst>
              <a:ext uri="{FF2B5EF4-FFF2-40B4-BE49-F238E27FC236}">
                <a16:creationId xmlns="" xmlns:a16="http://schemas.microsoft.com/office/drawing/2014/main" id="{1CD945A0-3103-F046-9829-4E824BCE4899}"/>
              </a:ext>
            </a:extLst>
          </p:cNvPr>
          <p:cNvSpPr txBox="1"/>
          <p:nvPr/>
        </p:nvSpPr>
        <p:spPr>
          <a:xfrm>
            <a:off x="8583464" y="4117446"/>
            <a:ext cx="3134916" cy="2162130"/>
          </a:xfrm>
          <a:prstGeom prst="rect">
            <a:avLst/>
          </a:prstGeom>
          <a:noFill/>
        </p:spPr>
        <p:txBody>
          <a:bodyPr wrap="square" rtlCol="0">
            <a:spAutoFit/>
          </a:bodyPr>
          <a:lstStyle/>
          <a:p>
            <a:pPr marL="179388" indent="-179388">
              <a:spcBef>
                <a:spcPts val="300"/>
              </a:spcBef>
              <a:buFont typeface="Arial" panose="020B0604020202020204" pitchFamily="34" charset="0"/>
              <a:buChar char="•"/>
            </a:pPr>
            <a:r>
              <a:rPr lang="en-US" sz="1200" dirty="0">
                <a:latin typeface="Arial" panose="020B0604020202020204" pitchFamily="34" charset="0"/>
                <a:cs typeface="Arial" panose="020B0604020202020204" pitchFamily="34" charset="0"/>
              </a:rPr>
              <a:t>Setting up tech-enabled facilities, warehouses, Surface </a:t>
            </a:r>
            <a:r>
              <a:rPr lang="en-US" sz="1200" dirty="0" err="1">
                <a:latin typeface="Arial" panose="020B0604020202020204" pitchFamily="34" charset="0"/>
                <a:cs typeface="Arial" panose="020B0604020202020204" pitchFamily="34" charset="0"/>
              </a:rPr>
              <a:t>Transhipment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Centres</a:t>
            </a:r>
            <a:r>
              <a:rPr lang="en-US" sz="1200" dirty="0">
                <a:latin typeface="Arial" panose="020B0604020202020204" pitchFamily="34" charset="0"/>
                <a:cs typeface="Arial" panose="020B0604020202020204" pitchFamily="34" charset="0"/>
              </a:rPr>
              <a:t>, etc. with sophisticated Warehouse Management Systems and automation that empowers human capital   </a:t>
            </a:r>
          </a:p>
          <a:p>
            <a:pPr marL="179388" indent="-179388">
              <a:spcBef>
                <a:spcPts val="300"/>
              </a:spcBef>
              <a:buFont typeface="Arial" panose="020B0604020202020204" pitchFamily="34" charset="0"/>
              <a:buChar char="•"/>
            </a:pPr>
            <a:r>
              <a:rPr lang="en-US" sz="1200" dirty="0">
                <a:latin typeface="Arial" panose="020B0604020202020204" pitchFamily="34" charset="0"/>
                <a:cs typeface="Arial" panose="020B0604020202020204" pitchFamily="34" charset="0"/>
              </a:rPr>
              <a:t>Leveraging technology to reduce energy consumption, minimize environmental impact and adhere to global Environmental, Social and Corporate Governance (ESG) standards</a:t>
            </a:r>
          </a:p>
        </p:txBody>
      </p:sp>
      <p:grpSp>
        <p:nvGrpSpPr>
          <p:cNvPr id="16" name="Group 15">
            <a:extLst>
              <a:ext uri="{FF2B5EF4-FFF2-40B4-BE49-F238E27FC236}">
                <a16:creationId xmlns="" xmlns:a16="http://schemas.microsoft.com/office/drawing/2014/main" id="{8F3FF79E-A1EC-E742-A585-C2487225F1F5}"/>
              </a:ext>
            </a:extLst>
          </p:cNvPr>
          <p:cNvGrpSpPr/>
          <p:nvPr/>
        </p:nvGrpSpPr>
        <p:grpSpPr>
          <a:xfrm>
            <a:off x="309646" y="6267398"/>
            <a:ext cx="11514020" cy="315678"/>
            <a:chOff x="309646" y="6267398"/>
            <a:chExt cx="11514020" cy="315678"/>
          </a:xfrm>
        </p:grpSpPr>
        <p:sp>
          <p:nvSpPr>
            <p:cNvPr id="27" name="TextBox 26">
              <a:extLst>
                <a:ext uri="{FF2B5EF4-FFF2-40B4-BE49-F238E27FC236}">
                  <a16:creationId xmlns="" xmlns:a16="http://schemas.microsoft.com/office/drawing/2014/main" id="{4504DAEC-D013-1D4C-BAC7-47A572F44481}"/>
                </a:ext>
              </a:extLst>
            </p:cNvPr>
            <p:cNvSpPr txBox="1"/>
            <p:nvPr/>
          </p:nvSpPr>
          <p:spPr>
            <a:xfrm>
              <a:off x="309646" y="6352244"/>
              <a:ext cx="2545890" cy="230832"/>
            </a:xfrm>
            <a:prstGeom prst="rect">
              <a:avLst/>
            </a:prstGeom>
            <a:noFill/>
          </p:spPr>
          <p:txBody>
            <a:bodyPr wrap="none" rtlCol="0">
              <a:spAutoFit/>
            </a:bodyPr>
            <a:lstStyle/>
            <a:p>
              <a:pPr algn="ctr"/>
              <a:r>
                <a:rPr lang="en-ID" sz="900" b="0" i="0" kern="1200" dirty="0">
                  <a:solidFill>
                    <a:schemeClr val="bg1">
                      <a:lumMod val="65000"/>
                    </a:schemeClr>
                  </a:solidFill>
                  <a:effectLst/>
                  <a:latin typeface="Arial" panose="020B0604020202020204" pitchFamily="34" charset="0"/>
                  <a:ea typeface="+mn-ea"/>
                  <a:cs typeface="Arial" panose="020B0604020202020204" pitchFamily="34" charset="0"/>
                </a:rPr>
                <a:t>© 2021 </a:t>
              </a:r>
              <a:r>
                <a:rPr lang="en-ID" sz="900" b="1" i="0" kern="1200" dirty="0">
                  <a:solidFill>
                    <a:schemeClr val="bg1">
                      <a:lumMod val="65000"/>
                    </a:schemeClr>
                  </a:solidFill>
                  <a:effectLst/>
                  <a:latin typeface="Arial" panose="020B0604020202020204" pitchFamily="34" charset="0"/>
                  <a:ea typeface="+mn-ea"/>
                  <a:cs typeface="Arial" panose="020B0604020202020204" pitchFamily="34" charset="0"/>
                </a:rPr>
                <a:t>Allcargo Logistics</a:t>
              </a:r>
              <a:r>
                <a:rPr lang="en-ID" sz="900" b="1" i="0" kern="1200" baseline="0" dirty="0">
                  <a:solidFill>
                    <a:schemeClr val="bg1">
                      <a:lumMod val="65000"/>
                    </a:schemeClr>
                  </a:solidFill>
                  <a:effectLst/>
                  <a:latin typeface="Arial" panose="020B0604020202020204" pitchFamily="34" charset="0"/>
                  <a:ea typeface="+mn-ea"/>
                  <a:cs typeface="Arial" panose="020B0604020202020204" pitchFamily="34" charset="0"/>
                </a:rPr>
                <a:t> </a:t>
              </a:r>
              <a:r>
                <a:rPr lang="en-ID" sz="900" b="0" i="0" kern="1200" dirty="0">
                  <a:solidFill>
                    <a:schemeClr val="bg1">
                      <a:lumMod val="65000"/>
                    </a:schemeClr>
                  </a:solidFill>
                  <a:effectLst/>
                  <a:latin typeface="Arial" panose="020B0604020202020204" pitchFamily="34" charset="0"/>
                  <a:ea typeface="+mn-ea"/>
                  <a:cs typeface="Arial" panose="020B0604020202020204" pitchFamily="34" charset="0"/>
                </a:rPr>
                <a:t>All rights reserved</a:t>
              </a:r>
              <a:endParaRPr lang="en-ID" sz="900" dirty="0">
                <a:solidFill>
                  <a:schemeClr val="bg1">
                    <a:lumMod val="65000"/>
                  </a:schemeClr>
                </a:solidFill>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 xmlns:a16="http://schemas.microsoft.com/office/drawing/2014/main" id="{3C27EC81-A574-3E41-856C-57FAA38BB7C9}"/>
                </a:ext>
              </a:extLst>
            </p:cNvPr>
            <p:cNvCxnSpPr>
              <a:cxnSpLocks/>
              <a:stCxn id="27" idx="3"/>
            </p:cNvCxnSpPr>
            <p:nvPr/>
          </p:nvCxnSpPr>
          <p:spPr>
            <a:xfrm>
              <a:off x="2855536" y="6467660"/>
              <a:ext cx="77290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1" name="Graphic 30">
              <a:extLst>
                <a:ext uri="{FF2B5EF4-FFF2-40B4-BE49-F238E27FC236}">
                  <a16:creationId xmlns="" xmlns:a16="http://schemas.microsoft.com/office/drawing/2014/main" id="{0B2CAAF7-F442-DD45-8D57-73F86D2EF07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10830406" y="6267398"/>
              <a:ext cx="993260" cy="309014"/>
            </a:xfrm>
            <a:prstGeom prst="rect">
              <a:avLst/>
            </a:prstGeom>
          </p:spPr>
        </p:pic>
      </p:grpSp>
      <p:pic>
        <p:nvPicPr>
          <p:cNvPr id="3" name="Picture 2" descr="A picture containing text, indoor, camera lens&#10;&#10;Description automatically generated">
            <a:extLst>
              <a:ext uri="{FF2B5EF4-FFF2-40B4-BE49-F238E27FC236}">
                <a16:creationId xmlns="" xmlns:a16="http://schemas.microsoft.com/office/drawing/2014/main" id="{B5184AEB-61A4-4209-8D1A-9662B548867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34754" y="1639976"/>
            <a:ext cx="4098262" cy="4098262"/>
          </a:xfrm>
          <a:prstGeom prst="rect">
            <a:avLst/>
          </a:prstGeom>
        </p:spPr>
      </p:pic>
      <p:sp>
        <p:nvSpPr>
          <p:cNvPr id="19" name="Title 1">
            <a:extLst>
              <a:ext uri="{FF2B5EF4-FFF2-40B4-BE49-F238E27FC236}">
                <a16:creationId xmlns="" xmlns:a16="http://schemas.microsoft.com/office/drawing/2014/main" id="{4EEEE70B-9A38-AD41-849B-CC7DB206E40C}"/>
              </a:ext>
            </a:extLst>
          </p:cNvPr>
          <p:cNvSpPr txBox="1">
            <a:spLocks/>
          </p:cNvSpPr>
          <p:nvPr/>
        </p:nvSpPr>
        <p:spPr>
          <a:xfrm>
            <a:off x="4671018" y="2886035"/>
            <a:ext cx="284996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r>
              <a:rPr lang="en-IN" sz="3000" b="1" spc="-150" dirty="0">
                <a:solidFill>
                  <a:schemeClr val="tx1">
                    <a:lumMod val="75000"/>
                    <a:lumOff val="25000"/>
                  </a:schemeClr>
                </a:solidFill>
                <a:latin typeface="Arial" panose="020B0604020202020204" pitchFamily="34" charset="0"/>
                <a:cs typeface="Arial" panose="020B0604020202020204" pitchFamily="34" charset="0"/>
              </a:rPr>
              <a:t>Transforming</a:t>
            </a:r>
            <a:endParaRPr lang="en-US" sz="3000" b="1" spc="-15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030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 xmlns:a16="http://schemas.microsoft.com/office/drawing/2014/main" id="{7C5D64D0-2476-4D9C-B31B-BC5291F412ED}"/>
              </a:ext>
            </a:extLst>
          </p:cNvPr>
          <p:cNvSpPr/>
          <p:nvPr/>
        </p:nvSpPr>
        <p:spPr>
          <a:xfrm>
            <a:off x="1529137" y="4822798"/>
            <a:ext cx="9133726" cy="542370"/>
          </a:xfrm>
          <a:prstGeom prst="roundRect">
            <a:avLst>
              <a:gd name="adj" fmla="val 50000"/>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8" name="Straight Connector 17">
            <a:extLst>
              <a:ext uri="{FF2B5EF4-FFF2-40B4-BE49-F238E27FC236}">
                <a16:creationId xmlns="" xmlns:a16="http://schemas.microsoft.com/office/drawing/2014/main" id="{053E8DC0-E61B-4A02-BEEA-D561636D43E3}"/>
              </a:ext>
            </a:extLst>
          </p:cNvPr>
          <p:cNvCxnSpPr>
            <a:cxnSpLocks/>
          </p:cNvCxnSpPr>
          <p:nvPr/>
        </p:nvCxnSpPr>
        <p:spPr>
          <a:xfrm>
            <a:off x="0" y="5076939"/>
            <a:ext cx="152913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BEB4271C-FC76-445C-BC67-86DBD8E52520}"/>
              </a:ext>
            </a:extLst>
          </p:cNvPr>
          <p:cNvCxnSpPr>
            <a:cxnSpLocks/>
            <a:stCxn id="17" idx="3"/>
          </p:cNvCxnSpPr>
          <p:nvPr/>
        </p:nvCxnSpPr>
        <p:spPr>
          <a:xfrm flipV="1">
            <a:off x="10662863" y="5076939"/>
            <a:ext cx="1529137" cy="170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Subtitle 6">
            <a:extLst>
              <a:ext uri="{FF2B5EF4-FFF2-40B4-BE49-F238E27FC236}">
                <a16:creationId xmlns="" xmlns:a16="http://schemas.microsoft.com/office/drawing/2014/main" id="{9935280A-EBD5-4EFA-81A0-313C85F987EC}"/>
              </a:ext>
            </a:extLst>
          </p:cNvPr>
          <p:cNvSpPr>
            <a:spLocks noGrp="1"/>
          </p:cNvSpPr>
          <p:nvPr>
            <p:ph type="subTitle" idx="4294967295"/>
          </p:nvPr>
        </p:nvSpPr>
        <p:spPr>
          <a:xfrm>
            <a:off x="901700" y="4929494"/>
            <a:ext cx="10388600" cy="344488"/>
          </a:xfrm>
        </p:spPr>
        <p:txBody>
          <a:bodyPr>
            <a:noAutofit/>
          </a:bodyPr>
          <a:lstStyle/>
          <a:p>
            <a:pPr marL="0" indent="0" algn="ctr">
              <a:buNone/>
            </a:pPr>
            <a:r>
              <a:rPr lang="en-IN" sz="2000" spc="300" dirty="0">
                <a:solidFill>
                  <a:schemeClr val="bg1">
                    <a:lumMod val="50000"/>
                  </a:schemeClr>
                </a:solidFill>
              </a:rPr>
              <a:t>THE WORLD’S NO. 1 LCL CONSOLIDATOR</a:t>
            </a:r>
          </a:p>
        </p:txBody>
      </p:sp>
      <p:sp>
        <p:nvSpPr>
          <p:cNvPr id="23" name="Title 6">
            <a:extLst>
              <a:ext uri="{FF2B5EF4-FFF2-40B4-BE49-F238E27FC236}">
                <a16:creationId xmlns="" xmlns:a16="http://schemas.microsoft.com/office/drawing/2014/main" id="{9BECB8F0-C7D8-48B3-88EA-C25E58AC3B74}"/>
              </a:ext>
            </a:extLst>
          </p:cNvPr>
          <p:cNvSpPr txBox="1">
            <a:spLocks/>
          </p:cNvSpPr>
          <p:nvPr/>
        </p:nvSpPr>
        <p:spPr>
          <a:xfrm>
            <a:off x="4206014" y="5768299"/>
            <a:ext cx="3779972" cy="25540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400" b="1" kern="1200" cap="all" baseline="0">
                <a:solidFill>
                  <a:schemeClr val="bg1"/>
                </a:solidFill>
                <a:latin typeface="+mj-lt"/>
                <a:ea typeface="+mj-ea"/>
                <a:cs typeface="+mj-cs"/>
              </a:defRPr>
            </a:lvl1pPr>
          </a:lstStyle>
          <a:p>
            <a:r>
              <a:rPr lang="en-US" sz="1400" spc="300" dirty="0" err="1">
                <a:solidFill>
                  <a:srgbClr val="0070C0"/>
                </a:solidFill>
              </a:rPr>
              <a:t>www.ecuworldwide.com</a:t>
            </a:r>
            <a:endParaRPr lang="en-US" sz="1400" spc="300" dirty="0">
              <a:solidFill>
                <a:srgbClr val="0070C0"/>
              </a:solidFill>
            </a:endParaRPr>
          </a:p>
        </p:txBody>
      </p:sp>
      <p:pic>
        <p:nvPicPr>
          <p:cNvPr id="6" name="Graphic 5">
            <a:extLst>
              <a:ext uri="{FF2B5EF4-FFF2-40B4-BE49-F238E27FC236}">
                <a16:creationId xmlns="" xmlns:a16="http://schemas.microsoft.com/office/drawing/2014/main" id="{B556B637-EAC3-46E0-B7C3-3037B6D11EC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563084" y="2822458"/>
            <a:ext cx="1661518" cy="516917"/>
          </a:xfrm>
          <a:prstGeom prst="rect">
            <a:avLst/>
          </a:prstGeom>
        </p:spPr>
      </p:pic>
      <p:pic>
        <p:nvPicPr>
          <p:cNvPr id="9" name="Picture 8">
            <a:extLst>
              <a:ext uri="{FF2B5EF4-FFF2-40B4-BE49-F238E27FC236}">
                <a16:creationId xmlns="" xmlns:a16="http://schemas.microsoft.com/office/drawing/2014/main" id="{5B05A212-C9A2-D44B-B15F-0046DF93B46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37065" y="2035202"/>
            <a:ext cx="4688089" cy="1860115"/>
          </a:xfrm>
          <a:prstGeom prst="rect">
            <a:avLst/>
          </a:prstGeom>
        </p:spPr>
      </p:pic>
      <p:cxnSp>
        <p:nvCxnSpPr>
          <p:cNvPr id="11" name="Straight Connector 10">
            <a:extLst>
              <a:ext uri="{FF2B5EF4-FFF2-40B4-BE49-F238E27FC236}">
                <a16:creationId xmlns="" xmlns:a16="http://schemas.microsoft.com/office/drawing/2014/main" id="{684F119E-0C0F-0843-A3F4-D738A3EDB55F}"/>
              </a:ext>
            </a:extLst>
          </p:cNvPr>
          <p:cNvCxnSpPr/>
          <p:nvPr/>
        </p:nvCxnSpPr>
        <p:spPr>
          <a:xfrm>
            <a:off x="2686732" y="2545457"/>
            <a:ext cx="0" cy="107092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4FAAAF86-5AFC-B542-B08C-BD8015CA2A9A}"/>
              </a:ext>
            </a:extLst>
          </p:cNvPr>
          <p:cNvCxnSpPr/>
          <p:nvPr/>
        </p:nvCxnSpPr>
        <p:spPr>
          <a:xfrm>
            <a:off x="9441291" y="2545457"/>
            <a:ext cx="0" cy="107092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6">
            <a:alphaModFix amt="30000"/>
            <a:extLst>
              <a:ext uri="{28A0092B-C50C-407E-A947-70E740481C1C}">
                <a14:useLocalDpi xmlns:a14="http://schemas.microsoft.com/office/drawing/2010/main" val="0"/>
              </a:ext>
            </a:extLst>
          </a:blip>
          <a:srcRect b="37376"/>
          <a:stretch/>
        </p:blipFill>
        <p:spPr>
          <a:xfrm>
            <a:off x="9548240" y="2643265"/>
            <a:ext cx="2229246" cy="709164"/>
          </a:xfrm>
          <a:prstGeom prst="rect">
            <a:avLst/>
          </a:prstGeom>
        </p:spPr>
      </p:pic>
    </p:spTree>
    <p:extLst>
      <p:ext uri="{BB962C8B-B14F-4D97-AF65-F5344CB8AC3E}">
        <p14:creationId xmlns:p14="http://schemas.microsoft.com/office/powerpoint/2010/main" val="28146352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859899" y="2176376"/>
            <a:ext cx="2268954" cy="461665"/>
          </a:xfrm>
          <a:prstGeom prst="rect">
            <a:avLst/>
          </a:prstGeom>
          <a:noFill/>
        </p:spPr>
        <p:txBody>
          <a:bodyPr wrap="none" rtlCol="0">
            <a:spAutoFit/>
          </a:bodyPr>
          <a:lstStyle/>
          <a:p>
            <a:r>
              <a:rPr lang="en-US" sz="2400" b="1" spc="-150" dirty="0">
                <a:solidFill>
                  <a:schemeClr val="accent4"/>
                </a:solidFill>
                <a:latin typeface="+mj-lt"/>
                <a:cs typeface="Arial" panose="020B0604020202020204" pitchFamily="34" charset="0"/>
              </a:rPr>
              <a:t>Shashi Kiran Shetty</a:t>
            </a:r>
          </a:p>
        </p:txBody>
      </p:sp>
      <p:sp>
        <p:nvSpPr>
          <p:cNvPr id="20" name="TextBox 19"/>
          <p:cNvSpPr txBox="1"/>
          <p:nvPr/>
        </p:nvSpPr>
        <p:spPr>
          <a:xfrm>
            <a:off x="6955435" y="2585150"/>
            <a:ext cx="4869188" cy="276999"/>
          </a:xfrm>
          <a:prstGeom prst="rect">
            <a:avLst/>
          </a:prstGeom>
          <a:noFill/>
        </p:spPr>
        <p:txBody>
          <a:bodyPr wrap="square" lIns="0" rIns="0" rtlCol="0">
            <a:spAutoFit/>
          </a:bodyPr>
          <a:lstStyle/>
          <a:p>
            <a:pPr>
              <a:spcBef>
                <a:spcPts val="500"/>
              </a:spcBef>
              <a:spcAft>
                <a:spcPts val="500"/>
              </a:spcAft>
            </a:pPr>
            <a:r>
              <a:rPr lang="en-IN" sz="1200" dirty="0">
                <a:latin typeface="+mj-lt"/>
                <a:cs typeface="Arial" panose="020B0604020202020204" pitchFamily="34" charset="0"/>
              </a:rPr>
              <a:t>Chairman - Allcargo Logistics, ECU Worldwide, </a:t>
            </a:r>
            <a:r>
              <a:rPr lang="en-IN" sz="1200" dirty="0" smtClean="0">
                <a:latin typeface="+mj-lt"/>
                <a:cs typeface="Arial" panose="020B0604020202020204" pitchFamily="34" charset="0"/>
              </a:rPr>
              <a:t>Gati Ltd.</a:t>
            </a:r>
            <a:endParaRPr lang="en-IN" sz="1200" dirty="0">
              <a:latin typeface="+mj-lt"/>
              <a:cs typeface="Arial" panose="020B0604020202020204" pitchFamily="34" charset="0"/>
            </a:endParaRPr>
          </a:p>
        </p:txBody>
      </p:sp>
      <p:sp>
        <p:nvSpPr>
          <p:cNvPr id="14" name="TextBox 13">
            <a:extLst>
              <a:ext uri="{FF2B5EF4-FFF2-40B4-BE49-F238E27FC236}">
                <a16:creationId xmlns="" xmlns:a16="http://schemas.microsoft.com/office/drawing/2014/main" id="{E5DEF49F-8DCC-4C35-845A-317849F7BB21}"/>
              </a:ext>
            </a:extLst>
          </p:cNvPr>
          <p:cNvSpPr txBox="1"/>
          <p:nvPr/>
        </p:nvSpPr>
        <p:spPr>
          <a:xfrm>
            <a:off x="6900843" y="2914473"/>
            <a:ext cx="4271268" cy="2677656"/>
          </a:xfrm>
          <a:prstGeom prst="rect">
            <a:avLst/>
          </a:prstGeom>
          <a:noFill/>
        </p:spPr>
        <p:txBody>
          <a:bodyPr wrap="square">
            <a:spAutoFit/>
          </a:bodyPr>
          <a:lstStyle/>
          <a:p>
            <a:pPr>
              <a:lnSpc>
                <a:spcPct val="150000"/>
              </a:lnSpc>
            </a:pPr>
            <a:r>
              <a:rPr lang="en-IN" sz="1600" dirty="0">
                <a:latin typeface="+mj-lt"/>
                <a:cs typeface="Arial" panose="020B0604020202020204" pitchFamily="34" charset="0"/>
              </a:rPr>
              <a:t>A visionary industry veteran leading</a:t>
            </a:r>
            <a:r>
              <a:rPr lang="en-IN" sz="1600" dirty="0">
                <a:solidFill>
                  <a:schemeClr val="accent1"/>
                </a:solidFill>
                <a:latin typeface="+mj-lt"/>
                <a:cs typeface="Arial" panose="020B0604020202020204" pitchFamily="34" charset="0"/>
              </a:rPr>
              <a:t> </a:t>
            </a:r>
            <a:r>
              <a:rPr lang="en-IN" sz="1600" dirty="0">
                <a:latin typeface="+mj-lt"/>
                <a:cs typeface="Arial" panose="020B0604020202020204" pitchFamily="34" charset="0"/>
              </a:rPr>
              <a:t>the group to success in </a:t>
            </a:r>
            <a:r>
              <a:rPr lang="en-IN" sz="1600" dirty="0" smtClean="0">
                <a:latin typeface="+mj-lt"/>
                <a:cs typeface="Arial" panose="020B0604020202020204" pitchFamily="34" charset="0"/>
              </a:rPr>
              <a:t>180 </a:t>
            </a:r>
            <a:r>
              <a:rPr lang="en-IN" sz="1600" dirty="0">
                <a:latin typeface="+mj-lt"/>
                <a:cs typeface="Arial" panose="020B0604020202020204" pitchFamily="34" charset="0"/>
              </a:rPr>
              <a:t>countries and a coverage spanning the whole of India. </a:t>
            </a:r>
          </a:p>
          <a:p>
            <a:pPr>
              <a:lnSpc>
                <a:spcPct val="150000"/>
              </a:lnSpc>
            </a:pPr>
            <a:r>
              <a:rPr lang="en-IN" sz="1600" dirty="0">
                <a:latin typeface="+mj-lt"/>
                <a:cs typeface="Arial" panose="020B0604020202020204" pitchFamily="34" charset="0"/>
              </a:rPr>
              <a:t>Mr. Shetty believes in embracing change, adopting digital technology and fostering collaboration with all stakeholders.</a:t>
            </a:r>
          </a:p>
          <a:p>
            <a:pPr>
              <a:lnSpc>
                <a:spcPct val="150000"/>
              </a:lnSpc>
            </a:pPr>
            <a:r>
              <a:rPr lang="en-IN" sz="1600" dirty="0">
                <a:latin typeface="+mj-lt"/>
                <a:cs typeface="Arial" panose="020B0604020202020204" pitchFamily="34" charset="0"/>
              </a:rPr>
              <a:t>He is a philanthropist and an avid golfer.  </a:t>
            </a:r>
          </a:p>
        </p:txBody>
      </p:sp>
      <p:sp>
        <p:nvSpPr>
          <p:cNvPr id="9" name="TextBox 8">
            <a:extLst>
              <a:ext uri="{FF2B5EF4-FFF2-40B4-BE49-F238E27FC236}">
                <a16:creationId xmlns="" xmlns:a16="http://schemas.microsoft.com/office/drawing/2014/main" id="{D00F6ABD-D093-45C1-993C-AF3ACD016CD2}"/>
              </a:ext>
            </a:extLst>
          </p:cNvPr>
          <p:cNvSpPr txBox="1"/>
          <p:nvPr/>
        </p:nvSpPr>
        <p:spPr>
          <a:xfrm>
            <a:off x="6832603" y="932484"/>
            <a:ext cx="2573397" cy="707886"/>
          </a:xfrm>
          <a:prstGeom prst="rect">
            <a:avLst/>
          </a:prstGeom>
          <a:noFill/>
        </p:spPr>
        <p:txBody>
          <a:bodyPr wrap="none" rtlCol="0">
            <a:spAutoFit/>
          </a:bodyPr>
          <a:lstStyle/>
          <a:p>
            <a:pPr algn="ctr"/>
            <a:r>
              <a:rPr lang="en-US" sz="4000" b="1" spc="-150" dirty="0">
                <a:solidFill>
                  <a:schemeClr val="tx1">
                    <a:lumMod val="75000"/>
                    <a:lumOff val="25000"/>
                  </a:schemeClr>
                </a:solidFill>
                <a:latin typeface="+mj-lt"/>
                <a:cs typeface="Arial" panose="020B0604020202020204" pitchFamily="34" charset="0"/>
              </a:rPr>
              <a:t>The founder</a:t>
            </a:r>
          </a:p>
        </p:txBody>
      </p:sp>
      <p:pic>
        <p:nvPicPr>
          <p:cNvPr id="3" name="Picture 2" descr="Logo&#10;&#10;Description automatically generated with low confidence">
            <a:extLst>
              <a:ext uri="{FF2B5EF4-FFF2-40B4-BE49-F238E27FC236}">
                <a16:creationId xmlns="" xmlns:a16="http://schemas.microsoft.com/office/drawing/2014/main" id="{0A5DEAAA-D70C-144B-AADD-DE71530844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94524"/>
            <a:ext cx="6400800" cy="5588000"/>
          </a:xfrm>
          <a:prstGeom prst="rect">
            <a:avLst/>
          </a:prstGeom>
        </p:spPr>
      </p:pic>
      <p:cxnSp>
        <p:nvCxnSpPr>
          <p:cNvPr id="4" name="Straight Connector 3"/>
          <p:cNvCxnSpPr/>
          <p:nvPr/>
        </p:nvCxnSpPr>
        <p:spPr>
          <a:xfrm>
            <a:off x="6900843" y="1760561"/>
            <a:ext cx="4699754" cy="0"/>
          </a:xfrm>
          <a:prstGeom prst="line">
            <a:avLst/>
          </a:prstGeom>
          <a:ln w="381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26025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 xmlns:a16="http://schemas.microsoft.com/office/drawing/2014/main" id="{FC1A16D7-956E-4D58-B6F8-C5FA0F71B9F4}"/>
              </a:ext>
            </a:extLst>
          </p:cNvPr>
          <p:cNvSpPr/>
          <p:nvPr/>
        </p:nvSpPr>
        <p:spPr>
          <a:xfrm rot="16200000">
            <a:off x="6030011" y="696010"/>
            <a:ext cx="131977" cy="12192001"/>
          </a:xfrm>
          <a:prstGeom prst="rect">
            <a:avLst/>
          </a:prstGeom>
          <a:solidFill>
            <a:srgbClr val="FCDA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grpSp>
        <p:nvGrpSpPr>
          <p:cNvPr id="5" name="Group 4">
            <a:extLst>
              <a:ext uri="{FF2B5EF4-FFF2-40B4-BE49-F238E27FC236}">
                <a16:creationId xmlns="" xmlns:a16="http://schemas.microsoft.com/office/drawing/2014/main" id="{720CCC9F-4151-7C45-A27B-D2EA6E4F8718}"/>
              </a:ext>
            </a:extLst>
          </p:cNvPr>
          <p:cNvGrpSpPr/>
          <p:nvPr/>
        </p:nvGrpSpPr>
        <p:grpSpPr>
          <a:xfrm>
            <a:off x="341509" y="1114937"/>
            <a:ext cx="9544447" cy="5506792"/>
            <a:chOff x="205409" y="1114937"/>
            <a:chExt cx="9544447" cy="5506792"/>
          </a:xfrm>
        </p:grpSpPr>
        <p:pic>
          <p:nvPicPr>
            <p:cNvPr id="1028" name="Picture 4" descr="E:\ECU\Brochures\ECU Worldwide Brochure - e-Version\ECUW Brochure Corporate E-version 301118_Folder\Links\map.png"/>
            <p:cNvPicPr>
              <a:picLocks noChangeAspect="1" noChangeArrowheads="1"/>
            </p:cNvPicPr>
            <p:nvPr/>
          </p:nvPicPr>
          <p:blipFill rotWithShape="1">
            <a:blip r:embed="rId3" cstate="email">
              <a:alphaModFix amt="40000"/>
              <a:extLst>
                <a:ext uri="{28A0092B-C50C-407E-A947-70E740481C1C}">
                  <a14:useLocalDpi xmlns:a14="http://schemas.microsoft.com/office/drawing/2010/main"/>
                </a:ext>
              </a:extLst>
            </a:blip>
            <a:srcRect l="4031" t="4420"/>
            <a:stretch/>
          </p:blipFill>
          <p:spPr bwMode="auto">
            <a:xfrm>
              <a:off x="291548" y="1114937"/>
              <a:ext cx="9458308" cy="5506792"/>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 xmlns:a16="http://schemas.microsoft.com/office/drawing/2014/main" id="{847CD5E0-616D-4903-B8C7-58D4B78284B3}"/>
                </a:ext>
              </a:extLst>
            </p:cNvPr>
            <p:cNvSpPr txBox="1"/>
            <p:nvPr/>
          </p:nvSpPr>
          <p:spPr>
            <a:xfrm>
              <a:off x="4539862" y="1167634"/>
              <a:ext cx="2810950" cy="577081"/>
            </a:xfrm>
            <a:prstGeom prst="rect">
              <a:avLst/>
            </a:prstGeom>
            <a:noFill/>
          </p:spPr>
          <p:txBody>
            <a:bodyPr wrap="square" rtlCol="0">
              <a:spAutoFit/>
            </a:bodyPr>
            <a:lstStyle/>
            <a:p>
              <a:pPr algn="ctr"/>
              <a:r>
                <a:rPr lang="en-IN" sz="1050" dirty="0">
                  <a:latin typeface="Arial" panose="020B0604020202020204" pitchFamily="34" charset="0"/>
                  <a:cs typeface="Arial" panose="020B0604020202020204" pitchFamily="34" charset="0"/>
                </a:rPr>
                <a:t>Head Office</a:t>
              </a:r>
            </a:p>
            <a:p>
              <a:pPr algn="ctr"/>
              <a:r>
                <a:rPr lang="en-IN" sz="1050" dirty="0">
                  <a:latin typeface="Arial" panose="020B0604020202020204" pitchFamily="34" charset="0"/>
                  <a:cs typeface="Arial" panose="020B0604020202020204" pitchFamily="34" charset="0"/>
                </a:rPr>
                <a:t>and</a:t>
              </a:r>
            </a:p>
            <a:p>
              <a:pPr algn="ctr"/>
              <a:r>
                <a:rPr lang="en-IN" sz="1050" dirty="0">
                  <a:latin typeface="Arial" panose="020B0604020202020204" pitchFamily="34" charset="0"/>
                  <a:cs typeface="Arial" panose="020B0604020202020204" pitchFamily="34" charset="0"/>
                </a:rPr>
                <a:t>Indian Sub-Continent Regional Office</a:t>
              </a:r>
              <a:endParaRPr lang="en-IN" sz="1050" b="1" dirty="0">
                <a:latin typeface="Arial" panose="020B0604020202020204" pitchFamily="34" charset="0"/>
                <a:cs typeface="Arial" panose="020B0604020202020204" pitchFamily="34" charset="0"/>
              </a:endParaRPr>
            </a:p>
          </p:txBody>
        </p:sp>
        <p:sp>
          <p:nvSpPr>
            <p:cNvPr id="40" name="TextBox 39">
              <a:extLst>
                <a:ext uri="{FF2B5EF4-FFF2-40B4-BE49-F238E27FC236}">
                  <a16:creationId xmlns="" xmlns:a16="http://schemas.microsoft.com/office/drawing/2014/main" id="{21F27235-28DD-4E90-B69C-1A693AF5505A}"/>
                </a:ext>
              </a:extLst>
            </p:cNvPr>
            <p:cNvSpPr txBox="1"/>
            <p:nvPr/>
          </p:nvSpPr>
          <p:spPr>
            <a:xfrm>
              <a:off x="8131349" y="4397821"/>
              <a:ext cx="1187080" cy="419023"/>
            </a:xfrm>
            <a:prstGeom prst="rect">
              <a:avLst/>
            </a:prstGeom>
            <a:noFill/>
          </p:spPr>
          <p:txBody>
            <a:bodyPr wrap="square" rtlCol="0">
              <a:spAutoFit/>
            </a:bodyPr>
            <a:lstStyle/>
            <a:p>
              <a:pPr algn="ctr"/>
              <a:r>
                <a:rPr lang="en-IN" sz="1050" dirty="0">
                  <a:latin typeface="Arial" panose="020B0604020202020204" pitchFamily="34" charset="0"/>
                  <a:cs typeface="Arial" panose="020B0604020202020204" pitchFamily="34" charset="0"/>
                </a:rPr>
                <a:t>Asia Pacific</a:t>
              </a:r>
            </a:p>
            <a:p>
              <a:pPr algn="ctr"/>
              <a:r>
                <a:rPr lang="en-IN" sz="1050" dirty="0">
                  <a:latin typeface="Arial" panose="020B0604020202020204" pitchFamily="34" charset="0"/>
                  <a:cs typeface="Arial" panose="020B0604020202020204" pitchFamily="34" charset="0"/>
                </a:rPr>
                <a:t>Regional Office</a:t>
              </a:r>
            </a:p>
          </p:txBody>
        </p:sp>
        <p:sp>
          <p:nvSpPr>
            <p:cNvPr id="41" name="TextBox 40">
              <a:extLst>
                <a:ext uri="{FF2B5EF4-FFF2-40B4-BE49-F238E27FC236}">
                  <a16:creationId xmlns="" xmlns:a16="http://schemas.microsoft.com/office/drawing/2014/main" id="{ABB1D294-4AB7-4CC1-ADD6-02437453AF3D}"/>
                </a:ext>
              </a:extLst>
            </p:cNvPr>
            <p:cNvSpPr txBox="1"/>
            <p:nvPr/>
          </p:nvSpPr>
          <p:spPr>
            <a:xfrm>
              <a:off x="3337829" y="5608566"/>
              <a:ext cx="1944086" cy="419023"/>
            </a:xfrm>
            <a:prstGeom prst="rect">
              <a:avLst/>
            </a:prstGeom>
            <a:noFill/>
          </p:spPr>
          <p:txBody>
            <a:bodyPr wrap="square" rtlCol="0">
              <a:spAutoFit/>
            </a:bodyPr>
            <a:lstStyle/>
            <a:p>
              <a:pPr algn="ctr"/>
              <a:r>
                <a:rPr lang="en-IN" sz="1050" dirty="0">
                  <a:latin typeface="Arial" panose="020B0604020202020204" pitchFamily="34" charset="0"/>
                  <a:cs typeface="Arial" panose="020B0604020202020204" pitchFamily="34" charset="0"/>
                </a:rPr>
                <a:t>Europe</a:t>
              </a:r>
            </a:p>
            <a:p>
              <a:pPr algn="ctr"/>
              <a:r>
                <a:rPr lang="en-IN" sz="1050" dirty="0">
                  <a:latin typeface="Arial" panose="020B0604020202020204" pitchFamily="34" charset="0"/>
                  <a:cs typeface="Arial" panose="020B0604020202020204" pitchFamily="34" charset="0"/>
                </a:rPr>
                <a:t>Regional Office</a:t>
              </a:r>
            </a:p>
          </p:txBody>
        </p:sp>
        <p:sp>
          <p:nvSpPr>
            <p:cNvPr id="44" name="TextBox 43">
              <a:extLst>
                <a:ext uri="{FF2B5EF4-FFF2-40B4-BE49-F238E27FC236}">
                  <a16:creationId xmlns="" xmlns:a16="http://schemas.microsoft.com/office/drawing/2014/main" id="{DFD72BE6-09B6-47E5-8F7D-1A35EA2DFE1A}"/>
                </a:ext>
              </a:extLst>
            </p:cNvPr>
            <p:cNvSpPr txBox="1"/>
            <p:nvPr/>
          </p:nvSpPr>
          <p:spPr>
            <a:xfrm>
              <a:off x="205409" y="4457808"/>
              <a:ext cx="1265582" cy="419023"/>
            </a:xfrm>
            <a:prstGeom prst="rect">
              <a:avLst/>
            </a:prstGeom>
            <a:noFill/>
          </p:spPr>
          <p:txBody>
            <a:bodyPr wrap="square" rtlCol="0">
              <a:spAutoFit/>
            </a:bodyPr>
            <a:lstStyle/>
            <a:p>
              <a:pPr algn="ctr"/>
              <a:r>
                <a:rPr lang="en-IN" sz="1050" dirty="0">
                  <a:latin typeface="Arial" panose="020B0604020202020204" pitchFamily="34" charset="0"/>
                  <a:cs typeface="Arial" panose="020B0604020202020204" pitchFamily="34" charset="0"/>
                </a:rPr>
                <a:t>Americas</a:t>
              </a:r>
            </a:p>
            <a:p>
              <a:pPr algn="ctr"/>
              <a:r>
                <a:rPr lang="en-IN" sz="1050" dirty="0">
                  <a:latin typeface="Arial" panose="020B0604020202020204" pitchFamily="34" charset="0"/>
                  <a:cs typeface="Arial" panose="020B0604020202020204" pitchFamily="34" charset="0"/>
                </a:rPr>
                <a:t>Regional Office</a:t>
              </a:r>
            </a:p>
          </p:txBody>
        </p:sp>
        <p:sp>
          <p:nvSpPr>
            <p:cNvPr id="6" name="TextBox 5">
              <a:extLst>
                <a:ext uri="{FF2B5EF4-FFF2-40B4-BE49-F238E27FC236}">
                  <a16:creationId xmlns="" xmlns:a16="http://schemas.microsoft.com/office/drawing/2014/main" id="{3DEBBB43-97E0-4FB8-9108-76DC460D516C}"/>
                </a:ext>
              </a:extLst>
            </p:cNvPr>
            <p:cNvSpPr txBox="1"/>
            <p:nvPr/>
          </p:nvSpPr>
          <p:spPr>
            <a:xfrm>
              <a:off x="4900142" y="5369486"/>
              <a:ext cx="1500384" cy="577081"/>
            </a:xfrm>
            <a:prstGeom prst="rect">
              <a:avLst/>
            </a:prstGeom>
            <a:noFill/>
          </p:spPr>
          <p:txBody>
            <a:bodyPr wrap="square" rtlCol="0">
              <a:spAutoFit/>
            </a:bodyPr>
            <a:lstStyle/>
            <a:p>
              <a:pPr algn="ctr"/>
              <a:r>
                <a:rPr lang="en-IN" sz="1050" dirty="0">
                  <a:latin typeface="Arial" panose="020B0604020202020204" pitchFamily="34" charset="0"/>
                  <a:cs typeface="Arial" panose="020B0604020202020204" pitchFamily="34" charset="0"/>
                </a:rPr>
                <a:t>Middle East and Africa</a:t>
              </a:r>
            </a:p>
            <a:p>
              <a:pPr algn="ctr"/>
              <a:r>
                <a:rPr lang="en-IN" sz="1050" dirty="0">
                  <a:latin typeface="Arial" panose="020B0604020202020204" pitchFamily="34" charset="0"/>
                  <a:cs typeface="Arial" panose="020B0604020202020204" pitchFamily="34" charset="0"/>
                </a:rPr>
                <a:t>Regional Office</a:t>
              </a:r>
            </a:p>
          </p:txBody>
        </p:sp>
      </p:grpSp>
      <p:pic>
        <p:nvPicPr>
          <p:cNvPr id="28" name="Graphic 27">
            <a:extLst>
              <a:ext uri="{FF2B5EF4-FFF2-40B4-BE49-F238E27FC236}">
                <a16:creationId xmlns="" xmlns:a16="http://schemas.microsoft.com/office/drawing/2014/main" id="{631850CA-255E-2C47-95E1-01DFEE310F0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10169023" y="4304247"/>
            <a:ext cx="1391598" cy="1360674"/>
          </a:xfrm>
          <a:prstGeom prst="rect">
            <a:avLst/>
          </a:prstGeom>
        </p:spPr>
      </p:pic>
      <p:pic>
        <p:nvPicPr>
          <p:cNvPr id="46" name="Graphic 45">
            <a:extLst>
              <a:ext uri="{FF2B5EF4-FFF2-40B4-BE49-F238E27FC236}">
                <a16:creationId xmlns="" xmlns:a16="http://schemas.microsoft.com/office/drawing/2014/main" id="{0AABDE86-21C3-034C-A7B5-0B2DFC2A053C}"/>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10169023" y="2876349"/>
            <a:ext cx="1391598" cy="1360674"/>
          </a:xfrm>
          <a:prstGeom prst="rect">
            <a:avLst/>
          </a:prstGeom>
        </p:spPr>
      </p:pic>
      <p:sp>
        <p:nvSpPr>
          <p:cNvPr id="29" name="TextBox 28">
            <a:extLst>
              <a:ext uri="{FF2B5EF4-FFF2-40B4-BE49-F238E27FC236}">
                <a16:creationId xmlns="" xmlns:a16="http://schemas.microsoft.com/office/drawing/2014/main" id="{45A2EC2F-477B-654A-8CB6-19E11C24800F}"/>
              </a:ext>
            </a:extLst>
          </p:cNvPr>
          <p:cNvSpPr txBox="1"/>
          <p:nvPr/>
        </p:nvSpPr>
        <p:spPr>
          <a:xfrm>
            <a:off x="10169023" y="4516731"/>
            <a:ext cx="1368210" cy="430887"/>
          </a:xfrm>
          <a:prstGeom prst="rect">
            <a:avLst/>
          </a:prstGeom>
          <a:noFill/>
        </p:spPr>
        <p:txBody>
          <a:bodyPr wrap="square" rtlCol="0">
            <a:spAutoFit/>
          </a:bodyPr>
          <a:lstStyle/>
          <a:p>
            <a:pPr algn="ctr"/>
            <a:r>
              <a:rPr lang="en-IN" sz="1100" dirty="0">
                <a:solidFill>
                  <a:schemeClr val="bg1"/>
                </a:solidFill>
                <a:latin typeface="Arial" panose="020B0604020202020204" pitchFamily="34" charset="0"/>
                <a:cs typeface="Arial" panose="020B0604020202020204" pitchFamily="34" charset="0"/>
              </a:rPr>
              <a:t>Operating through more than</a:t>
            </a:r>
          </a:p>
        </p:txBody>
      </p:sp>
      <p:sp>
        <p:nvSpPr>
          <p:cNvPr id="31" name="TextBox 30">
            <a:extLst>
              <a:ext uri="{FF2B5EF4-FFF2-40B4-BE49-F238E27FC236}">
                <a16:creationId xmlns="" xmlns:a16="http://schemas.microsoft.com/office/drawing/2014/main" id="{4701D4E9-009C-E645-B24E-CE68AB2C5B5F}"/>
              </a:ext>
            </a:extLst>
          </p:cNvPr>
          <p:cNvSpPr txBox="1"/>
          <p:nvPr/>
        </p:nvSpPr>
        <p:spPr>
          <a:xfrm>
            <a:off x="10169023" y="4809492"/>
            <a:ext cx="1368210" cy="584775"/>
          </a:xfrm>
          <a:prstGeom prst="rect">
            <a:avLst/>
          </a:prstGeom>
          <a:noFill/>
        </p:spPr>
        <p:txBody>
          <a:bodyPr wrap="square" rtlCol="0">
            <a:spAutoFit/>
          </a:bodyPr>
          <a:lstStyle/>
          <a:p>
            <a:pPr algn="ctr"/>
            <a:r>
              <a:rPr lang="en-IN" sz="3200" dirty="0">
                <a:solidFill>
                  <a:schemeClr val="bg1"/>
                </a:solidFill>
                <a:latin typeface="Arial" panose="020B0604020202020204" pitchFamily="34" charset="0"/>
                <a:cs typeface="Arial" panose="020B0604020202020204" pitchFamily="34" charset="0"/>
              </a:rPr>
              <a:t>300</a:t>
            </a:r>
          </a:p>
        </p:txBody>
      </p:sp>
      <p:sp>
        <p:nvSpPr>
          <p:cNvPr id="30" name="TextBox 29">
            <a:extLst>
              <a:ext uri="{FF2B5EF4-FFF2-40B4-BE49-F238E27FC236}">
                <a16:creationId xmlns="" xmlns:a16="http://schemas.microsoft.com/office/drawing/2014/main" id="{615843A4-9272-9549-A92A-68B44F6B2A0C}"/>
              </a:ext>
            </a:extLst>
          </p:cNvPr>
          <p:cNvSpPr txBox="1"/>
          <p:nvPr/>
        </p:nvSpPr>
        <p:spPr>
          <a:xfrm>
            <a:off x="10169023" y="5242837"/>
            <a:ext cx="1368210" cy="261610"/>
          </a:xfrm>
          <a:prstGeom prst="rect">
            <a:avLst/>
          </a:prstGeom>
          <a:noFill/>
        </p:spPr>
        <p:txBody>
          <a:bodyPr wrap="square" rtlCol="0">
            <a:spAutoFit/>
          </a:bodyPr>
          <a:lstStyle/>
          <a:p>
            <a:pPr algn="ctr"/>
            <a:r>
              <a:rPr lang="en-IN" sz="1100" dirty="0">
                <a:solidFill>
                  <a:schemeClr val="bg1"/>
                </a:solidFill>
                <a:latin typeface="Arial" panose="020B0604020202020204" pitchFamily="34" charset="0"/>
                <a:cs typeface="Arial" panose="020B0604020202020204" pitchFamily="34" charset="0"/>
              </a:rPr>
              <a:t>offices </a:t>
            </a:r>
          </a:p>
        </p:txBody>
      </p:sp>
      <p:sp>
        <p:nvSpPr>
          <p:cNvPr id="34" name="TextBox 33">
            <a:extLst>
              <a:ext uri="{FF2B5EF4-FFF2-40B4-BE49-F238E27FC236}">
                <a16:creationId xmlns="" xmlns:a16="http://schemas.microsoft.com/office/drawing/2014/main" id="{D322399D-3CC7-6A41-8B96-E038567971B6}"/>
              </a:ext>
            </a:extLst>
          </p:cNvPr>
          <p:cNvSpPr txBox="1"/>
          <p:nvPr/>
        </p:nvSpPr>
        <p:spPr>
          <a:xfrm>
            <a:off x="10178096" y="3205157"/>
            <a:ext cx="1368210" cy="261610"/>
          </a:xfrm>
          <a:prstGeom prst="rect">
            <a:avLst/>
          </a:prstGeom>
          <a:noFill/>
        </p:spPr>
        <p:txBody>
          <a:bodyPr wrap="square" rtlCol="0">
            <a:spAutoFit/>
          </a:bodyPr>
          <a:lstStyle/>
          <a:p>
            <a:pPr algn="ctr"/>
            <a:r>
              <a:rPr lang="en-IN" sz="1100" dirty="0" smtClean="0">
                <a:solidFill>
                  <a:schemeClr val="bg1"/>
                </a:solidFill>
                <a:latin typeface="Arial" panose="020B0604020202020204" pitchFamily="34" charset="0"/>
                <a:cs typeface="Arial" panose="020B0604020202020204" pitchFamily="34" charset="0"/>
              </a:rPr>
              <a:t>Presence </a:t>
            </a:r>
            <a:r>
              <a:rPr lang="en-IN" sz="1100" dirty="0">
                <a:solidFill>
                  <a:schemeClr val="bg1"/>
                </a:solidFill>
                <a:latin typeface="Arial" panose="020B0604020202020204" pitchFamily="34" charset="0"/>
                <a:cs typeface="Arial" panose="020B0604020202020204" pitchFamily="34" charset="0"/>
              </a:rPr>
              <a:t>in </a:t>
            </a:r>
          </a:p>
        </p:txBody>
      </p:sp>
      <p:sp>
        <p:nvSpPr>
          <p:cNvPr id="36" name="TextBox 35">
            <a:extLst>
              <a:ext uri="{FF2B5EF4-FFF2-40B4-BE49-F238E27FC236}">
                <a16:creationId xmlns="" xmlns:a16="http://schemas.microsoft.com/office/drawing/2014/main" id="{1F91556B-D552-144D-89F2-4101D50F1E39}"/>
              </a:ext>
            </a:extLst>
          </p:cNvPr>
          <p:cNvSpPr txBox="1"/>
          <p:nvPr/>
        </p:nvSpPr>
        <p:spPr>
          <a:xfrm>
            <a:off x="10178096" y="3317387"/>
            <a:ext cx="1368210" cy="584775"/>
          </a:xfrm>
          <a:prstGeom prst="rect">
            <a:avLst/>
          </a:prstGeom>
          <a:noFill/>
        </p:spPr>
        <p:txBody>
          <a:bodyPr wrap="square" rtlCol="0">
            <a:spAutoFit/>
          </a:bodyPr>
          <a:lstStyle/>
          <a:p>
            <a:pPr algn="ctr"/>
            <a:r>
              <a:rPr lang="en-IN" sz="3200" dirty="0">
                <a:solidFill>
                  <a:schemeClr val="bg1"/>
                </a:solidFill>
                <a:latin typeface="Arial" panose="020B0604020202020204" pitchFamily="34" charset="0"/>
                <a:cs typeface="Arial" panose="020B0604020202020204" pitchFamily="34" charset="0"/>
              </a:rPr>
              <a:t>180</a:t>
            </a:r>
          </a:p>
        </p:txBody>
      </p:sp>
      <p:sp>
        <p:nvSpPr>
          <p:cNvPr id="35" name="TextBox 34">
            <a:extLst>
              <a:ext uri="{FF2B5EF4-FFF2-40B4-BE49-F238E27FC236}">
                <a16:creationId xmlns="" xmlns:a16="http://schemas.microsoft.com/office/drawing/2014/main" id="{D000B604-1540-114B-8DB8-2C617B9AE5A9}"/>
              </a:ext>
            </a:extLst>
          </p:cNvPr>
          <p:cNvSpPr txBox="1"/>
          <p:nvPr/>
        </p:nvSpPr>
        <p:spPr>
          <a:xfrm>
            <a:off x="10178096" y="3730854"/>
            <a:ext cx="1368210" cy="261610"/>
          </a:xfrm>
          <a:prstGeom prst="rect">
            <a:avLst/>
          </a:prstGeom>
          <a:noFill/>
        </p:spPr>
        <p:txBody>
          <a:bodyPr wrap="square" rtlCol="0">
            <a:spAutoFit/>
          </a:bodyPr>
          <a:lstStyle/>
          <a:p>
            <a:pPr algn="ctr"/>
            <a:r>
              <a:rPr lang="en-IN" sz="1100" dirty="0">
                <a:solidFill>
                  <a:schemeClr val="bg1"/>
                </a:solidFill>
                <a:latin typeface="Arial" panose="020B0604020202020204" pitchFamily="34" charset="0"/>
                <a:cs typeface="Arial" panose="020B0604020202020204" pitchFamily="34" charset="0"/>
              </a:rPr>
              <a:t>countries</a:t>
            </a:r>
          </a:p>
        </p:txBody>
      </p:sp>
      <p:pic>
        <p:nvPicPr>
          <p:cNvPr id="47" name="Graphic 46">
            <a:extLst>
              <a:ext uri="{FF2B5EF4-FFF2-40B4-BE49-F238E27FC236}">
                <a16:creationId xmlns="" xmlns:a16="http://schemas.microsoft.com/office/drawing/2014/main" id="{57816F39-56FD-7140-B027-AF0B358EA4A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10169023" y="1411383"/>
            <a:ext cx="1391598" cy="1360674"/>
          </a:xfrm>
          <a:prstGeom prst="rect">
            <a:avLst/>
          </a:prstGeom>
        </p:spPr>
      </p:pic>
      <p:sp>
        <p:nvSpPr>
          <p:cNvPr id="21" name="TextBox 20">
            <a:extLst>
              <a:ext uri="{FF2B5EF4-FFF2-40B4-BE49-F238E27FC236}">
                <a16:creationId xmlns="" xmlns:a16="http://schemas.microsoft.com/office/drawing/2014/main" id="{1B3D4047-61E2-1D44-9B56-32B109D7A36C}"/>
              </a:ext>
            </a:extLst>
          </p:cNvPr>
          <p:cNvSpPr txBox="1"/>
          <p:nvPr/>
        </p:nvSpPr>
        <p:spPr>
          <a:xfrm>
            <a:off x="10172139" y="1848030"/>
            <a:ext cx="1368210" cy="523220"/>
          </a:xfrm>
          <a:prstGeom prst="rect">
            <a:avLst/>
          </a:prstGeom>
          <a:noFill/>
        </p:spPr>
        <p:txBody>
          <a:bodyPr wrap="square" rtlCol="0">
            <a:spAutoFit/>
          </a:bodyPr>
          <a:lstStyle/>
          <a:p>
            <a:pPr algn="ctr"/>
            <a:r>
              <a:rPr lang="en-IN" sz="2800" dirty="0">
                <a:solidFill>
                  <a:schemeClr val="bg1"/>
                </a:solidFill>
                <a:latin typeface="Arial" panose="020B0604020202020204" pitchFamily="34" charset="0"/>
                <a:cs typeface="Arial" panose="020B0604020202020204" pitchFamily="34" charset="0"/>
              </a:rPr>
              <a:t>2,400</a:t>
            </a:r>
          </a:p>
        </p:txBody>
      </p:sp>
      <p:sp>
        <p:nvSpPr>
          <p:cNvPr id="20" name="TextBox 19">
            <a:extLst>
              <a:ext uri="{FF2B5EF4-FFF2-40B4-BE49-F238E27FC236}">
                <a16:creationId xmlns="" xmlns:a16="http://schemas.microsoft.com/office/drawing/2014/main" id="{4934C576-AE22-304C-A2A3-DB45D88A3755}"/>
              </a:ext>
            </a:extLst>
          </p:cNvPr>
          <p:cNvSpPr txBox="1"/>
          <p:nvPr/>
        </p:nvSpPr>
        <p:spPr>
          <a:xfrm>
            <a:off x="10172139" y="2248244"/>
            <a:ext cx="1368210" cy="261610"/>
          </a:xfrm>
          <a:prstGeom prst="rect">
            <a:avLst/>
          </a:prstGeom>
          <a:noFill/>
        </p:spPr>
        <p:txBody>
          <a:bodyPr wrap="square" rtlCol="0">
            <a:spAutoFit/>
          </a:bodyPr>
          <a:lstStyle/>
          <a:p>
            <a:pPr algn="ctr"/>
            <a:r>
              <a:rPr lang="en-IN" sz="1100" dirty="0">
                <a:solidFill>
                  <a:schemeClr val="bg1"/>
                </a:solidFill>
                <a:latin typeface="Arial" panose="020B0604020202020204" pitchFamily="34" charset="0"/>
                <a:cs typeface="Arial" panose="020B0604020202020204" pitchFamily="34" charset="0"/>
              </a:rPr>
              <a:t>direct trade lanes</a:t>
            </a:r>
          </a:p>
        </p:txBody>
      </p:sp>
      <p:sp>
        <p:nvSpPr>
          <p:cNvPr id="32" name="TextBox 31">
            <a:extLst>
              <a:ext uri="{FF2B5EF4-FFF2-40B4-BE49-F238E27FC236}">
                <a16:creationId xmlns="" xmlns:a16="http://schemas.microsoft.com/office/drawing/2014/main" id="{109213F0-7F03-4E3F-924C-1091278373D0}"/>
              </a:ext>
            </a:extLst>
          </p:cNvPr>
          <p:cNvSpPr txBox="1"/>
          <p:nvPr/>
        </p:nvSpPr>
        <p:spPr>
          <a:xfrm>
            <a:off x="10172139" y="1673415"/>
            <a:ext cx="1368210" cy="261610"/>
          </a:xfrm>
          <a:prstGeom prst="rect">
            <a:avLst/>
          </a:prstGeom>
          <a:noFill/>
        </p:spPr>
        <p:txBody>
          <a:bodyPr wrap="square" rtlCol="0">
            <a:spAutoFit/>
          </a:bodyPr>
          <a:lstStyle/>
          <a:p>
            <a:pPr algn="ctr"/>
            <a:r>
              <a:rPr lang="en-IN" sz="1100" dirty="0">
                <a:solidFill>
                  <a:schemeClr val="bg1"/>
                </a:solidFill>
                <a:latin typeface="Arial" panose="020B0604020202020204" pitchFamily="34" charset="0"/>
                <a:cs typeface="Arial" panose="020B0604020202020204" pitchFamily="34" charset="0"/>
              </a:rPr>
              <a:t>More than </a:t>
            </a:r>
          </a:p>
        </p:txBody>
      </p:sp>
      <p:cxnSp>
        <p:nvCxnSpPr>
          <p:cNvPr id="33" name="Straight Connector 32">
            <a:extLst>
              <a:ext uri="{FF2B5EF4-FFF2-40B4-BE49-F238E27FC236}">
                <a16:creationId xmlns="" xmlns:a16="http://schemas.microsoft.com/office/drawing/2014/main" id="{E7C77060-96C3-1345-B33C-8AC98687349D}"/>
              </a:ext>
            </a:extLst>
          </p:cNvPr>
          <p:cNvCxnSpPr>
            <a:cxnSpLocks/>
          </p:cNvCxnSpPr>
          <p:nvPr/>
        </p:nvCxnSpPr>
        <p:spPr>
          <a:xfrm>
            <a:off x="0" y="674546"/>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7" name="Rectangle: Rounded Corners 61">
            <a:extLst>
              <a:ext uri="{FF2B5EF4-FFF2-40B4-BE49-F238E27FC236}">
                <a16:creationId xmlns="" xmlns:a16="http://schemas.microsoft.com/office/drawing/2014/main" id="{B14D521D-9157-7A4D-B0D7-DDE6AD18EADD}"/>
              </a:ext>
            </a:extLst>
          </p:cNvPr>
          <p:cNvSpPr/>
          <p:nvPr/>
        </p:nvSpPr>
        <p:spPr>
          <a:xfrm>
            <a:off x="2131142" y="398281"/>
            <a:ext cx="7897761" cy="553449"/>
          </a:xfrm>
          <a:prstGeom prst="roundRect">
            <a:avLst>
              <a:gd name="adj" fmla="val 50000"/>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Title 1">
            <a:extLst>
              <a:ext uri="{FF2B5EF4-FFF2-40B4-BE49-F238E27FC236}">
                <a16:creationId xmlns="" xmlns:a16="http://schemas.microsoft.com/office/drawing/2014/main" id="{9A000A09-919A-9F45-86EA-E9B741EFC716}"/>
              </a:ext>
            </a:extLst>
          </p:cNvPr>
          <p:cNvSpPr txBox="1">
            <a:spLocks/>
          </p:cNvSpPr>
          <p:nvPr/>
        </p:nvSpPr>
        <p:spPr>
          <a:xfrm>
            <a:off x="838200" y="474889"/>
            <a:ext cx="10515600" cy="4345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2400" b="1" dirty="0"/>
              <a:t>GLOBAL NETWORK</a:t>
            </a:r>
            <a:endParaRPr lang="en-IN" sz="2400" b="1" spc="300" dirty="0"/>
          </a:p>
        </p:txBody>
      </p:sp>
      <p:cxnSp>
        <p:nvCxnSpPr>
          <p:cNvPr id="4" name="Elbow Connector 3">
            <a:extLst>
              <a:ext uri="{FF2B5EF4-FFF2-40B4-BE49-F238E27FC236}">
                <a16:creationId xmlns="" xmlns:a16="http://schemas.microsoft.com/office/drawing/2014/main" id="{AFFD59ED-3C64-2E4E-A6A8-865A982D1017}"/>
              </a:ext>
            </a:extLst>
          </p:cNvPr>
          <p:cNvCxnSpPr>
            <a:cxnSpLocks/>
          </p:cNvCxnSpPr>
          <p:nvPr/>
        </p:nvCxnSpPr>
        <p:spPr>
          <a:xfrm rot="10800000" flipV="1">
            <a:off x="1035513" y="3992463"/>
            <a:ext cx="1532076" cy="422796"/>
          </a:xfrm>
          <a:prstGeom prst="bentConnector3">
            <a:avLst>
              <a:gd name="adj1" fmla="val 100593"/>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E77CB26C-2EF0-134E-BE8F-63A0A8ADDF51}"/>
              </a:ext>
            </a:extLst>
          </p:cNvPr>
          <p:cNvCxnSpPr/>
          <p:nvPr/>
        </p:nvCxnSpPr>
        <p:spPr>
          <a:xfrm>
            <a:off x="4541722" y="3205157"/>
            <a:ext cx="0" cy="2420265"/>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59AD1A06-BE86-7143-A6A1-F324C31F9D6C}"/>
              </a:ext>
            </a:extLst>
          </p:cNvPr>
          <p:cNvCxnSpPr>
            <a:endCxn id="39" idx="2"/>
          </p:cNvCxnSpPr>
          <p:nvPr/>
        </p:nvCxnSpPr>
        <p:spPr>
          <a:xfrm flipH="1" flipV="1">
            <a:off x="6081437" y="1744715"/>
            <a:ext cx="14562" cy="2367057"/>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61C138E6-398F-0547-A01D-6AD5FB3BB07B}"/>
              </a:ext>
            </a:extLst>
          </p:cNvPr>
          <p:cNvCxnSpPr/>
          <p:nvPr/>
        </p:nvCxnSpPr>
        <p:spPr>
          <a:xfrm>
            <a:off x="5668069" y="3992463"/>
            <a:ext cx="0" cy="1377023"/>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4E45E1E-F5BE-3A46-AA24-35E80A9A4B7D}"/>
              </a:ext>
            </a:extLst>
          </p:cNvPr>
          <p:cNvCxnSpPr>
            <a:endCxn id="40" idx="1"/>
          </p:cNvCxnSpPr>
          <p:nvPr/>
        </p:nvCxnSpPr>
        <p:spPr>
          <a:xfrm>
            <a:off x="6830750" y="4607332"/>
            <a:ext cx="1436699" cy="1"/>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 xmlns:a16="http://schemas.microsoft.com/office/drawing/2014/main" id="{9FD57B23-4E27-834D-9359-9F351C28DCF1}"/>
              </a:ext>
            </a:extLst>
          </p:cNvPr>
          <p:cNvSpPr/>
          <p:nvPr/>
        </p:nvSpPr>
        <p:spPr>
          <a:xfrm>
            <a:off x="3722697" y="3186214"/>
            <a:ext cx="697627" cy="246221"/>
          </a:xfrm>
          <a:prstGeom prst="rect">
            <a:avLst/>
          </a:prstGeom>
        </p:spPr>
        <p:txBody>
          <a:bodyPr wrap="none">
            <a:spAutoFit/>
          </a:bodyPr>
          <a:lstStyle/>
          <a:p>
            <a:pPr algn="ctr"/>
            <a:r>
              <a:rPr lang="en-IN" sz="1000" b="1" dirty="0">
                <a:latin typeface="Arial" panose="020B0604020202020204" pitchFamily="34" charset="0"/>
                <a:cs typeface="Arial" panose="020B0604020202020204" pitchFamily="34" charset="0"/>
              </a:rPr>
              <a:t>Antwerp</a:t>
            </a:r>
          </a:p>
        </p:txBody>
      </p:sp>
      <p:sp>
        <p:nvSpPr>
          <p:cNvPr id="43" name="Rectangle 42">
            <a:extLst>
              <a:ext uri="{FF2B5EF4-FFF2-40B4-BE49-F238E27FC236}">
                <a16:creationId xmlns="" xmlns:a16="http://schemas.microsoft.com/office/drawing/2014/main" id="{7122CA56-22F4-3C48-88FF-25A522DE3594}"/>
              </a:ext>
            </a:extLst>
          </p:cNvPr>
          <p:cNvSpPr/>
          <p:nvPr/>
        </p:nvSpPr>
        <p:spPr>
          <a:xfrm>
            <a:off x="2582183" y="3851573"/>
            <a:ext cx="546946" cy="246221"/>
          </a:xfrm>
          <a:prstGeom prst="rect">
            <a:avLst/>
          </a:prstGeom>
        </p:spPr>
        <p:txBody>
          <a:bodyPr wrap="none">
            <a:spAutoFit/>
          </a:bodyPr>
          <a:lstStyle/>
          <a:p>
            <a:pPr algn="ctr"/>
            <a:r>
              <a:rPr lang="en-IN" sz="1000" b="1" dirty="0">
                <a:latin typeface="Arial" panose="020B0604020202020204" pitchFamily="34" charset="0"/>
                <a:cs typeface="Arial" panose="020B0604020202020204" pitchFamily="34" charset="0"/>
              </a:rPr>
              <a:t>Miami</a:t>
            </a:r>
          </a:p>
        </p:txBody>
      </p:sp>
      <p:sp>
        <p:nvSpPr>
          <p:cNvPr id="45" name="Rectangle 44">
            <a:extLst>
              <a:ext uri="{FF2B5EF4-FFF2-40B4-BE49-F238E27FC236}">
                <a16:creationId xmlns="" xmlns:a16="http://schemas.microsoft.com/office/drawing/2014/main" id="{ACB612BA-0BFD-E149-8F5A-BF0FBDE79E35}"/>
              </a:ext>
            </a:extLst>
          </p:cNvPr>
          <p:cNvSpPr/>
          <p:nvPr/>
        </p:nvSpPr>
        <p:spPr>
          <a:xfrm>
            <a:off x="5111869" y="3846662"/>
            <a:ext cx="540534" cy="246221"/>
          </a:xfrm>
          <a:prstGeom prst="rect">
            <a:avLst/>
          </a:prstGeom>
        </p:spPr>
        <p:txBody>
          <a:bodyPr wrap="none">
            <a:spAutoFit/>
          </a:bodyPr>
          <a:lstStyle/>
          <a:p>
            <a:pPr algn="ctr"/>
            <a:r>
              <a:rPr lang="en-IN" sz="1000" b="1" dirty="0">
                <a:latin typeface="Arial" panose="020B0604020202020204" pitchFamily="34" charset="0"/>
                <a:cs typeface="Arial" panose="020B0604020202020204" pitchFamily="34" charset="0"/>
              </a:rPr>
              <a:t>Dubai</a:t>
            </a:r>
          </a:p>
        </p:txBody>
      </p:sp>
      <p:sp>
        <p:nvSpPr>
          <p:cNvPr id="48" name="Rectangle 47">
            <a:extLst>
              <a:ext uri="{FF2B5EF4-FFF2-40B4-BE49-F238E27FC236}">
                <a16:creationId xmlns="" xmlns:a16="http://schemas.microsoft.com/office/drawing/2014/main" id="{A9A0184A-62E6-7D4D-ADBD-5C3A3F704B7A}"/>
              </a:ext>
            </a:extLst>
          </p:cNvPr>
          <p:cNvSpPr/>
          <p:nvPr/>
        </p:nvSpPr>
        <p:spPr>
          <a:xfrm>
            <a:off x="5656212" y="4132062"/>
            <a:ext cx="668774" cy="246221"/>
          </a:xfrm>
          <a:prstGeom prst="rect">
            <a:avLst/>
          </a:prstGeom>
        </p:spPr>
        <p:txBody>
          <a:bodyPr wrap="none">
            <a:spAutoFit/>
          </a:bodyPr>
          <a:lstStyle/>
          <a:p>
            <a:pPr algn="ctr"/>
            <a:r>
              <a:rPr lang="en-IN" sz="1000" b="1" dirty="0">
                <a:latin typeface="Arial" panose="020B0604020202020204" pitchFamily="34" charset="0"/>
                <a:cs typeface="Arial" panose="020B0604020202020204" pitchFamily="34" charset="0"/>
              </a:rPr>
              <a:t>Mumbai</a:t>
            </a:r>
          </a:p>
        </p:txBody>
      </p:sp>
      <p:sp>
        <p:nvSpPr>
          <p:cNvPr id="49" name="Rectangle 48">
            <a:extLst>
              <a:ext uri="{FF2B5EF4-FFF2-40B4-BE49-F238E27FC236}">
                <a16:creationId xmlns="" xmlns:a16="http://schemas.microsoft.com/office/drawing/2014/main" id="{492184B1-1DE8-AB44-AD9D-D493D04BFFD7}"/>
              </a:ext>
            </a:extLst>
          </p:cNvPr>
          <p:cNvSpPr/>
          <p:nvPr/>
        </p:nvSpPr>
        <p:spPr>
          <a:xfrm>
            <a:off x="6013111" y="4530893"/>
            <a:ext cx="809838" cy="246221"/>
          </a:xfrm>
          <a:prstGeom prst="rect">
            <a:avLst/>
          </a:prstGeom>
        </p:spPr>
        <p:txBody>
          <a:bodyPr wrap="none">
            <a:spAutoFit/>
          </a:bodyPr>
          <a:lstStyle/>
          <a:p>
            <a:pPr algn="ctr"/>
            <a:r>
              <a:rPr lang="en-IN" sz="1000" b="1" dirty="0">
                <a:latin typeface="Arial" panose="020B0604020202020204" pitchFamily="34" charset="0"/>
                <a:cs typeface="Arial" panose="020B0604020202020204" pitchFamily="34" charset="0"/>
              </a:rPr>
              <a:t>Singapore</a:t>
            </a:r>
          </a:p>
        </p:txBody>
      </p:sp>
      <p:sp>
        <p:nvSpPr>
          <p:cNvPr id="24" name="Oval 23">
            <a:extLst>
              <a:ext uri="{FF2B5EF4-FFF2-40B4-BE49-F238E27FC236}">
                <a16:creationId xmlns="" xmlns:a16="http://schemas.microsoft.com/office/drawing/2014/main" id="{F5DF972D-C6D3-5E4B-B5F7-6CBA2D3A16B8}"/>
              </a:ext>
            </a:extLst>
          </p:cNvPr>
          <p:cNvSpPr/>
          <p:nvPr/>
        </p:nvSpPr>
        <p:spPr>
          <a:xfrm>
            <a:off x="2488862" y="3920330"/>
            <a:ext cx="136943" cy="136943"/>
          </a:xfrm>
          <a:prstGeom prst="ellipse">
            <a:avLst/>
          </a:prstGeom>
          <a:solidFill>
            <a:srgbClr val="0070C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 xmlns:a16="http://schemas.microsoft.com/office/drawing/2014/main" id="{998DD059-7D4D-C94B-8923-348250925FA3}"/>
              </a:ext>
            </a:extLst>
          </p:cNvPr>
          <p:cNvSpPr/>
          <p:nvPr/>
        </p:nvSpPr>
        <p:spPr>
          <a:xfrm>
            <a:off x="4475108" y="3157321"/>
            <a:ext cx="136943" cy="136943"/>
          </a:xfrm>
          <a:prstGeom prst="ellipse">
            <a:avLst/>
          </a:prstGeom>
          <a:solidFill>
            <a:srgbClr val="0070C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 xmlns:a16="http://schemas.microsoft.com/office/drawing/2014/main" id="{E134DC26-93B3-9545-B23E-DB8075B0454F}"/>
              </a:ext>
            </a:extLst>
          </p:cNvPr>
          <p:cNvSpPr/>
          <p:nvPr/>
        </p:nvSpPr>
        <p:spPr>
          <a:xfrm>
            <a:off x="5601456" y="3902164"/>
            <a:ext cx="136943" cy="136943"/>
          </a:xfrm>
          <a:prstGeom prst="ellipse">
            <a:avLst/>
          </a:prstGeom>
          <a:solidFill>
            <a:srgbClr val="0070C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 xmlns:a16="http://schemas.microsoft.com/office/drawing/2014/main" id="{FD2D3042-5FCD-7149-A9CD-A8BF89C6C606}"/>
              </a:ext>
            </a:extLst>
          </p:cNvPr>
          <p:cNvSpPr/>
          <p:nvPr/>
        </p:nvSpPr>
        <p:spPr>
          <a:xfrm>
            <a:off x="6031406" y="4047499"/>
            <a:ext cx="136943" cy="136943"/>
          </a:xfrm>
          <a:prstGeom prst="ellipse">
            <a:avLst/>
          </a:prstGeom>
          <a:solidFill>
            <a:srgbClr val="0070C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 xmlns:a16="http://schemas.microsoft.com/office/drawing/2014/main" id="{81D84CDA-8115-B540-B534-753AE27C2354}"/>
              </a:ext>
            </a:extLst>
          </p:cNvPr>
          <p:cNvSpPr/>
          <p:nvPr/>
        </p:nvSpPr>
        <p:spPr>
          <a:xfrm>
            <a:off x="6745970" y="4519838"/>
            <a:ext cx="136943" cy="136943"/>
          </a:xfrm>
          <a:prstGeom prst="ellipse">
            <a:avLst/>
          </a:prstGeom>
          <a:solidFill>
            <a:srgbClr val="0070C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95952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 xmlns:a16="http://schemas.microsoft.com/office/drawing/2014/main" id="{5C70BE3D-F0DC-43D8-A564-CEA057D16A31}"/>
              </a:ext>
            </a:extLst>
          </p:cNvPr>
          <p:cNvGrpSpPr/>
          <p:nvPr/>
        </p:nvGrpSpPr>
        <p:grpSpPr>
          <a:xfrm>
            <a:off x="0" y="0"/>
            <a:ext cx="12192000" cy="4453577"/>
            <a:chOff x="0" y="-277094"/>
            <a:chExt cx="12192000" cy="5876838"/>
          </a:xfrm>
          <a:solidFill>
            <a:schemeClr val="bg2">
              <a:alpha val="25000"/>
            </a:schemeClr>
          </a:solidFill>
        </p:grpSpPr>
        <p:sp>
          <p:nvSpPr>
            <p:cNvPr id="32" name="Rectangle 31">
              <a:extLst>
                <a:ext uri="{FF2B5EF4-FFF2-40B4-BE49-F238E27FC236}">
                  <a16:creationId xmlns="" xmlns:a16="http://schemas.microsoft.com/office/drawing/2014/main" id="{A0D4A6EE-91FB-44A7-8974-A0D4C829F4EC}"/>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extLst>
                <a:ext uri="{FF2B5EF4-FFF2-40B4-BE49-F238E27FC236}">
                  <a16:creationId xmlns="" xmlns:a16="http://schemas.microsoft.com/office/drawing/2014/main" id="{4821F9A6-D5DE-4BD0-9010-949DF95E036D}"/>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extLst>
                <a:ext uri="{FF2B5EF4-FFF2-40B4-BE49-F238E27FC236}">
                  <a16:creationId xmlns="" xmlns:a16="http://schemas.microsoft.com/office/drawing/2014/main" id="{B6756793-AB2B-425D-9CE8-4FE4DF0AC497}"/>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extLst>
                <a:ext uri="{FF2B5EF4-FFF2-40B4-BE49-F238E27FC236}">
                  <a16:creationId xmlns="" xmlns:a16="http://schemas.microsoft.com/office/drawing/2014/main" id="{4052AE2B-53B1-4446-80F3-72453300DEAC}"/>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ectangle 35">
              <a:extLst>
                <a:ext uri="{FF2B5EF4-FFF2-40B4-BE49-F238E27FC236}">
                  <a16:creationId xmlns="" xmlns:a16="http://schemas.microsoft.com/office/drawing/2014/main" id="{5B793796-AA07-47E6-AFB1-1E654FB52FC8}"/>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a:extLst>
                <a:ext uri="{FF2B5EF4-FFF2-40B4-BE49-F238E27FC236}">
                  <a16:creationId xmlns="" xmlns:a16="http://schemas.microsoft.com/office/drawing/2014/main" id="{C24E1639-5B2A-41A6-9582-1A116A7841FF}"/>
                </a:ext>
              </a:extLst>
            </p:cNvPr>
            <p:cNvSpPr/>
            <p:nvPr userDrawn="1"/>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 xmlns:a16="http://schemas.microsoft.com/office/drawing/2014/main" id="{E1DC2F7F-BBD8-43F8-9FCE-A2FD35E21CC5}"/>
                </a:ext>
              </a:extLst>
            </p:cNvPr>
            <p:cNvSpPr/>
            <p:nvPr userDrawn="1"/>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9" name="Rectangle 38">
            <a:extLst>
              <a:ext uri="{FF2B5EF4-FFF2-40B4-BE49-F238E27FC236}">
                <a16:creationId xmlns="" xmlns:a16="http://schemas.microsoft.com/office/drawing/2014/main" id="{2ABFA4C4-A694-405F-8E39-106727EBDEDC}"/>
              </a:ext>
            </a:extLst>
          </p:cNvPr>
          <p:cNvSpPr/>
          <p:nvPr/>
        </p:nvSpPr>
        <p:spPr>
          <a:xfrm>
            <a:off x="9832" y="0"/>
            <a:ext cx="12172336"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3" name="Straight Connector 62">
            <a:extLst>
              <a:ext uri="{FF2B5EF4-FFF2-40B4-BE49-F238E27FC236}">
                <a16:creationId xmlns="" xmlns:a16="http://schemas.microsoft.com/office/drawing/2014/main" id="{64ED3FCF-271A-4E76-961C-E9C2B20B0BC2}"/>
              </a:ext>
            </a:extLst>
          </p:cNvPr>
          <p:cNvCxnSpPr>
            <a:cxnSpLocks/>
          </p:cNvCxnSpPr>
          <p:nvPr/>
        </p:nvCxnSpPr>
        <p:spPr>
          <a:xfrm>
            <a:off x="0" y="1669602"/>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 xmlns:a16="http://schemas.microsoft.com/office/drawing/2014/main" id="{FDEED5BF-8F3E-4C4C-8DBE-8288B02A3FB9}"/>
              </a:ext>
            </a:extLst>
          </p:cNvPr>
          <p:cNvSpPr/>
          <p:nvPr/>
        </p:nvSpPr>
        <p:spPr>
          <a:xfrm>
            <a:off x="814394" y="4291795"/>
            <a:ext cx="2343633" cy="338554"/>
          </a:xfrm>
          <a:prstGeom prst="rect">
            <a:avLst/>
          </a:prstGeom>
        </p:spPr>
        <p:txBody>
          <a:bodyPr wrap="square">
            <a:spAutoFit/>
          </a:bodyPr>
          <a:lstStyle/>
          <a:p>
            <a:pPr algn="ctr"/>
            <a:r>
              <a:rPr lang="en-IN" sz="1600" dirty="0"/>
              <a:t>LCL</a:t>
            </a:r>
            <a:endParaRPr lang="en-IN" sz="1600" dirty="0">
              <a:solidFill>
                <a:srgbClr val="151515"/>
              </a:solidFill>
            </a:endParaRPr>
          </a:p>
        </p:txBody>
      </p:sp>
      <p:sp>
        <p:nvSpPr>
          <p:cNvPr id="75" name="Rectangle 74">
            <a:extLst>
              <a:ext uri="{FF2B5EF4-FFF2-40B4-BE49-F238E27FC236}">
                <a16:creationId xmlns="" xmlns:a16="http://schemas.microsoft.com/office/drawing/2014/main" id="{635F93A2-794F-454F-BC50-6ABA01FB0E35}"/>
              </a:ext>
            </a:extLst>
          </p:cNvPr>
          <p:cNvSpPr/>
          <p:nvPr/>
        </p:nvSpPr>
        <p:spPr>
          <a:xfrm>
            <a:off x="3735790" y="4291795"/>
            <a:ext cx="509627" cy="369332"/>
          </a:xfrm>
          <a:prstGeom prst="rect">
            <a:avLst/>
          </a:prstGeom>
        </p:spPr>
        <p:txBody>
          <a:bodyPr wrap="none">
            <a:spAutoFit/>
          </a:bodyPr>
          <a:lstStyle/>
          <a:p>
            <a:pPr algn="ctr"/>
            <a:r>
              <a:rPr lang="en-IN" dirty="0"/>
              <a:t>FCL</a:t>
            </a:r>
            <a:endParaRPr lang="en-IN" sz="1600" dirty="0">
              <a:solidFill>
                <a:srgbClr val="151515"/>
              </a:solidFill>
            </a:endParaRPr>
          </a:p>
        </p:txBody>
      </p:sp>
      <p:sp>
        <p:nvSpPr>
          <p:cNvPr id="76" name="Rectangle 75">
            <a:extLst>
              <a:ext uri="{FF2B5EF4-FFF2-40B4-BE49-F238E27FC236}">
                <a16:creationId xmlns="" xmlns:a16="http://schemas.microsoft.com/office/drawing/2014/main" id="{FB71E943-6812-49A7-B6FD-97C015150DC9}"/>
              </a:ext>
            </a:extLst>
          </p:cNvPr>
          <p:cNvSpPr/>
          <p:nvPr/>
        </p:nvSpPr>
        <p:spPr>
          <a:xfrm>
            <a:off x="5405512" y="4291795"/>
            <a:ext cx="1213473" cy="369332"/>
          </a:xfrm>
          <a:prstGeom prst="rect">
            <a:avLst/>
          </a:prstGeom>
        </p:spPr>
        <p:txBody>
          <a:bodyPr wrap="none">
            <a:spAutoFit/>
          </a:bodyPr>
          <a:lstStyle/>
          <a:p>
            <a:pPr algn="ctr"/>
            <a:r>
              <a:rPr lang="en-IN" dirty="0"/>
              <a:t>Air Freight </a:t>
            </a:r>
            <a:endParaRPr lang="en-IN" sz="1600" dirty="0">
              <a:solidFill>
                <a:srgbClr val="151515"/>
              </a:solidFill>
            </a:endParaRPr>
          </a:p>
        </p:txBody>
      </p:sp>
      <p:sp>
        <p:nvSpPr>
          <p:cNvPr id="62" name="Rectangle: Rounded Corners 61">
            <a:extLst>
              <a:ext uri="{FF2B5EF4-FFF2-40B4-BE49-F238E27FC236}">
                <a16:creationId xmlns="" xmlns:a16="http://schemas.microsoft.com/office/drawing/2014/main" id="{C1049C5E-E50E-4897-BD37-313B666CBD0A}"/>
              </a:ext>
            </a:extLst>
          </p:cNvPr>
          <p:cNvSpPr/>
          <p:nvPr/>
        </p:nvSpPr>
        <p:spPr>
          <a:xfrm>
            <a:off x="2131142" y="1393337"/>
            <a:ext cx="7897761" cy="553449"/>
          </a:xfrm>
          <a:prstGeom prst="roundRect">
            <a:avLst>
              <a:gd name="adj" fmla="val 50000"/>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4" name="Title 1">
            <a:extLst>
              <a:ext uri="{FF2B5EF4-FFF2-40B4-BE49-F238E27FC236}">
                <a16:creationId xmlns="" xmlns:a16="http://schemas.microsoft.com/office/drawing/2014/main" id="{C81C06CD-F731-48D0-8514-5CAED2B9F597}"/>
              </a:ext>
            </a:extLst>
          </p:cNvPr>
          <p:cNvSpPr txBox="1">
            <a:spLocks/>
          </p:cNvSpPr>
          <p:nvPr/>
        </p:nvSpPr>
        <p:spPr>
          <a:xfrm>
            <a:off x="838200" y="1469945"/>
            <a:ext cx="10515600" cy="4345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2400" b="1" dirty="0"/>
              <a:t>CARGO MOVEMENTS THAT CONNECT YOU TO THE WORLD</a:t>
            </a:r>
            <a:endParaRPr lang="en-IN" sz="2400" b="1" spc="300" dirty="0"/>
          </a:p>
        </p:txBody>
      </p:sp>
      <p:pic>
        <p:nvPicPr>
          <p:cNvPr id="29" name="Picture 28">
            <a:extLst>
              <a:ext uri="{FF2B5EF4-FFF2-40B4-BE49-F238E27FC236}">
                <a16:creationId xmlns="" xmlns:a16="http://schemas.microsoft.com/office/drawing/2014/main" id="{70C4DD93-B523-CD40-A4E2-4E3240F31C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56903" y="349835"/>
            <a:ext cx="1951338" cy="774241"/>
          </a:xfrm>
          <a:prstGeom prst="rect">
            <a:avLst/>
          </a:prstGeom>
        </p:spPr>
      </p:pic>
      <p:pic>
        <p:nvPicPr>
          <p:cNvPr id="3" name="Picture 2">
            <a:extLst>
              <a:ext uri="{FF2B5EF4-FFF2-40B4-BE49-F238E27FC236}">
                <a16:creationId xmlns="" xmlns:a16="http://schemas.microsoft.com/office/drawing/2014/main" id="{F38FD2A0-B245-4049-84FB-3C6E49ABD5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56211" y="2921013"/>
            <a:ext cx="1260000" cy="1260000"/>
          </a:xfrm>
          <a:prstGeom prst="rect">
            <a:avLst/>
          </a:prstGeom>
        </p:spPr>
      </p:pic>
      <p:pic>
        <p:nvPicPr>
          <p:cNvPr id="8" name="Picture 7">
            <a:extLst>
              <a:ext uri="{FF2B5EF4-FFF2-40B4-BE49-F238E27FC236}">
                <a16:creationId xmlns="" xmlns:a16="http://schemas.microsoft.com/office/drawing/2014/main" id="{3682FBFC-EE0E-E844-962A-61C980FD10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66884" y="2921013"/>
            <a:ext cx="1260000" cy="1260000"/>
          </a:xfrm>
          <a:prstGeom prst="rect">
            <a:avLst/>
          </a:prstGeom>
        </p:spPr>
      </p:pic>
      <p:pic>
        <p:nvPicPr>
          <p:cNvPr id="9" name="Picture 8">
            <a:extLst>
              <a:ext uri="{FF2B5EF4-FFF2-40B4-BE49-F238E27FC236}">
                <a16:creationId xmlns="" xmlns:a16="http://schemas.microsoft.com/office/drawing/2014/main" id="{C275A7E8-888A-A443-AEEA-6BD8433219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77557" y="2921013"/>
            <a:ext cx="1260000" cy="1260000"/>
          </a:xfrm>
          <a:prstGeom prst="rect">
            <a:avLst/>
          </a:prstGeom>
        </p:spPr>
      </p:pic>
      <p:sp>
        <p:nvSpPr>
          <p:cNvPr id="21" name="Oval 20">
            <a:extLst>
              <a:ext uri="{FF2B5EF4-FFF2-40B4-BE49-F238E27FC236}">
                <a16:creationId xmlns="" xmlns:a16="http://schemas.microsoft.com/office/drawing/2014/main" id="{8202547A-C2E4-4338-8496-CC7C3ABCBCEA}"/>
              </a:ext>
            </a:extLst>
          </p:cNvPr>
          <p:cNvSpPr/>
          <p:nvPr/>
        </p:nvSpPr>
        <p:spPr>
          <a:xfrm>
            <a:off x="7388230" y="2921013"/>
            <a:ext cx="1260000" cy="1260000"/>
          </a:xfrm>
          <a:prstGeom prst="ellipse">
            <a:avLst/>
          </a:prstGeom>
          <a:blipFill>
            <a:blip r:embed="rId6"/>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Oval 21">
            <a:extLst>
              <a:ext uri="{FF2B5EF4-FFF2-40B4-BE49-F238E27FC236}">
                <a16:creationId xmlns="" xmlns:a16="http://schemas.microsoft.com/office/drawing/2014/main" id="{8682EA38-41CF-4831-8E77-E2B3CBE26B34}"/>
              </a:ext>
            </a:extLst>
          </p:cNvPr>
          <p:cNvSpPr/>
          <p:nvPr/>
        </p:nvSpPr>
        <p:spPr>
          <a:xfrm>
            <a:off x="9398903" y="2921013"/>
            <a:ext cx="1260000" cy="1260000"/>
          </a:xfrm>
          <a:prstGeom prst="ellipse">
            <a:avLst/>
          </a:prstGeom>
          <a:blipFill>
            <a:blip r:embed="rId7"/>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Rectangle 24">
            <a:extLst>
              <a:ext uri="{FF2B5EF4-FFF2-40B4-BE49-F238E27FC236}">
                <a16:creationId xmlns="" xmlns:a16="http://schemas.microsoft.com/office/drawing/2014/main" id="{DEC5B969-C6B0-400C-ACF5-7379BA51AE79}"/>
              </a:ext>
            </a:extLst>
          </p:cNvPr>
          <p:cNvSpPr/>
          <p:nvPr/>
        </p:nvSpPr>
        <p:spPr>
          <a:xfrm>
            <a:off x="7306239" y="4276406"/>
            <a:ext cx="1423981" cy="369332"/>
          </a:xfrm>
          <a:prstGeom prst="rect">
            <a:avLst/>
          </a:prstGeom>
        </p:spPr>
        <p:txBody>
          <a:bodyPr wrap="none">
            <a:spAutoFit/>
          </a:bodyPr>
          <a:lstStyle/>
          <a:p>
            <a:pPr algn="ctr"/>
            <a:r>
              <a:rPr lang="en-IN" dirty="0"/>
              <a:t>Warehousing</a:t>
            </a:r>
            <a:endParaRPr lang="en-IN" sz="1600" dirty="0">
              <a:solidFill>
                <a:srgbClr val="151515"/>
              </a:solidFill>
            </a:endParaRPr>
          </a:p>
        </p:txBody>
      </p:sp>
      <p:sp>
        <p:nvSpPr>
          <p:cNvPr id="26" name="Rectangle 25">
            <a:extLst>
              <a:ext uri="{FF2B5EF4-FFF2-40B4-BE49-F238E27FC236}">
                <a16:creationId xmlns="" xmlns:a16="http://schemas.microsoft.com/office/drawing/2014/main" id="{E054C6B8-BE5B-4238-948B-58F088A78D48}"/>
              </a:ext>
            </a:extLst>
          </p:cNvPr>
          <p:cNvSpPr/>
          <p:nvPr/>
        </p:nvSpPr>
        <p:spPr>
          <a:xfrm>
            <a:off x="9305211" y="4276406"/>
            <a:ext cx="1447384" cy="646331"/>
          </a:xfrm>
          <a:prstGeom prst="rect">
            <a:avLst/>
          </a:prstGeom>
        </p:spPr>
        <p:txBody>
          <a:bodyPr wrap="none">
            <a:spAutoFit/>
          </a:bodyPr>
          <a:lstStyle/>
          <a:p>
            <a:pPr algn="ctr"/>
            <a:r>
              <a:rPr lang="en-IN" dirty="0"/>
              <a:t>Cross-border </a:t>
            </a:r>
          </a:p>
          <a:p>
            <a:pPr algn="ctr"/>
            <a:r>
              <a:rPr lang="en-IN" dirty="0"/>
              <a:t>movement</a:t>
            </a:r>
            <a:endParaRPr lang="en-IN" sz="1600" dirty="0">
              <a:solidFill>
                <a:srgbClr val="151515"/>
              </a:solidFill>
            </a:endParaRPr>
          </a:p>
        </p:txBody>
      </p:sp>
    </p:spTree>
    <p:extLst>
      <p:ext uri="{BB962C8B-B14F-4D97-AF65-F5344CB8AC3E}">
        <p14:creationId xmlns:p14="http://schemas.microsoft.com/office/powerpoint/2010/main" val="40668455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1588EC79-AEE4-284A-B95C-4C9188A803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3586" y="2096479"/>
            <a:ext cx="3754892" cy="3754892"/>
          </a:xfrm>
          <a:prstGeom prst="rect">
            <a:avLst/>
          </a:prstGeom>
        </p:spPr>
      </p:pic>
      <p:sp>
        <p:nvSpPr>
          <p:cNvPr id="162" name="Rectangle 161">
            <a:extLst>
              <a:ext uri="{FF2B5EF4-FFF2-40B4-BE49-F238E27FC236}">
                <a16:creationId xmlns="" xmlns:a16="http://schemas.microsoft.com/office/drawing/2014/main" id="{C65A2C69-3623-418B-B501-A2EBA54E915B}"/>
              </a:ext>
            </a:extLst>
          </p:cNvPr>
          <p:cNvSpPr/>
          <p:nvPr/>
        </p:nvSpPr>
        <p:spPr>
          <a:xfrm rot="16200000">
            <a:off x="6073140" y="747527"/>
            <a:ext cx="45719" cy="1219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solidFill>
                <a:schemeClr val="accent2"/>
              </a:solidFill>
            </a:endParaRPr>
          </a:p>
        </p:txBody>
      </p:sp>
      <p:sp>
        <p:nvSpPr>
          <p:cNvPr id="19" name="TextBox 18">
            <a:extLst>
              <a:ext uri="{FF2B5EF4-FFF2-40B4-BE49-F238E27FC236}">
                <a16:creationId xmlns="" xmlns:a16="http://schemas.microsoft.com/office/drawing/2014/main" id="{01422D6B-A3E4-6045-A907-0CF7159402C2}"/>
              </a:ext>
            </a:extLst>
          </p:cNvPr>
          <p:cNvSpPr txBox="1"/>
          <p:nvPr/>
        </p:nvSpPr>
        <p:spPr>
          <a:xfrm>
            <a:off x="5799522" y="2036072"/>
            <a:ext cx="5879250" cy="2569934"/>
          </a:xfrm>
          <a:prstGeom prst="rect">
            <a:avLst/>
          </a:prstGeom>
          <a:noFill/>
        </p:spPr>
        <p:txBody>
          <a:bodyPr wrap="square" rtlCol="0">
            <a:spAutoFit/>
          </a:bodyPr>
          <a:lstStyle/>
          <a:p>
            <a:pPr marL="285750" indent="-285750">
              <a:lnSpc>
                <a:spcPct val="100000"/>
              </a:lnSpc>
              <a:spcBef>
                <a:spcPts val="600"/>
              </a:spcBef>
              <a:buFont typeface="Arial" panose="020B0604020202020204" pitchFamily="34" charset="0"/>
              <a:buChar char="•"/>
            </a:pPr>
            <a:r>
              <a:rPr lang="en-IN" sz="1400" dirty="0">
                <a:solidFill>
                  <a:schemeClr val="tx1">
                    <a:lumMod val="95000"/>
                    <a:lumOff val="5000"/>
                  </a:schemeClr>
                </a:solidFill>
                <a:latin typeface="+mj-lt"/>
                <a:cs typeface="Arial" panose="020B0604020202020204" pitchFamily="34" charset="0"/>
              </a:rPr>
              <a:t>Global leader in LCL consolidation </a:t>
            </a:r>
          </a:p>
          <a:p>
            <a:pPr marL="285750" indent="-285750">
              <a:lnSpc>
                <a:spcPct val="100000"/>
              </a:lnSpc>
              <a:spcBef>
                <a:spcPts val="600"/>
              </a:spcBef>
              <a:buFont typeface="Arial" panose="020B0604020202020204" pitchFamily="34" charset="0"/>
              <a:buChar char="•"/>
            </a:pPr>
            <a:r>
              <a:rPr lang="en-IN" sz="1400" dirty="0">
                <a:solidFill>
                  <a:schemeClr val="tx1">
                    <a:lumMod val="95000"/>
                    <a:lumOff val="5000"/>
                  </a:schemeClr>
                </a:solidFill>
                <a:latin typeface="+mj-lt"/>
                <a:cs typeface="Arial" panose="020B0604020202020204" pitchFamily="34" charset="0"/>
              </a:rPr>
              <a:t>Largest global LCL network.</a:t>
            </a:r>
          </a:p>
          <a:p>
            <a:pPr marL="285750" indent="-285750">
              <a:lnSpc>
                <a:spcPct val="100000"/>
              </a:lnSpc>
              <a:spcBef>
                <a:spcPts val="600"/>
              </a:spcBef>
              <a:buFont typeface="Arial" panose="020B0604020202020204" pitchFamily="34" charset="0"/>
              <a:buChar char="•"/>
            </a:pPr>
            <a:r>
              <a:rPr lang="en-IN" sz="1400" dirty="0">
                <a:solidFill>
                  <a:schemeClr val="tx1">
                    <a:lumMod val="95000"/>
                    <a:lumOff val="5000"/>
                  </a:schemeClr>
                </a:solidFill>
                <a:latin typeface="+mj-lt"/>
                <a:cs typeface="Arial" panose="020B0604020202020204" pitchFamily="34" charset="0"/>
              </a:rPr>
              <a:t>Largest pool of experienced specialists assuring excellent service delivery</a:t>
            </a:r>
          </a:p>
          <a:p>
            <a:pPr marL="285750" indent="-285750">
              <a:lnSpc>
                <a:spcPct val="100000"/>
              </a:lnSpc>
              <a:spcBef>
                <a:spcPts val="600"/>
              </a:spcBef>
              <a:buFont typeface="Arial" panose="020B0604020202020204" pitchFamily="34" charset="0"/>
              <a:buChar char="•"/>
            </a:pPr>
            <a:r>
              <a:rPr lang="en-IN" sz="1400" dirty="0">
                <a:solidFill>
                  <a:schemeClr val="tx1">
                    <a:lumMod val="95000"/>
                    <a:lumOff val="5000"/>
                  </a:schemeClr>
                </a:solidFill>
                <a:latin typeface="+mj-lt"/>
                <a:cs typeface="Arial" panose="020B0604020202020204" pitchFamily="34" charset="0"/>
              </a:rPr>
              <a:t>Local expertise to handle customs and compliance</a:t>
            </a:r>
          </a:p>
          <a:p>
            <a:pPr marL="285750" indent="-285750">
              <a:lnSpc>
                <a:spcPct val="100000"/>
              </a:lnSpc>
              <a:spcBef>
                <a:spcPts val="600"/>
              </a:spcBef>
              <a:buFont typeface="Arial" panose="020B0604020202020204" pitchFamily="34" charset="0"/>
              <a:buChar char="•"/>
            </a:pPr>
            <a:r>
              <a:rPr lang="en-IN" sz="1400" dirty="0">
                <a:solidFill>
                  <a:schemeClr val="tx1">
                    <a:lumMod val="95000"/>
                    <a:lumOff val="5000"/>
                  </a:schemeClr>
                </a:solidFill>
                <a:latin typeface="+mj-lt"/>
                <a:cs typeface="Arial" panose="020B0604020202020204" pitchFamily="34" charset="0"/>
              </a:rPr>
              <a:t>HUBS at all major locations across the globe for faster connectivity</a:t>
            </a:r>
          </a:p>
          <a:p>
            <a:pPr marL="285750" indent="-285750">
              <a:lnSpc>
                <a:spcPct val="100000"/>
              </a:lnSpc>
              <a:spcBef>
                <a:spcPts val="600"/>
              </a:spcBef>
              <a:buFont typeface="Arial" panose="020B0604020202020204" pitchFamily="34" charset="0"/>
              <a:buChar char="•"/>
            </a:pPr>
            <a:r>
              <a:rPr lang="en-IN" sz="1400" dirty="0">
                <a:solidFill>
                  <a:schemeClr val="tx1">
                    <a:lumMod val="95000"/>
                    <a:lumOff val="5000"/>
                  </a:schemeClr>
                </a:solidFill>
                <a:latin typeface="+mj-lt"/>
                <a:cs typeface="Arial" panose="020B0604020202020204" pitchFamily="34" charset="0"/>
              </a:rPr>
              <a:t>Partnerships with core carriers</a:t>
            </a:r>
          </a:p>
          <a:p>
            <a:pPr marL="285750" indent="-285750">
              <a:lnSpc>
                <a:spcPct val="100000"/>
              </a:lnSpc>
              <a:spcBef>
                <a:spcPts val="600"/>
              </a:spcBef>
              <a:buFont typeface="Arial" panose="020B0604020202020204" pitchFamily="34" charset="0"/>
              <a:buChar char="•"/>
            </a:pPr>
            <a:r>
              <a:rPr lang="en-IN" sz="1400" dirty="0">
                <a:solidFill>
                  <a:schemeClr val="tx1">
                    <a:lumMod val="95000"/>
                    <a:lumOff val="5000"/>
                  </a:schemeClr>
                </a:solidFill>
                <a:latin typeface="+mj-lt"/>
                <a:cs typeface="Arial" panose="020B0604020202020204" pitchFamily="34" charset="0"/>
              </a:rPr>
              <a:t>Large volumes leading to preferential freight rates with shipping lines</a:t>
            </a:r>
          </a:p>
          <a:p>
            <a:pPr marL="285750" indent="-285750">
              <a:lnSpc>
                <a:spcPct val="100000"/>
              </a:lnSpc>
              <a:spcBef>
                <a:spcPts val="600"/>
              </a:spcBef>
              <a:buFont typeface="Arial" panose="020B0604020202020204" pitchFamily="34" charset="0"/>
              <a:buChar char="•"/>
            </a:pPr>
            <a:r>
              <a:rPr lang="en-IN" sz="1400" dirty="0">
                <a:solidFill>
                  <a:schemeClr val="tx1">
                    <a:lumMod val="95000"/>
                    <a:lumOff val="5000"/>
                  </a:schemeClr>
                </a:solidFill>
                <a:latin typeface="+mj-lt"/>
                <a:cs typeface="Arial" panose="020B0604020202020204" pitchFamily="34" charset="0"/>
              </a:rPr>
              <a:t>Global network leveraged to serve trade lanes that reduce transhipment cost and time - eliminates multiple cargo handling</a:t>
            </a:r>
          </a:p>
        </p:txBody>
      </p:sp>
      <p:sp>
        <p:nvSpPr>
          <p:cNvPr id="24" name="TextBox 23">
            <a:extLst>
              <a:ext uri="{FF2B5EF4-FFF2-40B4-BE49-F238E27FC236}">
                <a16:creationId xmlns="" xmlns:a16="http://schemas.microsoft.com/office/drawing/2014/main" id="{23CD5CE5-AC69-1B4E-AC2B-1048672D2FAF}"/>
              </a:ext>
            </a:extLst>
          </p:cNvPr>
          <p:cNvSpPr txBox="1"/>
          <p:nvPr/>
        </p:nvSpPr>
        <p:spPr>
          <a:xfrm>
            <a:off x="5729276" y="5145978"/>
            <a:ext cx="1733039" cy="323165"/>
          </a:xfrm>
          <a:prstGeom prst="rect">
            <a:avLst/>
          </a:prstGeom>
          <a:noFill/>
        </p:spPr>
        <p:txBody>
          <a:bodyPr wrap="none" rtlCol="0">
            <a:spAutoFit/>
          </a:bodyPr>
          <a:lstStyle/>
          <a:p>
            <a:r>
              <a:rPr lang="en-IN" sz="1500" b="1" dirty="0">
                <a:solidFill>
                  <a:schemeClr val="tx1">
                    <a:lumMod val="65000"/>
                    <a:lumOff val="35000"/>
                  </a:schemeClr>
                </a:solidFill>
                <a:latin typeface="+mj-lt"/>
                <a:cs typeface="Arial" panose="020B0604020202020204" pitchFamily="34" charset="0"/>
              </a:rPr>
              <a:t>The ECU Advantage</a:t>
            </a:r>
          </a:p>
        </p:txBody>
      </p:sp>
      <p:cxnSp>
        <p:nvCxnSpPr>
          <p:cNvPr id="43" name="Straight Connector 42">
            <a:extLst>
              <a:ext uri="{FF2B5EF4-FFF2-40B4-BE49-F238E27FC236}">
                <a16:creationId xmlns="" xmlns:a16="http://schemas.microsoft.com/office/drawing/2014/main" id="{0C257FAD-089B-184C-8244-98CEAB9F7FB5}"/>
              </a:ext>
            </a:extLst>
          </p:cNvPr>
          <p:cNvCxnSpPr>
            <a:cxnSpLocks/>
          </p:cNvCxnSpPr>
          <p:nvPr/>
        </p:nvCxnSpPr>
        <p:spPr>
          <a:xfrm>
            <a:off x="5799521" y="5463626"/>
            <a:ext cx="6392479" cy="0"/>
          </a:xfrm>
          <a:prstGeom prst="line">
            <a:avLst/>
          </a:prstGeom>
          <a:ln w="6350">
            <a:solidFill>
              <a:srgbClr val="0070C0"/>
            </a:solidFill>
          </a:ln>
        </p:spPr>
        <p:style>
          <a:lnRef idx="3">
            <a:schemeClr val="dk1"/>
          </a:lnRef>
          <a:fillRef idx="0">
            <a:schemeClr val="dk1"/>
          </a:fillRef>
          <a:effectRef idx="2">
            <a:schemeClr val="dk1"/>
          </a:effectRef>
          <a:fontRef idx="minor">
            <a:schemeClr val="tx1"/>
          </a:fontRef>
        </p:style>
      </p:cxnSp>
      <p:grpSp>
        <p:nvGrpSpPr>
          <p:cNvPr id="42" name="Group 41">
            <a:extLst>
              <a:ext uri="{FF2B5EF4-FFF2-40B4-BE49-F238E27FC236}">
                <a16:creationId xmlns="" xmlns:a16="http://schemas.microsoft.com/office/drawing/2014/main" id="{64BC4DFD-E4F5-EC43-BC2F-71AADEDF15DC}"/>
              </a:ext>
            </a:extLst>
          </p:cNvPr>
          <p:cNvGrpSpPr/>
          <p:nvPr/>
        </p:nvGrpSpPr>
        <p:grpSpPr>
          <a:xfrm>
            <a:off x="5528516" y="5578228"/>
            <a:ext cx="1735318" cy="1002387"/>
            <a:chOff x="10047644" y="897492"/>
            <a:chExt cx="1735318" cy="1002387"/>
          </a:xfrm>
        </p:grpSpPr>
        <p:pic>
          <p:nvPicPr>
            <p:cNvPr id="44" name="Graphic 43">
              <a:extLst>
                <a:ext uri="{FF2B5EF4-FFF2-40B4-BE49-F238E27FC236}">
                  <a16:creationId xmlns="" xmlns:a16="http://schemas.microsoft.com/office/drawing/2014/main" id="{7945D27D-F561-D948-8C9F-6960E48E0C5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636697" y="897492"/>
              <a:ext cx="557213" cy="571500"/>
            </a:xfrm>
            <a:prstGeom prst="rect">
              <a:avLst/>
            </a:prstGeom>
          </p:spPr>
        </p:pic>
        <p:sp>
          <p:nvSpPr>
            <p:cNvPr id="45" name="TextBox 44">
              <a:extLst>
                <a:ext uri="{FF2B5EF4-FFF2-40B4-BE49-F238E27FC236}">
                  <a16:creationId xmlns="" xmlns:a16="http://schemas.microsoft.com/office/drawing/2014/main" id="{0867E19C-21E7-F34D-92C4-8F8BD3ABE29B}"/>
                </a:ext>
              </a:extLst>
            </p:cNvPr>
            <p:cNvSpPr txBox="1"/>
            <p:nvPr/>
          </p:nvSpPr>
          <p:spPr>
            <a:xfrm>
              <a:off x="10047644" y="1468992"/>
              <a:ext cx="1735318" cy="430887"/>
            </a:xfrm>
            <a:prstGeom prst="rect">
              <a:avLst/>
            </a:prstGeom>
            <a:noFill/>
          </p:spPr>
          <p:txBody>
            <a:bodyPr wrap="square" rtlCol="0">
              <a:spAutoFit/>
            </a:bodyPr>
            <a:lstStyle/>
            <a:p>
              <a:pPr algn="ctr"/>
              <a:r>
                <a:rPr lang="en-IN" sz="1050" dirty="0">
                  <a:solidFill>
                    <a:schemeClr val="tx1">
                      <a:lumMod val="75000"/>
                      <a:lumOff val="25000"/>
                    </a:schemeClr>
                  </a:solidFill>
                  <a:latin typeface="+mj-lt"/>
                  <a:cs typeface="Arial" panose="020B0604020202020204" pitchFamily="34" charset="0"/>
                </a:rPr>
                <a:t>Largest global</a:t>
              </a:r>
            </a:p>
            <a:p>
              <a:pPr algn="ctr"/>
              <a:r>
                <a:rPr lang="en-IN" sz="1050" dirty="0">
                  <a:solidFill>
                    <a:schemeClr val="tx1">
                      <a:lumMod val="75000"/>
                      <a:lumOff val="25000"/>
                    </a:schemeClr>
                  </a:solidFill>
                  <a:latin typeface="+mj-lt"/>
                  <a:cs typeface="Arial" panose="020B0604020202020204" pitchFamily="34" charset="0"/>
                </a:rPr>
                <a:t>LCL network</a:t>
              </a:r>
              <a:endParaRPr lang="en-IN" sz="600" dirty="0">
                <a:solidFill>
                  <a:schemeClr val="tx1">
                    <a:lumMod val="75000"/>
                    <a:lumOff val="25000"/>
                  </a:schemeClr>
                </a:solidFill>
                <a:latin typeface="+mj-lt"/>
                <a:cs typeface="Arial" panose="020B0604020202020204" pitchFamily="34" charset="0"/>
              </a:endParaRPr>
            </a:p>
          </p:txBody>
        </p:sp>
      </p:grpSp>
      <p:grpSp>
        <p:nvGrpSpPr>
          <p:cNvPr id="46" name="Group 45">
            <a:extLst>
              <a:ext uri="{FF2B5EF4-FFF2-40B4-BE49-F238E27FC236}">
                <a16:creationId xmlns="" xmlns:a16="http://schemas.microsoft.com/office/drawing/2014/main" id="{5364B3A0-1497-514C-9F7A-1983F9DBE263}"/>
              </a:ext>
            </a:extLst>
          </p:cNvPr>
          <p:cNvGrpSpPr/>
          <p:nvPr/>
        </p:nvGrpSpPr>
        <p:grpSpPr>
          <a:xfrm>
            <a:off x="7364379" y="5614390"/>
            <a:ext cx="1319753" cy="986711"/>
            <a:chOff x="10255427" y="2591743"/>
            <a:chExt cx="1319753" cy="986711"/>
          </a:xfrm>
        </p:grpSpPr>
        <p:sp>
          <p:nvSpPr>
            <p:cNvPr id="47" name="TextBox 46">
              <a:extLst>
                <a:ext uri="{FF2B5EF4-FFF2-40B4-BE49-F238E27FC236}">
                  <a16:creationId xmlns="" xmlns:a16="http://schemas.microsoft.com/office/drawing/2014/main" id="{08628BBB-437A-7A4D-89C7-B33687266693}"/>
                </a:ext>
              </a:extLst>
            </p:cNvPr>
            <p:cNvSpPr txBox="1"/>
            <p:nvPr/>
          </p:nvSpPr>
          <p:spPr>
            <a:xfrm>
              <a:off x="10255427" y="3147567"/>
              <a:ext cx="1319753" cy="430887"/>
            </a:xfrm>
            <a:prstGeom prst="rect">
              <a:avLst/>
            </a:prstGeom>
            <a:noFill/>
          </p:spPr>
          <p:txBody>
            <a:bodyPr wrap="square" rtlCol="0">
              <a:spAutoFit/>
            </a:bodyPr>
            <a:lstStyle/>
            <a:p>
              <a:pPr algn="ctr"/>
              <a:r>
                <a:rPr lang="en-IN" sz="1050" dirty="0">
                  <a:solidFill>
                    <a:schemeClr val="tx1">
                      <a:lumMod val="75000"/>
                      <a:lumOff val="25000"/>
                    </a:schemeClr>
                  </a:solidFill>
                  <a:latin typeface="+mj-lt"/>
                  <a:cs typeface="Arial" panose="020B0604020202020204" pitchFamily="34" charset="0"/>
                </a:rPr>
                <a:t>Partnership with</a:t>
              </a:r>
            </a:p>
            <a:p>
              <a:pPr algn="ctr"/>
              <a:r>
                <a:rPr lang="en-IN" sz="1050" dirty="0">
                  <a:solidFill>
                    <a:schemeClr val="tx1">
                      <a:lumMod val="75000"/>
                      <a:lumOff val="25000"/>
                    </a:schemeClr>
                  </a:solidFill>
                  <a:latin typeface="+mj-lt"/>
                  <a:cs typeface="Arial" panose="020B0604020202020204" pitchFamily="34" charset="0"/>
                </a:rPr>
                <a:t>core carriers</a:t>
              </a:r>
              <a:endParaRPr lang="en-IN" sz="600" dirty="0">
                <a:solidFill>
                  <a:schemeClr val="tx1">
                    <a:lumMod val="75000"/>
                    <a:lumOff val="25000"/>
                  </a:schemeClr>
                </a:solidFill>
                <a:latin typeface="+mj-lt"/>
                <a:cs typeface="Arial" panose="020B0604020202020204" pitchFamily="34" charset="0"/>
              </a:endParaRPr>
            </a:p>
          </p:txBody>
        </p:sp>
        <p:pic>
          <p:nvPicPr>
            <p:cNvPr id="48" name="Graphic 47">
              <a:extLst>
                <a:ext uri="{FF2B5EF4-FFF2-40B4-BE49-F238E27FC236}">
                  <a16:creationId xmlns="" xmlns:a16="http://schemas.microsoft.com/office/drawing/2014/main" id="{9480BCEF-B845-8E46-A201-5181F2E9DA6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10636697" y="2591743"/>
              <a:ext cx="557213" cy="571500"/>
            </a:xfrm>
            <a:prstGeom prst="rect">
              <a:avLst/>
            </a:prstGeom>
          </p:spPr>
        </p:pic>
      </p:grpSp>
      <p:grpSp>
        <p:nvGrpSpPr>
          <p:cNvPr id="49" name="Group 48">
            <a:extLst>
              <a:ext uri="{FF2B5EF4-FFF2-40B4-BE49-F238E27FC236}">
                <a16:creationId xmlns="" xmlns:a16="http://schemas.microsoft.com/office/drawing/2014/main" id="{F923D84D-3D1A-4346-9A78-9270DD61597F}"/>
              </a:ext>
            </a:extLst>
          </p:cNvPr>
          <p:cNvGrpSpPr/>
          <p:nvPr/>
        </p:nvGrpSpPr>
        <p:grpSpPr>
          <a:xfrm>
            <a:off x="8684132" y="5558477"/>
            <a:ext cx="1866507" cy="1033729"/>
            <a:chOff x="9982050" y="4292599"/>
            <a:chExt cx="1866507" cy="1033729"/>
          </a:xfrm>
        </p:grpSpPr>
        <p:sp>
          <p:nvSpPr>
            <p:cNvPr id="50" name="TextBox 49">
              <a:extLst>
                <a:ext uri="{FF2B5EF4-FFF2-40B4-BE49-F238E27FC236}">
                  <a16:creationId xmlns="" xmlns:a16="http://schemas.microsoft.com/office/drawing/2014/main" id="{76D5B7A7-5572-BC43-BE96-4A2365C21AFA}"/>
                </a:ext>
              </a:extLst>
            </p:cNvPr>
            <p:cNvSpPr txBox="1"/>
            <p:nvPr/>
          </p:nvSpPr>
          <p:spPr>
            <a:xfrm>
              <a:off x="9982050" y="4895441"/>
              <a:ext cx="1866507" cy="430887"/>
            </a:xfrm>
            <a:prstGeom prst="rect">
              <a:avLst/>
            </a:prstGeom>
            <a:noFill/>
          </p:spPr>
          <p:txBody>
            <a:bodyPr wrap="square" rtlCol="0">
              <a:spAutoFit/>
            </a:bodyPr>
            <a:lstStyle/>
            <a:p>
              <a:pPr algn="ctr"/>
              <a:r>
                <a:rPr lang="en-IN" sz="1050" dirty="0">
                  <a:solidFill>
                    <a:schemeClr val="tx1">
                      <a:lumMod val="75000"/>
                      <a:lumOff val="25000"/>
                    </a:schemeClr>
                  </a:solidFill>
                  <a:latin typeface="+mj-lt"/>
                  <a:cs typeface="Arial" panose="020B0604020202020204" pitchFamily="34" charset="0"/>
                </a:rPr>
                <a:t>Trade lanes that reduce</a:t>
              </a:r>
            </a:p>
            <a:p>
              <a:pPr algn="ctr"/>
              <a:r>
                <a:rPr lang="en-IN" sz="1050" dirty="0">
                  <a:solidFill>
                    <a:schemeClr val="tx1">
                      <a:lumMod val="75000"/>
                      <a:lumOff val="25000"/>
                    </a:schemeClr>
                  </a:solidFill>
                  <a:latin typeface="+mj-lt"/>
                  <a:cs typeface="Arial" panose="020B0604020202020204" pitchFamily="34" charset="0"/>
                </a:rPr>
                <a:t>transhipment cost and time</a:t>
              </a:r>
              <a:endParaRPr lang="en-IN" sz="600" dirty="0">
                <a:solidFill>
                  <a:schemeClr val="tx1">
                    <a:lumMod val="75000"/>
                    <a:lumOff val="25000"/>
                  </a:schemeClr>
                </a:solidFill>
                <a:latin typeface="+mj-lt"/>
                <a:cs typeface="Arial" panose="020B0604020202020204" pitchFamily="34" charset="0"/>
              </a:endParaRPr>
            </a:p>
          </p:txBody>
        </p:sp>
        <p:grpSp>
          <p:nvGrpSpPr>
            <p:cNvPr id="51" name="Group 50">
              <a:extLst>
                <a:ext uri="{FF2B5EF4-FFF2-40B4-BE49-F238E27FC236}">
                  <a16:creationId xmlns="" xmlns:a16="http://schemas.microsoft.com/office/drawing/2014/main" id="{32DD1FFC-CF2B-354C-9BE2-E08518DD3E0B}"/>
                </a:ext>
              </a:extLst>
            </p:cNvPr>
            <p:cNvGrpSpPr>
              <a:grpSpLocks noChangeAspect="1"/>
            </p:cNvGrpSpPr>
            <p:nvPr/>
          </p:nvGrpSpPr>
          <p:grpSpPr>
            <a:xfrm>
              <a:off x="10629553" y="4292599"/>
              <a:ext cx="571500" cy="585788"/>
              <a:chOff x="10722422" y="4292600"/>
              <a:chExt cx="381000" cy="390525"/>
            </a:xfrm>
          </p:grpSpPr>
          <p:sp>
            <p:nvSpPr>
              <p:cNvPr id="52" name="Freeform: Shape 2">
                <a:extLst>
                  <a:ext uri="{FF2B5EF4-FFF2-40B4-BE49-F238E27FC236}">
                    <a16:creationId xmlns="" xmlns:a16="http://schemas.microsoft.com/office/drawing/2014/main" id="{34D25123-D2B4-354E-8902-E06DEE0FEF65}"/>
                  </a:ext>
                </a:extLst>
              </p:cNvPr>
              <p:cNvSpPr/>
              <p:nvPr/>
            </p:nvSpPr>
            <p:spPr>
              <a:xfrm>
                <a:off x="10722422" y="4292600"/>
                <a:ext cx="381000" cy="390525"/>
              </a:xfrm>
              <a:custGeom>
                <a:avLst/>
                <a:gdLst>
                  <a:gd name="connsiteX0" fmla="*/ 377095 w 381000"/>
                  <a:gd name="connsiteY0" fmla="*/ 196120 h 390525"/>
                  <a:gd name="connsiteX1" fmla="*/ 192119 w 381000"/>
                  <a:gd name="connsiteY1" fmla="*/ 385096 h 390525"/>
                  <a:gd name="connsiteX2" fmla="*/ 7144 w 381000"/>
                  <a:gd name="connsiteY2" fmla="*/ 196120 h 390525"/>
                  <a:gd name="connsiteX3" fmla="*/ 192119 w 381000"/>
                  <a:gd name="connsiteY3" fmla="*/ 7144 h 390525"/>
                  <a:gd name="connsiteX4" fmla="*/ 377095 w 381000"/>
                  <a:gd name="connsiteY4" fmla="*/ 196120 h 390525"/>
                  <a:gd name="connsiteX5" fmla="*/ 377095 w 381000"/>
                  <a:gd name="connsiteY5" fmla="*/ 19612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390525">
                    <a:moveTo>
                      <a:pt x="377095" y="196120"/>
                    </a:moveTo>
                    <a:cubicBezTo>
                      <a:pt x="377095" y="300514"/>
                      <a:pt x="294323" y="385096"/>
                      <a:pt x="192119" y="385096"/>
                    </a:cubicBezTo>
                    <a:cubicBezTo>
                      <a:pt x="89916" y="385096"/>
                      <a:pt x="7144" y="300419"/>
                      <a:pt x="7144" y="196120"/>
                    </a:cubicBezTo>
                    <a:cubicBezTo>
                      <a:pt x="7144" y="91821"/>
                      <a:pt x="89916" y="7144"/>
                      <a:pt x="192119" y="7144"/>
                    </a:cubicBezTo>
                    <a:cubicBezTo>
                      <a:pt x="294323" y="7144"/>
                      <a:pt x="377095" y="91726"/>
                      <a:pt x="377095" y="196120"/>
                    </a:cubicBezTo>
                    <a:lnTo>
                      <a:pt x="377095" y="196120"/>
                    </a:lnTo>
                    <a:close/>
                  </a:path>
                </a:pathLst>
              </a:custGeom>
              <a:solidFill>
                <a:srgbClr val="FDDC00"/>
              </a:solidFill>
              <a:ln w="9525" cap="flat">
                <a:noFill/>
                <a:prstDash val="solid"/>
                <a:miter/>
              </a:ln>
            </p:spPr>
            <p:txBody>
              <a:bodyPr rtlCol="0" anchor="ctr"/>
              <a:lstStyle/>
              <a:p>
                <a:endParaRPr lang="en-IN">
                  <a:latin typeface="+mj-lt"/>
                </a:endParaRPr>
              </a:p>
            </p:txBody>
          </p:sp>
          <p:pic>
            <p:nvPicPr>
              <p:cNvPr id="53" name="Graphic 52">
                <a:extLst>
                  <a:ext uri="{FF2B5EF4-FFF2-40B4-BE49-F238E27FC236}">
                    <a16:creationId xmlns="" xmlns:a16="http://schemas.microsoft.com/office/drawing/2014/main" id="{B79AABD0-A5C6-2346-A001-211C82A8A6CE}"/>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10817672" y="4428667"/>
                <a:ext cx="190500" cy="180975"/>
              </a:xfrm>
              <a:prstGeom prst="rect">
                <a:avLst/>
              </a:prstGeom>
            </p:spPr>
          </p:pic>
        </p:grpSp>
      </p:grpSp>
      <p:cxnSp>
        <p:nvCxnSpPr>
          <p:cNvPr id="54" name="Straight Connector 53">
            <a:extLst>
              <a:ext uri="{FF2B5EF4-FFF2-40B4-BE49-F238E27FC236}">
                <a16:creationId xmlns="" xmlns:a16="http://schemas.microsoft.com/office/drawing/2014/main" id="{BE455873-A2C6-D846-BB9B-F2FA8712107B}"/>
              </a:ext>
            </a:extLst>
          </p:cNvPr>
          <p:cNvCxnSpPr>
            <a:cxnSpLocks/>
          </p:cNvCxnSpPr>
          <p:nvPr/>
        </p:nvCxnSpPr>
        <p:spPr>
          <a:xfrm>
            <a:off x="0" y="1053049"/>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5" name="Title 1">
            <a:extLst>
              <a:ext uri="{FF2B5EF4-FFF2-40B4-BE49-F238E27FC236}">
                <a16:creationId xmlns="" xmlns:a16="http://schemas.microsoft.com/office/drawing/2014/main" id="{4BF4300E-C6B7-974D-BB78-8F0649674238}"/>
              </a:ext>
            </a:extLst>
          </p:cNvPr>
          <p:cNvSpPr txBox="1">
            <a:spLocks/>
          </p:cNvSpPr>
          <p:nvPr/>
        </p:nvSpPr>
        <p:spPr>
          <a:xfrm>
            <a:off x="838200" y="202702"/>
            <a:ext cx="10515600" cy="434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1400" b="1" spc="300" dirty="0"/>
              <a:t>ECU WORLDWIDE SOLUTIONS</a:t>
            </a:r>
          </a:p>
        </p:txBody>
      </p:sp>
      <p:sp>
        <p:nvSpPr>
          <p:cNvPr id="56" name="Rectangle: Rounded Corners 150">
            <a:extLst>
              <a:ext uri="{FF2B5EF4-FFF2-40B4-BE49-F238E27FC236}">
                <a16:creationId xmlns="" xmlns:a16="http://schemas.microsoft.com/office/drawing/2014/main" id="{F3D2FE1D-E01A-6849-B15A-091739EC7CE3}"/>
              </a:ext>
            </a:extLst>
          </p:cNvPr>
          <p:cNvSpPr/>
          <p:nvPr/>
        </p:nvSpPr>
        <p:spPr>
          <a:xfrm>
            <a:off x="2068287" y="745118"/>
            <a:ext cx="8055426" cy="609743"/>
          </a:xfrm>
          <a:prstGeom prst="roundRect">
            <a:avLst>
              <a:gd name="adj" fmla="val 5000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7" name="Title 25">
            <a:extLst>
              <a:ext uri="{FF2B5EF4-FFF2-40B4-BE49-F238E27FC236}">
                <a16:creationId xmlns="" xmlns:a16="http://schemas.microsoft.com/office/drawing/2014/main" id="{652B6C7D-6A9C-894A-AC11-2DA8936C2981}"/>
              </a:ext>
            </a:extLst>
          </p:cNvPr>
          <p:cNvSpPr txBox="1">
            <a:spLocks/>
          </p:cNvSpPr>
          <p:nvPr/>
        </p:nvSpPr>
        <p:spPr>
          <a:xfrm>
            <a:off x="3329906" y="824639"/>
            <a:ext cx="5532186" cy="580777"/>
          </a:xfrm>
          <a:prstGeom prst="rect">
            <a:avLst/>
          </a:prstGeom>
        </p:spPr>
        <p:txBody>
          <a:bodyPr/>
          <a:lstStyle>
            <a:lvl1pPr algn="ctr"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r>
              <a:rPr lang="en-US" sz="3200" dirty="0">
                <a:solidFill>
                  <a:srgbClr val="0070C0"/>
                </a:solidFill>
              </a:rPr>
              <a:t>LCL</a:t>
            </a:r>
          </a:p>
        </p:txBody>
      </p:sp>
    </p:spTree>
    <p:extLst>
      <p:ext uri="{BB962C8B-B14F-4D97-AF65-F5344CB8AC3E}">
        <p14:creationId xmlns:p14="http://schemas.microsoft.com/office/powerpoint/2010/main" val="25242609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F88FE7F-BDDD-B540-A5BD-557C402998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7029" y="2096479"/>
            <a:ext cx="3754892" cy="3754892"/>
          </a:xfrm>
          <a:prstGeom prst="rect">
            <a:avLst/>
          </a:prstGeom>
        </p:spPr>
      </p:pic>
      <p:sp>
        <p:nvSpPr>
          <p:cNvPr id="162" name="Rectangle 161">
            <a:extLst>
              <a:ext uri="{FF2B5EF4-FFF2-40B4-BE49-F238E27FC236}">
                <a16:creationId xmlns="" xmlns:a16="http://schemas.microsoft.com/office/drawing/2014/main" id="{C65A2C69-3623-418B-B501-A2EBA54E915B}"/>
              </a:ext>
            </a:extLst>
          </p:cNvPr>
          <p:cNvSpPr/>
          <p:nvPr/>
        </p:nvSpPr>
        <p:spPr>
          <a:xfrm rot="16200000">
            <a:off x="6073140" y="747527"/>
            <a:ext cx="45719" cy="1219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solidFill>
                <a:schemeClr val="accent2"/>
              </a:solidFill>
            </a:endParaRPr>
          </a:p>
        </p:txBody>
      </p:sp>
      <p:sp>
        <p:nvSpPr>
          <p:cNvPr id="19" name="TextBox 18">
            <a:extLst>
              <a:ext uri="{FF2B5EF4-FFF2-40B4-BE49-F238E27FC236}">
                <a16:creationId xmlns="" xmlns:a16="http://schemas.microsoft.com/office/drawing/2014/main" id="{01422D6B-A3E4-6045-A907-0CF7159402C2}"/>
              </a:ext>
            </a:extLst>
          </p:cNvPr>
          <p:cNvSpPr txBox="1"/>
          <p:nvPr/>
        </p:nvSpPr>
        <p:spPr>
          <a:xfrm>
            <a:off x="5799521" y="2292116"/>
            <a:ext cx="5664097" cy="2492990"/>
          </a:xfrm>
          <a:prstGeom prst="rect">
            <a:avLst/>
          </a:prstGeom>
          <a:noFill/>
        </p:spPr>
        <p:txBody>
          <a:bodyPr wrap="square" rtlCol="0">
            <a:spAutoFit/>
          </a:bodyPr>
          <a:lstStyle/>
          <a:p>
            <a:pPr marL="285750" indent="-285750">
              <a:lnSpc>
                <a:spcPct val="100000"/>
              </a:lnSpc>
              <a:spcBef>
                <a:spcPts val="600"/>
              </a:spcBef>
              <a:buFont typeface="Arial" panose="020B0604020202020204" pitchFamily="34" charset="0"/>
              <a:buChar char="•"/>
            </a:pPr>
            <a:r>
              <a:rPr lang="en-IN" sz="1400" dirty="0">
                <a:solidFill>
                  <a:schemeClr val="tx1">
                    <a:lumMod val="95000"/>
                    <a:lumOff val="5000"/>
                  </a:schemeClr>
                </a:solidFill>
                <a:latin typeface="+mj-lt"/>
                <a:cs typeface="Arial" panose="020B0604020202020204" pitchFamily="34" charset="0"/>
              </a:rPr>
              <a:t>Solutions that ensure you have all the information you need</a:t>
            </a:r>
          </a:p>
          <a:p>
            <a:pPr marL="285750" indent="-285750">
              <a:lnSpc>
                <a:spcPct val="100000"/>
              </a:lnSpc>
              <a:spcBef>
                <a:spcPts val="600"/>
              </a:spcBef>
              <a:buFont typeface="Arial" panose="020B0604020202020204" pitchFamily="34" charset="0"/>
              <a:buChar char="•"/>
            </a:pPr>
            <a:r>
              <a:rPr lang="en-IN" sz="1400" dirty="0">
                <a:solidFill>
                  <a:schemeClr val="tx1">
                    <a:lumMod val="95000"/>
                    <a:lumOff val="5000"/>
                  </a:schemeClr>
                </a:solidFill>
                <a:latin typeface="+mj-lt"/>
                <a:cs typeface="Arial" panose="020B0604020202020204" pitchFamily="34" charset="0"/>
              </a:rPr>
              <a:t>Ocean freight solutions based on multiple carrier options as per your needs</a:t>
            </a:r>
          </a:p>
          <a:p>
            <a:pPr marL="285750" indent="-285750">
              <a:lnSpc>
                <a:spcPct val="100000"/>
              </a:lnSpc>
              <a:spcBef>
                <a:spcPts val="600"/>
              </a:spcBef>
              <a:buFont typeface="Arial" panose="020B0604020202020204" pitchFamily="34" charset="0"/>
              <a:buChar char="•"/>
            </a:pPr>
            <a:r>
              <a:rPr lang="en-IN" sz="1400" dirty="0">
                <a:solidFill>
                  <a:schemeClr val="tx1">
                    <a:lumMod val="95000"/>
                    <a:lumOff val="5000"/>
                  </a:schemeClr>
                </a:solidFill>
                <a:latin typeface="+mj-lt"/>
                <a:cs typeface="Arial" panose="020B0604020202020204" pitchFamily="34" charset="0"/>
              </a:rPr>
              <a:t>Optimised time and cost of transportation through multiple carriers</a:t>
            </a:r>
          </a:p>
          <a:p>
            <a:pPr marL="285750" indent="-285750">
              <a:lnSpc>
                <a:spcPct val="100000"/>
              </a:lnSpc>
              <a:spcBef>
                <a:spcPts val="600"/>
              </a:spcBef>
              <a:buFont typeface="Arial" panose="020B0604020202020204" pitchFamily="34" charset="0"/>
              <a:buChar char="•"/>
            </a:pPr>
            <a:r>
              <a:rPr lang="en-IN" sz="1400" dirty="0">
                <a:solidFill>
                  <a:schemeClr val="tx1">
                    <a:lumMod val="95000"/>
                    <a:lumOff val="5000"/>
                  </a:schemeClr>
                </a:solidFill>
                <a:latin typeface="+mj-lt"/>
                <a:cs typeface="Arial" panose="020B0604020202020204" pitchFamily="34" charset="0"/>
              </a:rPr>
              <a:t>Transport of heavy, out-of-gauge and break--bulk</a:t>
            </a:r>
          </a:p>
          <a:p>
            <a:pPr marL="285750" indent="-285750">
              <a:lnSpc>
                <a:spcPct val="100000"/>
              </a:lnSpc>
              <a:spcBef>
                <a:spcPts val="600"/>
              </a:spcBef>
              <a:buFont typeface="Arial" panose="020B0604020202020204" pitchFamily="34" charset="0"/>
              <a:buChar char="•"/>
            </a:pPr>
            <a:r>
              <a:rPr lang="en-IN" sz="1400" dirty="0">
                <a:solidFill>
                  <a:schemeClr val="tx1">
                    <a:lumMod val="95000"/>
                    <a:lumOff val="5000"/>
                  </a:schemeClr>
                </a:solidFill>
                <a:latin typeface="+mj-lt"/>
                <a:cs typeface="Arial" panose="020B0604020202020204" pitchFamily="34" charset="0"/>
              </a:rPr>
              <a:t>Offices at origin and destination enabling better operational control and efficiency</a:t>
            </a:r>
          </a:p>
          <a:p>
            <a:pPr marL="285750" indent="-285750">
              <a:lnSpc>
                <a:spcPct val="100000"/>
              </a:lnSpc>
              <a:spcBef>
                <a:spcPts val="600"/>
              </a:spcBef>
              <a:buFont typeface="Arial" panose="020B0604020202020204" pitchFamily="34" charset="0"/>
              <a:buChar char="•"/>
            </a:pPr>
            <a:r>
              <a:rPr lang="en-IN" sz="1400" dirty="0">
                <a:solidFill>
                  <a:schemeClr val="tx1">
                    <a:lumMod val="95000"/>
                    <a:lumOff val="5000"/>
                  </a:schemeClr>
                </a:solidFill>
                <a:latin typeface="+mj-lt"/>
                <a:cs typeface="Arial" panose="020B0604020202020204" pitchFamily="34" charset="0"/>
              </a:rPr>
              <a:t>Door-to-door shipments across continents</a:t>
            </a:r>
          </a:p>
          <a:p>
            <a:pPr marL="285750" indent="-285750">
              <a:lnSpc>
                <a:spcPct val="100000"/>
              </a:lnSpc>
              <a:spcBef>
                <a:spcPts val="600"/>
              </a:spcBef>
              <a:buFont typeface="Arial" panose="020B0604020202020204" pitchFamily="34" charset="0"/>
              <a:buChar char="•"/>
            </a:pPr>
            <a:r>
              <a:rPr lang="en-IN" sz="1400" dirty="0">
                <a:solidFill>
                  <a:schemeClr val="tx1">
                    <a:lumMod val="95000"/>
                    <a:lumOff val="5000"/>
                  </a:schemeClr>
                </a:solidFill>
                <a:latin typeface="+mj-lt"/>
                <a:cs typeface="Arial" panose="020B0604020202020204" pitchFamily="34" charset="0"/>
              </a:rPr>
              <a:t>Dedicated team for FCL operations and advisory</a:t>
            </a:r>
          </a:p>
        </p:txBody>
      </p:sp>
      <p:sp>
        <p:nvSpPr>
          <p:cNvPr id="24" name="TextBox 23">
            <a:extLst>
              <a:ext uri="{FF2B5EF4-FFF2-40B4-BE49-F238E27FC236}">
                <a16:creationId xmlns="" xmlns:a16="http://schemas.microsoft.com/office/drawing/2014/main" id="{23CD5CE5-AC69-1B4E-AC2B-1048672D2FAF}"/>
              </a:ext>
            </a:extLst>
          </p:cNvPr>
          <p:cNvSpPr txBox="1"/>
          <p:nvPr/>
        </p:nvSpPr>
        <p:spPr>
          <a:xfrm>
            <a:off x="5729276" y="5145978"/>
            <a:ext cx="1733039" cy="323165"/>
          </a:xfrm>
          <a:prstGeom prst="rect">
            <a:avLst/>
          </a:prstGeom>
          <a:noFill/>
        </p:spPr>
        <p:txBody>
          <a:bodyPr wrap="none" rtlCol="0">
            <a:spAutoFit/>
          </a:bodyPr>
          <a:lstStyle/>
          <a:p>
            <a:r>
              <a:rPr lang="en-IN" sz="1500" b="1" dirty="0">
                <a:solidFill>
                  <a:schemeClr val="tx1">
                    <a:lumMod val="65000"/>
                    <a:lumOff val="35000"/>
                  </a:schemeClr>
                </a:solidFill>
                <a:latin typeface="+mj-lt"/>
                <a:cs typeface="Arial" panose="020B0604020202020204" pitchFamily="34" charset="0"/>
              </a:rPr>
              <a:t>The ECU Advantage</a:t>
            </a:r>
          </a:p>
        </p:txBody>
      </p:sp>
      <p:cxnSp>
        <p:nvCxnSpPr>
          <p:cNvPr id="43" name="Straight Connector 42">
            <a:extLst>
              <a:ext uri="{FF2B5EF4-FFF2-40B4-BE49-F238E27FC236}">
                <a16:creationId xmlns="" xmlns:a16="http://schemas.microsoft.com/office/drawing/2014/main" id="{0C257FAD-089B-184C-8244-98CEAB9F7FB5}"/>
              </a:ext>
            </a:extLst>
          </p:cNvPr>
          <p:cNvCxnSpPr>
            <a:cxnSpLocks/>
          </p:cNvCxnSpPr>
          <p:nvPr/>
        </p:nvCxnSpPr>
        <p:spPr>
          <a:xfrm>
            <a:off x="5799521" y="5463626"/>
            <a:ext cx="6392479" cy="0"/>
          </a:xfrm>
          <a:prstGeom prst="line">
            <a:avLst/>
          </a:prstGeom>
          <a:ln w="6350">
            <a:solidFill>
              <a:srgbClr val="0070C0"/>
            </a:solidFill>
          </a:ln>
        </p:spPr>
        <p:style>
          <a:lnRef idx="3">
            <a:schemeClr val="dk1"/>
          </a:lnRef>
          <a:fillRef idx="0">
            <a:schemeClr val="dk1"/>
          </a:fillRef>
          <a:effectRef idx="2">
            <a:schemeClr val="dk1"/>
          </a:effectRef>
          <a:fontRef idx="minor">
            <a:schemeClr val="tx1"/>
          </a:fontRef>
        </p:style>
      </p:cxnSp>
      <p:grpSp>
        <p:nvGrpSpPr>
          <p:cNvPr id="23" name="Group 22">
            <a:extLst>
              <a:ext uri="{FF2B5EF4-FFF2-40B4-BE49-F238E27FC236}">
                <a16:creationId xmlns="" xmlns:a16="http://schemas.microsoft.com/office/drawing/2014/main" id="{658167DF-524F-EC42-AD6B-BD06BA74AC87}"/>
              </a:ext>
            </a:extLst>
          </p:cNvPr>
          <p:cNvGrpSpPr/>
          <p:nvPr/>
        </p:nvGrpSpPr>
        <p:grpSpPr>
          <a:xfrm>
            <a:off x="5878308" y="5555049"/>
            <a:ext cx="1875036" cy="1012613"/>
            <a:chOff x="9977784" y="670017"/>
            <a:chExt cx="1875036" cy="1012613"/>
          </a:xfrm>
        </p:grpSpPr>
        <p:sp>
          <p:nvSpPr>
            <p:cNvPr id="25" name="TextBox 24">
              <a:extLst>
                <a:ext uri="{FF2B5EF4-FFF2-40B4-BE49-F238E27FC236}">
                  <a16:creationId xmlns="" xmlns:a16="http://schemas.microsoft.com/office/drawing/2014/main" id="{60917E52-FB76-3C41-B0BA-FD8298ABA0FA}"/>
                </a:ext>
              </a:extLst>
            </p:cNvPr>
            <p:cNvSpPr txBox="1"/>
            <p:nvPr/>
          </p:nvSpPr>
          <p:spPr>
            <a:xfrm>
              <a:off x="9977784" y="1267132"/>
              <a:ext cx="1875036" cy="415498"/>
            </a:xfrm>
            <a:prstGeom prst="rect">
              <a:avLst/>
            </a:prstGeom>
            <a:noFill/>
          </p:spPr>
          <p:txBody>
            <a:bodyPr wrap="square" rtlCol="0">
              <a:spAutoFit/>
            </a:bodyPr>
            <a:lstStyle/>
            <a:p>
              <a:pPr algn="ctr"/>
              <a:r>
                <a:rPr lang="en-IN" sz="1050" dirty="0">
                  <a:solidFill>
                    <a:schemeClr val="tx1">
                      <a:lumMod val="75000"/>
                      <a:lumOff val="25000"/>
                    </a:schemeClr>
                  </a:solidFill>
                  <a:latin typeface="+mj-lt"/>
                  <a:cs typeface="Arial" panose="020B0604020202020204" pitchFamily="34" charset="0"/>
                </a:rPr>
                <a:t>Owned and operated offices </a:t>
              </a:r>
              <a:br>
                <a:rPr lang="en-IN" sz="1050" dirty="0">
                  <a:solidFill>
                    <a:schemeClr val="tx1">
                      <a:lumMod val="75000"/>
                      <a:lumOff val="25000"/>
                    </a:schemeClr>
                  </a:solidFill>
                  <a:latin typeface="+mj-lt"/>
                  <a:cs typeface="Arial" panose="020B0604020202020204" pitchFamily="34" charset="0"/>
                </a:rPr>
              </a:br>
              <a:r>
                <a:rPr lang="en-IN" sz="1050" dirty="0">
                  <a:solidFill>
                    <a:schemeClr val="tx1">
                      <a:lumMod val="75000"/>
                      <a:lumOff val="25000"/>
                    </a:schemeClr>
                  </a:solidFill>
                  <a:latin typeface="+mj-lt"/>
                  <a:cs typeface="Arial" panose="020B0604020202020204" pitchFamily="34" charset="0"/>
                </a:rPr>
                <a:t>at origin and destination</a:t>
              </a:r>
              <a:endParaRPr lang="en-IN" sz="600" dirty="0">
                <a:solidFill>
                  <a:schemeClr val="tx1">
                    <a:lumMod val="75000"/>
                    <a:lumOff val="25000"/>
                  </a:schemeClr>
                </a:solidFill>
                <a:latin typeface="+mj-lt"/>
                <a:cs typeface="Arial" panose="020B0604020202020204" pitchFamily="34" charset="0"/>
              </a:endParaRPr>
            </a:p>
          </p:txBody>
        </p:sp>
        <p:grpSp>
          <p:nvGrpSpPr>
            <p:cNvPr id="26" name="Group 25">
              <a:extLst>
                <a:ext uri="{FF2B5EF4-FFF2-40B4-BE49-F238E27FC236}">
                  <a16:creationId xmlns="" xmlns:a16="http://schemas.microsoft.com/office/drawing/2014/main" id="{6EF225EF-7312-5E40-A6B7-8DD94D9BE763}"/>
                </a:ext>
              </a:extLst>
            </p:cNvPr>
            <p:cNvGrpSpPr>
              <a:grpSpLocks noChangeAspect="1"/>
            </p:cNvGrpSpPr>
            <p:nvPr/>
          </p:nvGrpSpPr>
          <p:grpSpPr>
            <a:xfrm>
              <a:off x="10629553" y="670017"/>
              <a:ext cx="571500" cy="585788"/>
              <a:chOff x="10722422" y="876550"/>
              <a:chExt cx="381000" cy="390525"/>
            </a:xfrm>
          </p:grpSpPr>
          <p:sp>
            <p:nvSpPr>
              <p:cNvPr id="27" name="Freeform: Shape 3">
                <a:extLst>
                  <a:ext uri="{FF2B5EF4-FFF2-40B4-BE49-F238E27FC236}">
                    <a16:creationId xmlns="" xmlns:a16="http://schemas.microsoft.com/office/drawing/2014/main" id="{49CA7FDE-69BF-5F4F-A580-FCC5DB30DCC2}"/>
                  </a:ext>
                </a:extLst>
              </p:cNvPr>
              <p:cNvSpPr/>
              <p:nvPr/>
            </p:nvSpPr>
            <p:spPr>
              <a:xfrm>
                <a:off x="10722422" y="876550"/>
                <a:ext cx="381000" cy="390525"/>
              </a:xfrm>
              <a:custGeom>
                <a:avLst/>
                <a:gdLst>
                  <a:gd name="connsiteX0" fmla="*/ 377095 w 381000"/>
                  <a:gd name="connsiteY0" fmla="*/ 196120 h 390525"/>
                  <a:gd name="connsiteX1" fmla="*/ 192119 w 381000"/>
                  <a:gd name="connsiteY1" fmla="*/ 385096 h 390525"/>
                  <a:gd name="connsiteX2" fmla="*/ 7144 w 381000"/>
                  <a:gd name="connsiteY2" fmla="*/ 196120 h 390525"/>
                  <a:gd name="connsiteX3" fmla="*/ 192119 w 381000"/>
                  <a:gd name="connsiteY3" fmla="*/ 7144 h 390525"/>
                  <a:gd name="connsiteX4" fmla="*/ 377095 w 381000"/>
                  <a:gd name="connsiteY4" fmla="*/ 196120 h 390525"/>
                  <a:gd name="connsiteX5" fmla="*/ 377095 w 381000"/>
                  <a:gd name="connsiteY5" fmla="*/ 19612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390525">
                    <a:moveTo>
                      <a:pt x="377095" y="196120"/>
                    </a:moveTo>
                    <a:cubicBezTo>
                      <a:pt x="377095" y="300514"/>
                      <a:pt x="294323" y="385096"/>
                      <a:pt x="192119" y="385096"/>
                    </a:cubicBezTo>
                    <a:cubicBezTo>
                      <a:pt x="89916" y="385096"/>
                      <a:pt x="7144" y="300419"/>
                      <a:pt x="7144" y="196120"/>
                    </a:cubicBezTo>
                    <a:cubicBezTo>
                      <a:pt x="7144" y="91821"/>
                      <a:pt x="89916" y="7144"/>
                      <a:pt x="192119" y="7144"/>
                    </a:cubicBezTo>
                    <a:cubicBezTo>
                      <a:pt x="294323" y="7144"/>
                      <a:pt x="377095" y="91726"/>
                      <a:pt x="377095" y="196120"/>
                    </a:cubicBezTo>
                    <a:lnTo>
                      <a:pt x="377095" y="196120"/>
                    </a:lnTo>
                    <a:close/>
                  </a:path>
                </a:pathLst>
              </a:custGeom>
              <a:solidFill>
                <a:srgbClr val="FDDC00"/>
              </a:solidFill>
              <a:ln w="9525" cap="flat">
                <a:noFill/>
                <a:prstDash val="solid"/>
                <a:miter/>
              </a:ln>
            </p:spPr>
            <p:txBody>
              <a:bodyPr rtlCol="0" anchor="ctr"/>
              <a:lstStyle/>
              <a:p>
                <a:endParaRPr lang="en-IN" dirty="0">
                  <a:latin typeface="+mj-lt"/>
                </a:endParaRPr>
              </a:p>
            </p:txBody>
          </p:sp>
          <p:pic>
            <p:nvPicPr>
              <p:cNvPr id="28" name="Graphic 27">
                <a:extLst>
                  <a:ext uri="{FF2B5EF4-FFF2-40B4-BE49-F238E27FC236}">
                    <a16:creationId xmlns="" xmlns:a16="http://schemas.microsoft.com/office/drawing/2014/main" id="{DC3EBC7F-B9DB-BD42-B0D0-2E80DDF0F33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803384" y="992354"/>
                <a:ext cx="219075" cy="190500"/>
              </a:xfrm>
              <a:prstGeom prst="rect">
                <a:avLst/>
              </a:prstGeom>
            </p:spPr>
          </p:pic>
        </p:grpSp>
      </p:grpSp>
      <p:grpSp>
        <p:nvGrpSpPr>
          <p:cNvPr id="29" name="Group 28">
            <a:extLst>
              <a:ext uri="{FF2B5EF4-FFF2-40B4-BE49-F238E27FC236}">
                <a16:creationId xmlns="" xmlns:a16="http://schemas.microsoft.com/office/drawing/2014/main" id="{756C23A4-A70F-5E42-AA2B-73CDAEF8ED8C}"/>
              </a:ext>
            </a:extLst>
          </p:cNvPr>
          <p:cNvGrpSpPr/>
          <p:nvPr/>
        </p:nvGrpSpPr>
        <p:grpSpPr>
          <a:xfrm>
            <a:off x="7937867" y="5555049"/>
            <a:ext cx="1753385" cy="1019295"/>
            <a:chOff x="10029577" y="2441405"/>
            <a:chExt cx="1753385" cy="1019295"/>
          </a:xfrm>
        </p:grpSpPr>
        <p:sp>
          <p:nvSpPr>
            <p:cNvPr id="30" name="TextBox 29">
              <a:extLst>
                <a:ext uri="{FF2B5EF4-FFF2-40B4-BE49-F238E27FC236}">
                  <a16:creationId xmlns="" xmlns:a16="http://schemas.microsoft.com/office/drawing/2014/main" id="{5496BA25-590D-A84B-986E-1AB6FD561330}"/>
                </a:ext>
              </a:extLst>
            </p:cNvPr>
            <p:cNvSpPr txBox="1"/>
            <p:nvPr/>
          </p:nvSpPr>
          <p:spPr>
            <a:xfrm>
              <a:off x="10029577" y="3029813"/>
              <a:ext cx="1753385" cy="430887"/>
            </a:xfrm>
            <a:prstGeom prst="rect">
              <a:avLst/>
            </a:prstGeom>
            <a:noFill/>
          </p:spPr>
          <p:txBody>
            <a:bodyPr wrap="square" rtlCol="0">
              <a:spAutoFit/>
            </a:bodyPr>
            <a:lstStyle/>
            <a:p>
              <a:pPr algn="ctr"/>
              <a:r>
                <a:rPr lang="en-IN" sz="1050" dirty="0">
                  <a:solidFill>
                    <a:schemeClr val="tx1">
                      <a:lumMod val="75000"/>
                      <a:lumOff val="25000"/>
                    </a:schemeClr>
                  </a:solidFill>
                  <a:latin typeface="+mj-lt"/>
                  <a:cs typeface="Arial" panose="020B0604020202020204" pitchFamily="34" charset="0"/>
                </a:rPr>
                <a:t>Solutions based on</a:t>
              </a:r>
            </a:p>
            <a:p>
              <a:pPr algn="ctr"/>
              <a:r>
                <a:rPr lang="en-IN" sz="1050" dirty="0">
                  <a:solidFill>
                    <a:schemeClr val="tx1">
                      <a:lumMod val="75000"/>
                      <a:lumOff val="25000"/>
                    </a:schemeClr>
                  </a:solidFill>
                  <a:latin typeface="+mj-lt"/>
                  <a:cs typeface="Arial" panose="020B0604020202020204" pitchFamily="34" charset="0"/>
                </a:rPr>
                <a:t>multiple carrier options</a:t>
              </a:r>
              <a:endParaRPr lang="en-IN" sz="600" dirty="0">
                <a:solidFill>
                  <a:schemeClr val="tx1">
                    <a:lumMod val="75000"/>
                    <a:lumOff val="25000"/>
                  </a:schemeClr>
                </a:solidFill>
                <a:latin typeface="+mj-lt"/>
                <a:cs typeface="Arial" panose="020B0604020202020204" pitchFamily="34" charset="0"/>
              </a:endParaRPr>
            </a:p>
          </p:txBody>
        </p:sp>
        <p:grpSp>
          <p:nvGrpSpPr>
            <p:cNvPr id="31" name="Group 30">
              <a:extLst>
                <a:ext uri="{FF2B5EF4-FFF2-40B4-BE49-F238E27FC236}">
                  <a16:creationId xmlns="" xmlns:a16="http://schemas.microsoft.com/office/drawing/2014/main" id="{C3753A89-AAD3-B042-9EB8-34152975F50B}"/>
                </a:ext>
              </a:extLst>
            </p:cNvPr>
            <p:cNvGrpSpPr>
              <a:grpSpLocks noChangeAspect="1"/>
            </p:cNvGrpSpPr>
            <p:nvPr/>
          </p:nvGrpSpPr>
          <p:grpSpPr>
            <a:xfrm>
              <a:off x="10629553" y="2441405"/>
              <a:ext cx="571500" cy="585788"/>
              <a:chOff x="10722421" y="2573349"/>
              <a:chExt cx="381000" cy="390525"/>
            </a:xfrm>
          </p:grpSpPr>
          <p:sp>
            <p:nvSpPr>
              <p:cNvPr id="32" name="Freeform: Shape 26">
                <a:extLst>
                  <a:ext uri="{FF2B5EF4-FFF2-40B4-BE49-F238E27FC236}">
                    <a16:creationId xmlns="" xmlns:a16="http://schemas.microsoft.com/office/drawing/2014/main" id="{815CA8E2-3202-D84D-A0D1-C42C22FFD8C2}"/>
                  </a:ext>
                </a:extLst>
              </p:cNvPr>
              <p:cNvSpPr/>
              <p:nvPr/>
            </p:nvSpPr>
            <p:spPr>
              <a:xfrm>
                <a:off x="10722421" y="2573349"/>
                <a:ext cx="381000" cy="390525"/>
              </a:xfrm>
              <a:custGeom>
                <a:avLst/>
                <a:gdLst>
                  <a:gd name="connsiteX0" fmla="*/ 377095 w 381000"/>
                  <a:gd name="connsiteY0" fmla="*/ 196120 h 390525"/>
                  <a:gd name="connsiteX1" fmla="*/ 192119 w 381000"/>
                  <a:gd name="connsiteY1" fmla="*/ 385096 h 390525"/>
                  <a:gd name="connsiteX2" fmla="*/ 7144 w 381000"/>
                  <a:gd name="connsiteY2" fmla="*/ 196120 h 390525"/>
                  <a:gd name="connsiteX3" fmla="*/ 192119 w 381000"/>
                  <a:gd name="connsiteY3" fmla="*/ 7144 h 390525"/>
                  <a:gd name="connsiteX4" fmla="*/ 377095 w 381000"/>
                  <a:gd name="connsiteY4" fmla="*/ 196120 h 390525"/>
                  <a:gd name="connsiteX5" fmla="*/ 377095 w 381000"/>
                  <a:gd name="connsiteY5" fmla="*/ 19612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390525">
                    <a:moveTo>
                      <a:pt x="377095" y="196120"/>
                    </a:moveTo>
                    <a:cubicBezTo>
                      <a:pt x="377095" y="300514"/>
                      <a:pt x="294323" y="385096"/>
                      <a:pt x="192119" y="385096"/>
                    </a:cubicBezTo>
                    <a:cubicBezTo>
                      <a:pt x="89916" y="385096"/>
                      <a:pt x="7144" y="300419"/>
                      <a:pt x="7144" y="196120"/>
                    </a:cubicBezTo>
                    <a:cubicBezTo>
                      <a:pt x="7144" y="91821"/>
                      <a:pt x="89916" y="7144"/>
                      <a:pt x="192119" y="7144"/>
                    </a:cubicBezTo>
                    <a:cubicBezTo>
                      <a:pt x="294323" y="7144"/>
                      <a:pt x="377095" y="91726"/>
                      <a:pt x="377095" y="196120"/>
                    </a:cubicBezTo>
                    <a:lnTo>
                      <a:pt x="377095" y="196120"/>
                    </a:lnTo>
                    <a:close/>
                  </a:path>
                </a:pathLst>
              </a:custGeom>
              <a:solidFill>
                <a:srgbClr val="FDDC00"/>
              </a:solidFill>
              <a:ln w="9525" cap="flat">
                <a:noFill/>
                <a:prstDash val="solid"/>
                <a:miter/>
              </a:ln>
            </p:spPr>
            <p:txBody>
              <a:bodyPr rtlCol="0" anchor="ctr"/>
              <a:lstStyle/>
              <a:p>
                <a:endParaRPr lang="en-IN">
                  <a:latin typeface="+mj-lt"/>
                </a:endParaRPr>
              </a:p>
            </p:txBody>
          </p:sp>
          <p:pic>
            <p:nvPicPr>
              <p:cNvPr id="33" name="Graphic 32">
                <a:extLst>
                  <a:ext uri="{FF2B5EF4-FFF2-40B4-BE49-F238E27FC236}">
                    <a16:creationId xmlns="" xmlns:a16="http://schemas.microsoft.com/office/drawing/2014/main" id="{45EC3997-FEE5-FE48-8222-F38A4CD4E4D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10831959" y="2682886"/>
                <a:ext cx="190500" cy="171450"/>
              </a:xfrm>
              <a:prstGeom prst="rect">
                <a:avLst/>
              </a:prstGeom>
            </p:spPr>
          </p:pic>
        </p:grpSp>
      </p:grpSp>
      <p:grpSp>
        <p:nvGrpSpPr>
          <p:cNvPr id="34" name="Group 33">
            <a:extLst>
              <a:ext uri="{FF2B5EF4-FFF2-40B4-BE49-F238E27FC236}">
                <a16:creationId xmlns="" xmlns:a16="http://schemas.microsoft.com/office/drawing/2014/main" id="{1CEA5858-5A1A-1444-8285-32BD52CD3F28}"/>
              </a:ext>
            </a:extLst>
          </p:cNvPr>
          <p:cNvGrpSpPr/>
          <p:nvPr/>
        </p:nvGrpSpPr>
        <p:grpSpPr>
          <a:xfrm>
            <a:off x="9574943" y="5555049"/>
            <a:ext cx="2143728" cy="1024017"/>
            <a:chOff x="10043128" y="4060512"/>
            <a:chExt cx="2143728" cy="1024017"/>
          </a:xfrm>
        </p:grpSpPr>
        <p:sp>
          <p:nvSpPr>
            <p:cNvPr id="35" name="TextBox 34">
              <a:extLst>
                <a:ext uri="{FF2B5EF4-FFF2-40B4-BE49-F238E27FC236}">
                  <a16:creationId xmlns="" xmlns:a16="http://schemas.microsoft.com/office/drawing/2014/main" id="{4A1B39E4-C499-3C49-AA09-F81EBBA8B4B8}"/>
                </a:ext>
              </a:extLst>
            </p:cNvPr>
            <p:cNvSpPr txBox="1"/>
            <p:nvPr/>
          </p:nvSpPr>
          <p:spPr>
            <a:xfrm>
              <a:off x="10043128" y="4669031"/>
              <a:ext cx="2143728" cy="415498"/>
            </a:xfrm>
            <a:prstGeom prst="rect">
              <a:avLst/>
            </a:prstGeom>
            <a:noFill/>
          </p:spPr>
          <p:txBody>
            <a:bodyPr wrap="square" rtlCol="0">
              <a:spAutoFit/>
            </a:bodyPr>
            <a:lstStyle/>
            <a:p>
              <a:pPr algn="ctr"/>
              <a:r>
                <a:rPr lang="en-IN" sz="1050" dirty="0">
                  <a:solidFill>
                    <a:schemeClr val="tx1">
                      <a:lumMod val="75000"/>
                      <a:lumOff val="25000"/>
                    </a:schemeClr>
                  </a:solidFill>
                  <a:latin typeface="+mj-lt"/>
                  <a:cs typeface="Arial" panose="020B0604020202020204" pitchFamily="34" charset="0"/>
                </a:rPr>
                <a:t>Transport of heavy,</a:t>
              </a:r>
            </a:p>
            <a:p>
              <a:pPr algn="ctr"/>
              <a:r>
                <a:rPr lang="en-IN" sz="1050" dirty="0">
                  <a:solidFill>
                    <a:schemeClr val="tx1">
                      <a:lumMod val="75000"/>
                      <a:lumOff val="25000"/>
                    </a:schemeClr>
                  </a:solidFill>
                  <a:latin typeface="+mj-lt"/>
                  <a:cs typeface="Arial" panose="020B0604020202020204" pitchFamily="34" charset="0"/>
                </a:rPr>
                <a:t>Out-of-gauge, and break bulk</a:t>
              </a:r>
              <a:endParaRPr lang="en-IN" sz="600" dirty="0">
                <a:solidFill>
                  <a:schemeClr val="tx1">
                    <a:lumMod val="75000"/>
                    <a:lumOff val="25000"/>
                  </a:schemeClr>
                </a:solidFill>
                <a:latin typeface="+mj-lt"/>
                <a:cs typeface="Arial" panose="020B0604020202020204" pitchFamily="34" charset="0"/>
              </a:endParaRPr>
            </a:p>
          </p:txBody>
        </p:sp>
        <p:grpSp>
          <p:nvGrpSpPr>
            <p:cNvPr id="36" name="Group 35">
              <a:extLst>
                <a:ext uri="{FF2B5EF4-FFF2-40B4-BE49-F238E27FC236}">
                  <a16:creationId xmlns="" xmlns:a16="http://schemas.microsoft.com/office/drawing/2014/main" id="{26BE4FA3-0F87-9B42-92BF-434A38ACE4EB}"/>
                </a:ext>
              </a:extLst>
            </p:cNvPr>
            <p:cNvGrpSpPr>
              <a:grpSpLocks noChangeAspect="1"/>
            </p:cNvGrpSpPr>
            <p:nvPr/>
          </p:nvGrpSpPr>
          <p:grpSpPr>
            <a:xfrm>
              <a:off x="10829242" y="4060512"/>
              <a:ext cx="571500" cy="585788"/>
              <a:chOff x="10855547" y="4292600"/>
              <a:chExt cx="381000" cy="390525"/>
            </a:xfrm>
          </p:grpSpPr>
          <p:sp>
            <p:nvSpPr>
              <p:cNvPr id="37" name="Freeform: Shape 35">
                <a:extLst>
                  <a:ext uri="{FF2B5EF4-FFF2-40B4-BE49-F238E27FC236}">
                    <a16:creationId xmlns="" xmlns:a16="http://schemas.microsoft.com/office/drawing/2014/main" id="{796233C2-D255-1E46-80BC-1946B8E10E78}"/>
                  </a:ext>
                </a:extLst>
              </p:cNvPr>
              <p:cNvSpPr/>
              <p:nvPr/>
            </p:nvSpPr>
            <p:spPr>
              <a:xfrm>
                <a:off x="10855547" y="4292600"/>
                <a:ext cx="381000" cy="390525"/>
              </a:xfrm>
              <a:custGeom>
                <a:avLst/>
                <a:gdLst>
                  <a:gd name="connsiteX0" fmla="*/ 377095 w 381000"/>
                  <a:gd name="connsiteY0" fmla="*/ 196120 h 390525"/>
                  <a:gd name="connsiteX1" fmla="*/ 192119 w 381000"/>
                  <a:gd name="connsiteY1" fmla="*/ 385096 h 390525"/>
                  <a:gd name="connsiteX2" fmla="*/ 7144 w 381000"/>
                  <a:gd name="connsiteY2" fmla="*/ 196120 h 390525"/>
                  <a:gd name="connsiteX3" fmla="*/ 192119 w 381000"/>
                  <a:gd name="connsiteY3" fmla="*/ 7144 h 390525"/>
                  <a:gd name="connsiteX4" fmla="*/ 377095 w 381000"/>
                  <a:gd name="connsiteY4" fmla="*/ 196120 h 390525"/>
                  <a:gd name="connsiteX5" fmla="*/ 377095 w 381000"/>
                  <a:gd name="connsiteY5" fmla="*/ 19612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390525">
                    <a:moveTo>
                      <a:pt x="377095" y="196120"/>
                    </a:moveTo>
                    <a:cubicBezTo>
                      <a:pt x="377095" y="300514"/>
                      <a:pt x="294323" y="385096"/>
                      <a:pt x="192119" y="385096"/>
                    </a:cubicBezTo>
                    <a:cubicBezTo>
                      <a:pt x="89916" y="385096"/>
                      <a:pt x="7144" y="300419"/>
                      <a:pt x="7144" y="196120"/>
                    </a:cubicBezTo>
                    <a:cubicBezTo>
                      <a:pt x="7144" y="91821"/>
                      <a:pt x="89916" y="7144"/>
                      <a:pt x="192119" y="7144"/>
                    </a:cubicBezTo>
                    <a:cubicBezTo>
                      <a:pt x="294323" y="7144"/>
                      <a:pt x="377095" y="91726"/>
                      <a:pt x="377095" y="196120"/>
                    </a:cubicBezTo>
                    <a:lnTo>
                      <a:pt x="377095" y="196120"/>
                    </a:lnTo>
                    <a:close/>
                  </a:path>
                </a:pathLst>
              </a:custGeom>
              <a:solidFill>
                <a:srgbClr val="FDDC00"/>
              </a:solidFill>
              <a:ln w="9525" cap="flat">
                <a:noFill/>
                <a:prstDash val="solid"/>
                <a:miter/>
              </a:ln>
            </p:spPr>
            <p:txBody>
              <a:bodyPr rtlCol="0" anchor="ctr"/>
              <a:lstStyle/>
              <a:p>
                <a:endParaRPr lang="en-IN">
                  <a:latin typeface="+mj-lt"/>
                </a:endParaRPr>
              </a:p>
            </p:txBody>
          </p:sp>
          <p:pic>
            <p:nvPicPr>
              <p:cNvPr id="38" name="Graphic 37">
                <a:extLst>
                  <a:ext uri="{FF2B5EF4-FFF2-40B4-BE49-F238E27FC236}">
                    <a16:creationId xmlns="" xmlns:a16="http://schemas.microsoft.com/office/drawing/2014/main" id="{2E3C329C-17CD-2343-9EB6-1472A51BF5F3}"/>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10936501" y="4397374"/>
                <a:ext cx="219075" cy="180975"/>
              </a:xfrm>
              <a:prstGeom prst="rect">
                <a:avLst/>
              </a:prstGeom>
            </p:spPr>
          </p:pic>
        </p:grpSp>
      </p:grpSp>
      <p:cxnSp>
        <p:nvCxnSpPr>
          <p:cNvPr id="39" name="Straight Connector 38">
            <a:extLst>
              <a:ext uri="{FF2B5EF4-FFF2-40B4-BE49-F238E27FC236}">
                <a16:creationId xmlns="" xmlns:a16="http://schemas.microsoft.com/office/drawing/2014/main" id="{EB6DE418-FD32-AA44-9141-F1C837B3F6CB}"/>
              </a:ext>
            </a:extLst>
          </p:cNvPr>
          <p:cNvCxnSpPr>
            <a:cxnSpLocks/>
          </p:cNvCxnSpPr>
          <p:nvPr/>
        </p:nvCxnSpPr>
        <p:spPr>
          <a:xfrm>
            <a:off x="0" y="1053049"/>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0" name="Title 1">
            <a:extLst>
              <a:ext uri="{FF2B5EF4-FFF2-40B4-BE49-F238E27FC236}">
                <a16:creationId xmlns="" xmlns:a16="http://schemas.microsoft.com/office/drawing/2014/main" id="{9A0CC6B3-53EB-5E45-AF84-10F6D2618E74}"/>
              </a:ext>
            </a:extLst>
          </p:cNvPr>
          <p:cNvSpPr txBox="1">
            <a:spLocks/>
          </p:cNvSpPr>
          <p:nvPr/>
        </p:nvSpPr>
        <p:spPr>
          <a:xfrm>
            <a:off x="838200" y="202702"/>
            <a:ext cx="10515600" cy="434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1400" b="1" spc="300" dirty="0"/>
              <a:t>ECU WORLDWIDE SOLUTIONS</a:t>
            </a:r>
          </a:p>
        </p:txBody>
      </p:sp>
      <p:sp>
        <p:nvSpPr>
          <p:cNvPr id="54" name="Rectangle: Rounded Corners 150">
            <a:extLst>
              <a:ext uri="{FF2B5EF4-FFF2-40B4-BE49-F238E27FC236}">
                <a16:creationId xmlns="" xmlns:a16="http://schemas.microsoft.com/office/drawing/2014/main" id="{2B1045D0-2847-6842-8402-24FB0B77E0C1}"/>
              </a:ext>
            </a:extLst>
          </p:cNvPr>
          <p:cNvSpPr/>
          <p:nvPr/>
        </p:nvSpPr>
        <p:spPr>
          <a:xfrm>
            <a:off x="2068287" y="745118"/>
            <a:ext cx="8055426" cy="609743"/>
          </a:xfrm>
          <a:prstGeom prst="roundRect">
            <a:avLst>
              <a:gd name="adj" fmla="val 5000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Title 25">
            <a:extLst>
              <a:ext uri="{FF2B5EF4-FFF2-40B4-BE49-F238E27FC236}">
                <a16:creationId xmlns="" xmlns:a16="http://schemas.microsoft.com/office/drawing/2014/main" id="{E3580929-79D8-7E42-83CD-051AE09B82D8}"/>
              </a:ext>
            </a:extLst>
          </p:cNvPr>
          <p:cNvSpPr txBox="1">
            <a:spLocks/>
          </p:cNvSpPr>
          <p:nvPr/>
        </p:nvSpPr>
        <p:spPr>
          <a:xfrm>
            <a:off x="3329906" y="824639"/>
            <a:ext cx="5532186" cy="580777"/>
          </a:xfrm>
          <a:prstGeom prst="rect">
            <a:avLst/>
          </a:prstGeom>
        </p:spPr>
        <p:txBody>
          <a:bodyPr/>
          <a:lstStyle>
            <a:lvl1pPr algn="ctr"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r>
              <a:rPr lang="en-US" sz="3200" dirty="0">
                <a:solidFill>
                  <a:srgbClr val="0070C0"/>
                </a:solidFill>
              </a:rPr>
              <a:t>FCL</a:t>
            </a:r>
          </a:p>
        </p:txBody>
      </p:sp>
    </p:spTree>
    <p:extLst>
      <p:ext uri="{BB962C8B-B14F-4D97-AF65-F5344CB8AC3E}">
        <p14:creationId xmlns:p14="http://schemas.microsoft.com/office/powerpoint/2010/main" val="12553685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180C5565-7568-C248-BE8C-F89F8AEED4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6452" y="2085902"/>
            <a:ext cx="3765469" cy="3765469"/>
          </a:xfrm>
          <a:prstGeom prst="rect">
            <a:avLst/>
          </a:prstGeom>
        </p:spPr>
      </p:pic>
      <p:sp>
        <p:nvSpPr>
          <p:cNvPr id="162" name="Rectangle 161">
            <a:extLst>
              <a:ext uri="{FF2B5EF4-FFF2-40B4-BE49-F238E27FC236}">
                <a16:creationId xmlns="" xmlns:a16="http://schemas.microsoft.com/office/drawing/2014/main" id="{C65A2C69-3623-418B-B501-A2EBA54E915B}"/>
              </a:ext>
            </a:extLst>
          </p:cNvPr>
          <p:cNvSpPr/>
          <p:nvPr/>
        </p:nvSpPr>
        <p:spPr>
          <a:xfrm rot="16200000">
            <a:off x="6073140" y="747527"/>
            <a:ext cx="45719" cy="1219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solidFill>
                <a:schemeClr val="accent2"/>
              </a:solidFill>
            </a:endParaRPr>
          </a:p>
        </p:txBody>
      </p:sp>
      <p:sp>
        <p:nvSpPr>
          <p:cNvPr id="19" name="TextBox 18">
            <a:extLst>
              <a:ext uri="{FF2B5EF4-FFF2-40B4-BE49-F238E27FC236}">
                <a16:creationId xmlns="" xmlns:a16="http://schemas.microsoft.com/office/drawing/2014/main" id="{01422D6B-A3E4-6045-A907-0CF7159402C2}"/>
              </a:ext>
            </a:extLst>
          </p:cNvPr>
          <p:cNvSpPr txBox="1"/>
          <p:nvPr/>
        </p:nvSpPr>
        <p:spPr>
          <a:xfrm>
            <a:off x="5799522" y="2285256"/>
            <a:ext cx="5455450" cy="1985159"/>
          </a:xfrm>
          <a:prstGeom prst="rect">
            <a:avLst/>
          </a:prstGeom>
          <a:noFill/>
        </p:spPr>
        <p:txBody>
          <a:bodyPr wrap="square" rtlCol="0">
            <a:spAutoFit/>
          </a:bodyPr>
          <a:lstStyle/>
          <a:p>
            <a:pPr marL="285750" indent="-285750">
              <a:lnSpc>
                <a:spcPct val="100000"/>
              </a:lnSpc>
              <a:spcBef>
                <a:spcPts val="600"/>
              </a:spcBef>
              <a:buFont typeface="Arial" panose="020B0604020202020204" pitchFamily="34" charset="0"/>
              <a:buChar char="•"/>
            </a:pPr>
            <a:r>
              <a:rPr lang="en-IN" sz="1400" dirty="0">
                <a:solidFill>
                  <a:schemeClr val="tx1">
                    <a:lumMod val="95000"/>
                    <a:lumOff val="5000"/>
                  </a:schemeClr>
                </a:solidFill>
                <a:latin typeface="+mj-lt"/>
                <a:cs typeface="Arial" panose="020B0604020202020204" pitchFamily="34" charset="0"/>
              </a:rPr>
              <a:t>We have detailed knowledge of aircraft types and capacities</a:t>
            </a:r>
          </a:p>
          <a:p>
            <a:pPr marL="285750" indent="-285750">
              <a:lnSpc>
                <a:spcPct val="100000"/>
              </a:lnSpc>
              <a:spcBef>
                <a:spcPts val="600"/>
              </a:spcBef>
              <a:buFont typeface="Arial" panose="020B0604020202020204" pitchFamily="34" charset="0"/>
              <a:buChar char="•"/>
            </a:pPr>
            <a:r>
              <a:rPr lang="en-IN" sz="1400" dirty="0">
                <a:solidFill>
                  <a:schemeClr val="tx1">
                    <a:lumMod val="95000"/>
                    <a:lumOff val="5000"/>
                  </a:schemeClr>
                </a:solidFill>
                <a:latin typeface="+mj-lt"/>
                <a:cs typeface="Arial" panose="020B0604020202020204" pitchFamily="34" charset="0"/>
              </a:rPr>
              <a:t>Our team of experts well-versed in local regulations across different continents</a:t>
            </a:r>
          </a:p>
          <a:p>
            <a:pPr marL="285750" indent="-285750">
              <a:lnSpc>
                <a:spcPct val="100000"/>
              </a:lnSpc>
              <a:spcBef>
                <a:spcPts val="600"/>
              </a:spcBef>
              <a:buFont typeface="Arial" panose="020B0604020202020204" pitchFamily="34" charset="0"/>
              <a:buChar char="•"/>
            </a:pPr>
            <a:r>
              <a:rPr lang="en-IN" sz="1400" dirty="0">
                <a:solidFill>
                  <a:schemeClr val="tx1">
                    <a:lumMod val="95000"/>
                    <a:lumOff val="5000"/>
                  </a:schemeClr>
                </a:solidFill>
                <a:latin typeface="+mj-lt"/>
                <a:cs typeface="Arial" panose="020B0604020202020204" pitchFamily="34" charset="0"/>
              </a:rPr>
              <a:t>Time bound shipments, every time</a:t>
            </a:r>
          </a:p>
          <a:p>
            <a:pPr marL="285750" indent="-285750">
              <a:lnSpc>
                <a:spcPct val="100000"/>
              </a:lnSpc>
              <a:spcBef>
                <a:spcPts val="600"/>
              </a:spcBef>
              <a:buFont typeface="Arial" panose="020B0604020202020204" pitchFamily="34" charset="0"/>
              <a:buChar char="•"/>
            </a:pPr>
            <a:r>
              <a:rPr lang="en-IN" sz="1400" dirty="0">
                <a:solidFill>
                  <a:schemeClr val="tx1">
                    <a:lumMod val="95000"/>
                    <a:lumOff val="5000"/>
                  </a:schemeClr>
                </a:solidFill>
                <a:latin typeface="+mj-lt"/>
                <a:cs typeface="Arial" panose="020B0604020202020204" pitchFamily="34" charset="0"/>
              </a:rPr>
              <a:t>Avail of optimum air cargo rates</a:t>
            </a:r>
          </a:p>
          <a:p>
            <a:pPr marL="285750" indent="-285750">
              <a:lnSpc>
                <a:spcPct val="100000"/>
              </a:lnSpc>
              <a:spcBef>
                <a:spcPts val="600"/>
              </a:spcBef>
              <a:buFont typeface="Arial" panose="020B0604020202020204" pitchFamily="34" charset="0"/>
              <a:buChar char="•"/>
            </a:pPr>
            <a:r>
              <a:rPr lang="en-IN" sz="1400" dirty="0">
                <a:solidFill>
                  <a:schemeClr val="tx1">
                    <a:lumMod val="95000"/>
                    <a:lumOff val="5000"/>
                  </a:schemeClr>
                </a:solidFill>
                <a:latin typeface="+mj-lt"/>
                <a:cs typeface="Arial" panose="020B0604020202020204" pitchFamily="34" charset="0"/>
              </a:rPr>
              <a:t>Well-connected network accessible through remote locations</a:t>
            </a:r>
          </a:p>
          <a:p>
            <a:pPr marL="285750" indent="-285750">
              <a:lnSpc>
                <a:spcPct val="100000"/>
              </a:lnSpc>
              <a:spcBef>
                <a:spcPts val="600"/>
              </a:spcBef>
              <a:buFont typeface="Arial" panose="020B0604020202020204" pitchFamily="34" charset="0"/>
              <a:buChar char="•"/>
            </a:pPr>
            <a:r>
              <a:rPr lang="en-IN" sz="1400" dirty="0">
                <a:solidFill>
                  <a:schemeClr val="tx1">
                    <a:lumMod val="95000"/>
                    <a:lumOff val="5000"/>
                  </a:schemeClr>
                </a:solidFill>
                <a:latin typeface="+mj-lt"/>
                <a:cs typeface="Arial" panose="020B0604020202020204" pitchFamily="34" charset="0"/>
              </a:rPr>
              <a:t>Local expertise to handle customs and compliance</a:t>
            </a:r>
          </a:p>
        </p:txBody>
      </p:sp>
      <p:sp>
        <p:nvSpPr>
          <p:cNvPr id="24" name="TextBox 23">
            <a:extLst>
              <a:ext uri="{FF2B5EF4-FFF2-40B4-BE49-F238E27FC236}">
                <a16:creationId xmlns="" xmlns:a16="http://schemas.microsoft.com/office/drawing/2014/main" id="{23CD5CE5-AC69-1B4E-AC2B-1048672D2FAF}"/>
              </a:ext>
            </a:extLst>
          </p:cNvPr>
          <p:cNvSpPr txBox="1"/>
          <p:nvPr/>
        </p:nvSpPr>
        <p:spPr>
          <a:xfrm>
            <a:off x="5729276" y="5145978"/>
            <a:ext cx="1733039" cy="323165"/>
          </a:xfrm>
          <a:prstGeom prst="rect">
            <a:avLst/>
          </a:prstGeom>
          <a:noFill/>
        </p:spPr>
        <p:txBody>
          <a:bodyPr wrap="none" rtlCol="0">
            <a:spAutoFit/>
          </a:bodyPr>
          <a:lstStyle/>
          <a:p>
            <a:r>
              <a:rPr lang="en-IN" sz="1500" b="1" dirty="0">
                <a:solidFill>
                  <a:schemeClr val="tx1">
                    <a:lumMod val="65000"/>
                    <a:lumOff val="35000"/>
                  </a:schemeClr>
                </a:solidFill>
                <a:latin typeface="+mj-lt"/>
                <a:cs typeface="Arial" panose="020B0604020202020204" pitchFamily="34" charset="0"/>
              </a:rPr>
              <a:t>The ECU Advantage</a:t>
            </a:r>
          </a:p>
        </p:txBody>
      </p:sp>
      <p:cxnSp>
        <p:nvCxnSpPr>
          <p:cNvPr id="43" name="Straight Connector 42">
            <a:extLst>
              <a:ext uri="{FF2B5EF4-FFF2-40B4-BE49-F238E27FC236}">
                <a16:creationId xmlns="" xmlns:a16="http://schemas.microsoft.com/office/drawing/2014/main" id="{0C257FAD-089B-184C-8244-98CEAB9F7FB5}"/>
              </a:ext>
            </a:extLst>
          </p:cNvPr>
          <p:cNvCxnSpPr>
            <a:cxnSpLocks/>
          </p:cNvCxnSpPr>
          <p:nvPr/>
        </p:nvCxnSpPr>
        <p:spPr>
          <a:xfrm>
            <a:off x="5799521" y="5463626"/>
            <a:ext cx="6392479" cy="0"/>
          </a:xfrm>
          <a:prstGeom prst="line">
            <a:avLst/>
          </a:prstGeom>
          <a:ln w="6350">
            <a:solidFill>
              <a:srgbClr val="0070C0"/>
            </a:solidFill>
          </a:ln>
        </p:spPr>
        <p:style>
          <a:lnRef idx="3">
            <a:schemeClr val="dk1"/>
          </a:lnRef>
          <a:fillRef idx="0">
            <a:schemeClr val="dk1"/>
          </a:fillRef>
          <a:effectRef idx="2">
            <a:schemeClr val="dk1"/>
          </a:effectRef>
          <a:fontRef idx="minor">
            <a:schemeClr val="tx1"/>
          </a:fontRef>
        </p:style>
      </p:cxnSp>
      <p:grpSp>
        <p:nvGrpSpPr>
          <p:cNvPr id="39" name="Group 38">
            <a:extLst>
              <a:ext uri="{FF2B5EF4-FFF2-40B4-BE49-F238E27FC236}">
                <a16:creationId xmlns="" xmlns:a16="http://schemas.microsoft.com/office/drawing/2014/main" id="{102366BB-7CA7-CC44-9E2E-BF357C1506C7}"/>
              </a:ext>
            </a:extLst>
          </p:cNvPr>
          <p:cNvGrpSpPr/>
          <p:nvPr/>
        </p:nvGrpSpPr>
        <p:grpSpPr>
          <a:xfrm>
            <a:off x="5418174" y="5630740"/>
            <a:ext cx="1735318" cy="1026098"/>
            <a:chOff x="10035346" y="657867"/>
            <a:chExt cx="1735318" cy="1026098"/>
          </a:xfrm>
        </p:grpSpPr>
        <p:sp>
          <p:nvSpPr>
            <p:cNvPr id="40" name="TextBox 39">
              <a:extLst>
                <a:ext uri="{FF2B5EF4-FFF2-40B4-BE49-F238E27FC236}">
                  <a16:creationId xmlns="" xmlns:a16="http://schemas.microsoft.com/office/drawing/2014/main" id="{80BAAB6C-55B0-D347-976D-484B73AC2FC3}"/>
                </a:ext>
              </a:extLst>
            </p:cNvPr>
            <p:cNvSpPr txBox="1"/>
            <p:nvPr/>
          </p:nvSpPr>
          <p:spPr>
            <a:xfrm>
              <a:off x="10035346" y="1253078"/>
              <a:ext cx="1735318" cy="430887"/>
            </a:xfrm>
            <a:prstGeom prst="rect">
              <a:avLst/>
            </a:prstGeom>
            <a:noFill/>
          </p:spPr>
          <p:txBody>
            <a:bodyPr wrap="square" rtlCol="0">
              <a:spAutoFit/>
            </a:bodyPr>
            <a:lstStyle/>
            <a:p>
              <a:pPr algn="ctr"/>
              <a:r>
                <a:rPr lang="en-IN" sz="1050" dirty="0">
                  <a:solidFill>
                    <a:schemeClr val="tx1">
                      <a:lumMod val="75000"/>
                      <a:lumOff val="25000"/>
                    </a:schemeClr>
                  </a:solidFill>
                  <a:latin typeface="+mj-lt"/>
                  <a:cs typeface="Arial" panose="020B0604020202020204" pitchFamily="34" charset="0"/>
                </a:rPr>
                <a:t>Time-bound</a:t>
              </a:r>
            </a:p>
            <a:p>
              <a:pPr algn="ctr"/>
              <a:r>
                <a:rPr lang="en-IN" sz="1050" dirty="0">
                  <a:solidFill>
                    <a:schemeClr val="tx1">
                      <a:lumMod val="75000"/>
                      <a:lumOff val="25000"/>
                    </a:schemeClr>
                  </a:solidFill>
                  <a:latin typeface="+mj-lt"/>
                  <a:cs typeface="Arial" panose="020B0604020202020204" pitchFamily="34" charset="0"/>
                </a:rPr>
                <a:t>shipments</a:t>
              </a:r>
              <a:endParaRPr lang="en-IN" sz="600" dirty="0">
                <a:solidFill>
                  <a:schemeClr val="tx1">
                    <a:lumMod val="75000"/>
                    <a:lumOff val="25000"/>
                  </a:schemeClr>
                </a:solidFill>
                <a:latin typeface="+mj-lt"/>
                <a:cs typeface="Arial" panose="020B0604020202020204" pitchFamily="34" charset="0"/>
              </a:endParaRPr>
            </a:p>
          </p:txBody>
        </p:sp>
        <p:grpSp>
          <p:nvGrpSpPr>
            <p:cNvPr id="42" name="Group 41">
              <a:extLst>
                <a:ext uri="{FF2B5EF4-FFF2-40B4-BE49-F238E27FC236}">
                  <a16:creationId xmlns="" xmlns:a16="http://schemas.microsoft.com/office/drawing/2014/main" id="{9C46C28E-30E0-8B4D-8669-96E35C843CE0}"/>
                </a:ext>
              </a:extLst>
            </p:cNvPr>
            <p:cNvGrpSpPr>
              <a:grpSpLocks noChangeAspect="1"/>
            </p:cNvGrpSpPr>
            <p:nvPr/>
          </p:nvGrpSpPr>
          <p:grpSpPr>
            <a:xfrm>
              <a:off x="10617255" y="657867"/>
              <a:ext cx="571500" cy="585788"/>
              <a:chOff x="10712505" y="876550"/>
              <a:chExt cx="381000" cy="390525"/>
            </a:xfrm>
          </p:grpSpPr>
          <p:sp>
            <p:nvSpPr>
              <p:cNvPr id="44" name="Freeform: Shape 4">
                <a:extLst>
                  <a:ext uri="{FF2B5EF4-FFF2-40B4-BE49-F238E27FC236}">
                    <a16:creationId xmlns="" xmlns:a16="http://schemas.microsoft.com/office/drawing/2014/main" id="{214B5F3E-A407-2745-8D97-6F0844D46A9E}"/>
                  </a:ext>
                </a:extLst>
              </p:cNvPr>
              <p:cNvSpPr/>
              <p:nvPr/>
            </p:nvSpPr>
            <p:spPr>
              <a:xfrm>
                <a:off x="10712505" y="876550"/>
                <a:ext cx="381000" cy="390525"/>
              </a:xfrm>
              <a:custGeom>
                <a:avLst/>
                <a:gdLst>
                  <a:gd name="connsiteX0" fmla="*/ 377095 w 381000"/>
                  <a:gd name="connsiteY0" fmla="*/ 196120 h 390525"/>
                  <a:gd name="connsiteX1" fmla="*/ 192119 w 381000"/>
                  <a:gd name="connsiteY1" fmla="*/ 385096 h 390525"/>
                  <a:gd name="connsiteX2" fmla="*/ 7144 w 381000"/>
                  <a:gd name="connsiteY2" fmla="*/ 196120 h 390525"/>
                  <a:gd name="connsiteX3" fmla="*/ 192119 w 381000"/>
                  <a:gd name="connsiteY3" fmla="*/ 7144 h 390525"/>
                  <a:gd name="connsiteX4" fmla="*/ 377095 w 381000"/>
                  <a:gd name="connsiteY4" fmla="*/ 196120 h 390525"/>
                  <a:gd name="connsiteX5" fmla="*/ 377095 w 381000"/>
                  <a:gd name="connsiteY5" fmla="*/ 19612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390525">
                    <a:moveTo>
                      <a:pt x="377095" y="196120"/>
                    </a:moveTo>
                    <a:cubicBezTo>
                      <a:pt x="377095" y="300514"/>
                      <a:pt x="294323" y="385096"/>
                      <a:pt x="192119" y="385096"/>
                    </a:cubicBezTo>
                    <a:cubicBezTo>
                      <a:pt x="89916" y="385096"/>
                      <a:pt x="7144" y="300419"/>
                      <a:pt x="7144" y="196120"/>
                    </a:cubicBezTo>
                    <a:cubicBezTo>
                      <a:pt x="7144" y="91821"/>
                      <a:pt x="89916" y="7144"/>
                      <a:pt x="192119" y="7144"/>
                    </a:cubicBezTo>
                    <a:cubicBezTo>
                      <a:pt x="294323" y="7144"/>
                      <a:pt x="377095" y="91726"/>
                      <a:pt x="377095" y="196120"/>
                    </a:cubicBezTo>
                    <a:lnTo>
                      <a:pt x="377095" y="196120"/>
                    </a:lnTo>
                    <a:close/>
                  </a:path>
                </a:pathLst>
              </a:custGeom>
              <a:solidFill>
                <a:srgbClr val="FDDC00"/>
              </a:solidFill>
              <a:ln w="9525" cap="flat">
                <a:noFill/>
                <a:prstDash val="solid"/>
                <a:miter/>
              </a:ln>
            </p:spPr>
            <p:txBody>
              <a:bodyPr rtlCol="0" anchor="ctr"/>
              <a:lstStyle/>
              <a:p>
                <a:endParaRPr lang="en-IN">
                  <a:latin typeface="+mj-lt"/>
                </a:endParaRPr>
              </a:p>
            </p:txBody>
          </p:sp>
          <p:pic>
            <p:nvPicPr>
              <p:cNvPr id="45" name="Graphic 44">
                <a:extLst>
                  <a:ext uri="{FF2B5EF4-FFF2-40B4-BE49-F238E27FC236}">
                    <a16:creationId xmlns="" xmlns:a16="http://schemas.microsoft.com/office/drawing/2014/main" id="{7B3F622B-04EF-F141-B3BE-6F0415576E5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793467" y="979415"/>
                <a:ext cx="219075" cy="209550"/>
              </a:xfrm>
              <a:prstGeom prst="rect">
                <a:avLst/>
              </a:prstGeom>
            </p:spPr>
          </p:pic>
        </p:grpSp>
      </p:grpSp>
      <p:grpSp>
        <p:nvGrpSpPr>
          <p:cNvPr id="46" name="Group 45">
            <a:extLst>
              <a:ext uri="{FF2B5EF4-FFF2-40B4-BE49-F238E27FC236}">
                <a16:creationId xmlns="" xmlns:a16="http://schemas.microsoft.com/office/drawing/2014/main" id="{D61E28AC-AA36-1741-8F10-9B5A12187D08}"/>
              </a:ext>
            </a:extLst>
          </p:cNvPr>
          <p:cNvGrpSpPr/>
          <p:nvPr/>
        </p:nvGrpSpPr>
        <p:grpSpPr>
          <a:xfrm>
            <a:off x="6812215" y="5621939"/>
            <a:ext cx="1866507" cy="1016675"/>
            <a:chOff x="9969752" y="2414315"/>
            <a:chExt cx="1866507" cy="1016675"/>
          </a:xfrm>
        </p:grpSpPr>
        <p:sp>
          <p:nvSpPr>
            <p:cNvPr id="47" name="TextBox 46">
              <a:extLst>
                <a:ext uri="{FF2B5EF4-FFF2-40B4-BE49-F238E27FC236}">
                  <a16:creationId xmlns="" xmlns:a16="http://schemas.microsoft.com/office/drawing/2014/main" id="{B00D86BF-B95E-5048-9B9F-F288E262E5DA}"/>
                </a:ext>
              </a:extLst>
            </p:cNvPr>
            <p:cNvSpPr txBox="1"/>
            <p:nvPr/>
          </p:nvSpPr>
          <p:spPr>
            <a:xfrm>
              <a:off x="9969752" y="3000103"/>
              <a:ext cx="1866507" cy="430887"/>
            </a:xfrm>
            <a:prstGeom prst="rect">
              <a:avLst/>
            </a:prstGeom>
            <a:noFill/>
          </p:spPr>
          <p:txBody>
            <a:bodyPr wrap="square" rtlCol="0">
              <a:spAutoFit/>
            </a:bodyPr>
            <a:lstStyle/>
            <a:p>
              <a:pPr algn="ctr"/>
              <a:r>
                <a:rPr lang="en-IN" sz="1050" dirty="0">
                  <a:solidFill>
                    <a:schemeClr val="tx1">
                      <a:lumMod val="75000"/>
                      <a:lumOff val="25000"/>
                    </a:schemeClr>
                  </a:solidFill>
                  <a:latin typeface="+mj-lt"/>
                  <a:cs typeface="Arial" panose="020B0604020202020204" pitchFamily="34" charset="0"/>
                </a:rPr>
                <a:t>Optimum</a:t>
              </a:r>
            </a:p>
            <a:p>
              <a:pPr algn="ctr"/>
              <a:r>
                <a:rPr lang="en-IN" sz="1050" dirty="0">
                  <a:solidFill>
                    <a:schemeClr val="tx1">
                      <a:lumMod val="75000"/>
                      <a:lumOff val="25000"/>
                    </a:schemeClr>
                  </a:solidFill>
                  <a:latin typeface="+mj-lt"/>
                  <a:cs typeface="Arial" panose="020B0604020202020204" pitchFamily="34" charset="0"/>
                </a:rPr>
                <a:t>air cargo rates</a:t>
              </a:r>
              <a:endParaRPr lang="en-IN" sz="600" dirty="0">
                <a:solidFill>
                  <a:schemeClr val="tx1">
                    <a:lumMod val="75000"/>
                    <a:lumOff val="25000"/>
                  </a:schemeClr>
                </a:solidFill>
                <a:latin typeface="+mj-lt"/>
                <a:cs typeface="Arial" panose="020B0604020202020204" pitchFamily="34" charset="0"/>
              </a:endParaRPr>
            </a:p>
          </p:txBody>
        </p:sp>
        <p:grpSp>
          <p:nvGrpSpPr>
            <p:cNvPr id="48" name="Group 47">
              <a:extLst>
                <a:ext uri="{FF2B5EF4-FFF2-40B4-BE49-F238E27FC236}">
                  <a16:creationId xmlns="" xmlns:a16="http://schemas.microsoft.com/office/drawing/2014/main" id="{1F40E3F9-C9BF-6942-906B-B8B17E8882DA}"/>
                </a:ext>
              </a:extLst>
            </p:cNvPr>
            <p:cNvGrpSpPr>
              <a:grpSpLocks noChangeAspect="1"/>
            </p:cNvGrpSpPr>
            <p:nvPr/>
          </p:nvGrpSpPr>
          <p:grpSpPr>
            <a:xfrm>
              <a:off x="10617255" y="2414315"/>
              <a:ext cx="571500" cy="585788"/>
              <a:chOff x="10712505" y="2568163"/>
              <a:chExt cx="381000" cy="390525"/>
            </a:xfrm>
          </p:grpSpPr>
          <p:sp>
            <p:nvSpPr>
              <p:cNvPr id="49" name="Freeform: Shape 36">
                <a:extLst>
                  <a:ext uri="{FF2B5EF4-FFF2-40B4-BE49-F238E27FC236}">
                    <a16:creationId xmlns="" xmlns:a16="http://schemas.microsoft.com/office/drawing/2014/main" id="{192490A1-339E-8647-A4C5-1AD698EADC7A}"/>
                  </a:ext>
                </a:extLst>
              </p:cNvPr>
              <p:cNvSpPr/>
              <p:nvPr/>
            </p:nvSpPr>
            <p:spPr>
              <a:xfrm>
                <a:off x="10712505" y="2568163"/>
                <a:ext cx="381000" cy="390525"/>
              </a:xfrm>
              <a:custGeom>
                <a:avLst/>
                <a:gdLst>
                  <a:gd name="connsiteX0" fmla="*/ 377095 w 381000"/>
                  <a:gd name="connsiteY0" fmla="*/ 196120 h 390525"/>
                  <a:gd name="connsiteX1" fmla="*/ 192119 w 381000"/>
                  <a:gd name="connsiteY1" fmla="*/ 385096 h 390525"/>
                  <a:gd name="connsiteX2" fmla="*/ 7144 w 381000"/>
                  <a:gd name="connsiteY2" fmla="*/ 196120 h 390525"/>
                  <a:gd name="connsiteX3" fmla="*/ 192119 w 381000"/>
                  <a:gd name="connsiteY3" fmla="*/ 7144 h 390525"/>
                  <a:gd name="connsiteX4" fmla="*/ 377095 w 381000"/>
                  <a:gd name="connsiteY4" fmla="*/ 196120 h 390525"/>
                  <a:gd name="connsiteX5" fmla="*/ 377095 w 381000"/>
                  <a:gd name="connsiteY5" fmla="*/ 19612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390525">
                    <a:moveTo>
                      <a:pt x="377095" y="196120"/>
                    </a:moveTo>
                    <a:cubicBezTo>
                      <a:pt x="377095" y="300514"/>
                      <a:pt x="294323" y="385096"/>
                      <a:pt x="192119" y="385096"/>
                    </a:cubicBezTo>
                    <a:cubicBezTo>
                      <a:pt x="89916" y="385096"/>
                      <a:pt x="7144" y="300419"/>
                      <a:pt x="7144" y="196120"/>
                    </a:cubicBezTo>
                    <a:cubicBezTo>
                      <a:pt x="7144" y="91821"/>
                      <a:pt x="89916" y="7144"/>
                      <a:pt x="192119" y="7144"/>
                    </a:cubicBezTo>
                    <a:cubicBezTo>
                      <a:pt x="294323" y="7144"/>
                      <a:pt x="377095" y="91726"/>
                      <a:pt x="377095" y="196120"/>
                    </a:cubicBezTo>
                    <a:lnTo>
                      <a:pt x="377095" y="196120"/>
                    </a:lnTo>
                    <a:close/>
                  </a:path>
                </a:pathLst>
              </a:custGeom>
              <a:solidFill>
                <a:srgbClr val="FDDC00"/>
              </a:solidFill>
              <a:ln w="9525" cap="flat">
                <a:noFill/>
                <a:prstDash val="solid"/>
                <a:miter/>
              </a:ln>
            </p:spPr>
            <p:txBody>
              <a:bodyPr rtlCol="0" anchor="ctr"/>
              <a:lstStyle/>
              <a:p>
                <a:endParaRPr lang="en-IN">
                  <a:latin typeface="+mj-lt"/>
                </a:endParaRPr>
              </a:p>
            </p:txBody>
          </p:sp>
          <p:pic>
            <p:nvPicPr>
              <p:cNvPr id="50" name="Graphic 49">
                <a:extLst>
                  <a:ext uri="{FF2B5EF4-FFF2-40B4-BE49-F238E27FC236}">
                    <a16:creationId xmlns="" xmlns:a16="http://schemas.microsoft.com/office/drawing/2014/main" id="{3C5E3F79-4DD2-FE47-9608-FF35FF059D37}"/>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10793467" y="2687226"/>
                <a:ext cx="190500" cy="180975"/>
              </a:xfrm>
              <a:prstGeom prst="rect">
                <a:avLst/>
              </a:prstGeom>
            </p:spPr>
          </p:pic>
        </p:grpSp>
      </p:grpSp>
      <p:grpSp>
        <p:nvGrpSpPr>
          <p:cNvPr id="51" name="Group 50">
            <a:extLst>
              <a:ext uri="{FF2B5EF4-FFF2-40B4-BE49-F238E27FC236}">
                <a16:creationId xmlns="" xmlns:a16="http://schemas.microsoft.com/office/drawing/2014/main" id="{E6A47A32-7AC1-0B4A-821E-CBE16F77D2F5}"/>
              </a:ext>
            </a:extLst>
          </p:cNvPr>
          <p:cNvGrpSpPr/>
          <p:nvPr/>
        </p:nvGrpSpPr>
        <p:grpSpPr>
          <a:xfrm>
            <a:off x="8342598" y="5631999"/>
            <a:ext cx="1319753" cy="1026098"/>
            <a:chOff x="10243129" y="4088388"/>
            <a:chExt cx="1319753" cy="1026098"/>
          </a:xfrm>
        </p:grpSpPr>
        <p:sp>
          <p:nvSpPr>
            <p:cNvPr id="52" name="TextBox 51">
              <a:extLst>
                <a:ext uri="{FF2B5EF4-FFF2-40B4-BE49-F238E27FC236}">
                  <a16:creationId xmlns="" xmlns:a16="http://schemas.microsoft.com/office/drawing/2014/main" id="{419ADFFB-530F-2444-8619-AA6CEB4953CF}"/>
                </a:ext>
              </a:extLst>
            </p:cNvPr>
            <p:cNvSpPr txBox="1"/>
            <p:nvPr/>
          </p:nvSpPr>
          <p:spPr>
            <a:xfrm>
              <a:off x="10243129" y="4683599"/>
              <a:ext cx="1319753" cy="430887"/>
            </a:xfrm>
            <a:prstGeom prst="rect">
              <a:avLst/>
            </a:prstGeom>
            <a:noFill/>
          </p:spPr>
          <p:txBody>
            <a:bodyPr wrap="square" rtlCol="0">
              <a:spAutoFit/>
            </a:bodyPr>
            <a:lstStyle/>
            <a:p>
              <a:pPr algn="ctr"/>
              <a:r>
                <a:rPr lang="en-IN" sz="1050" dirty="0">
                  <a:solidFill>
                    <a:schemeClr val="tx1">
                      <a:lumMod val="75000"/>
                      <a:lumOff val="25000"/>
                    </a:schemeClr>
                  </a:solidFill>
                  <a:latin typeface="+mj-lt"/>
                  <a:cs typeface="Arial" panose="020B0604020202020204" pitchFamily="34" charset="0"/>
                </a:rPr>
                <a:t>Well-connected</a:t>
              </a:r>
            </a:p>
            <a:p>
              <a:pPr algn="ctr"/>
              <a:r>
                <a:rPr lang="en-IN" sz="1050" dirty="0">
                  <a:solidFill>
                    <a:schemeClr val="tx1">
                      <a:lumMod val="75000"/>
                      <a:lumOff val="25000"/>
                    </a:schemeClr>
                  </a:solidFill>
                  <a:latin typeface="+mj-lt"/>
                  <a:cs typeface="Arial" panose="020B0604020202020204" pitchFamily="34" charset="0"/>
                </a:rPr>
                <a:t>network</a:t>
              </a:r>
              <a:endParaRPr lang="en-IN" sz="600" dirty="0">
                <a:solidFill>
                  <a:schemeClr val="tx1">
                    <a:lumMod val="75000"/>
                    <a:lumOff val="25000"/>
                  </a:schemeClr>
                </a:solidFill>
                <a:latin typeface="+mj-lt"/>
                <a:cs typeface="Arial" panose="020B0604020202020204" pitchFamily="34" charset="0"/>
              </a:endParaRPr>
            </a:p>
          </p:txBody>
        </p:sp>
        <p:grpSp>
          <p:nvGrpSpPr>
            <p:cNvPr id="53" name="Group 52">
              <a:extLst>
                <a:ext uri="{FF2B5EF4-FFF2-40B4-BE49-F238E27FC236}">
                  <a16:creationId xmlns="" xmlns:a16="http://schemas.microsoft.com/office/drawing/2014/main" id="{67BA9FB2-5331-AB4F-ADA6-B0C33A6A5C5B}"/>
                </a:ext>
              </a:extLst>
            </p:cNvPr>
            <p:cNvGrpSpPr>
              <a:grpSpLocks noChangeAspect="1"/>
            </p:cNvGrpSpPr>
            <p:nvPr/>
          </p:nvGrpSpPr>
          <p:grpSpPr>
            <a:xfrm>
              <a:off x="10617255" y="4088388"/>
              <a:ext cx="571500" cy="585788"/>
              <a:chOff x="10712505" y="4294861"/>
              <a:chExt cx="381000" cy="390525"/>
            </a:xfrm>
          </p:grpSpPr>
          <p:sp>
            <p:nvSpPr>
              <p:cNvPr id="54" name="Freeform: Shape 37">
                <a:extLst>
                  <a:ext uri="{FF2B5EF4-FFF2-40B4-BE49-F238E27FC236}">
                    <a16:creationId xmlns="" xmlns:a16="http://schemas.microsoft.com/office/drawing/2014/main" id="{E05DB6D3-04DE-9845-9F61-566A297A9FD6}"/>
                  </a:ext>
                </a:extLst>
              </p:cNvPr>
              <p:cNvSpPr/>
              <p:nvPr/>
            </p:nvSpPr>
            <p:spPr>
              <a:xfrm>
                <a:off x="10712505" y="4294861"/>
                <a:ext cx="381000" cy="390525"/>
              </a:xfrm>
              <a:custGeom>
                <a:avLst/>
                <a:gdLst>
                  <a:gd name="connsiteX0" fmla="*/ 377095 w 381000"/>
                  <a:gd name="connsiteY0" fmla="*/ 196120 h 390525"/>
                  <a:gd name="connsiteX1" fmla="*/ 192119 w 381000"/>
                  <a:gd name="connsiteY1" fmla="*/ 385096 h 390525"/>
                  <a:gd name="connsiteX2" fmla="*/ 7144 w 381000"/>
                  <a:gd name="connsiteY2" fmla="*/ 196120 h 390525"/>
                  <a:gd name="connsiteX3" fmla="*/ 192119 w 381000"/>
                  <a:gd name="connsiteY3" fmla="*/ 7144 h 390525"/>
                  <a:gd name="connsiteX4" fmla="*/ 377095 w 381000"/>
                  <a:gd name="connsiteY4" fmla="*/ 196120 h 390525"/>
                  <a:gd name="connsiteX5" fmla="*/ 377095 w 381000"/>
                  <a:gd name="connsiteY5" fmla="*/ 19612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390525">
                    <a:moveTo>
                      <a:pt x="377095" y="196120"/>
                    </a:moveTo>
                    <a:cubicBezTo>
                      <a:pt x="377095" y="300514"/>
                      <a:pt x="294323" y="385096"/>
                      <a:pt x="192119" y="385096"/>
                    </a:cubicBezTo>
                    <a:cubicBezTo>
                      <a:pt x="89916" y="385096"/>
                      <a:pt x="7144" y="300419"/>
                      <a:pt x="7144" y="196120"/>
                    </a:cubicBezTo>
                    <a:cubicBezTo>
                      <a:pt x="7144" y="91821"/>
                      <a:pt x="89916" y="7144"/>
                      <a:pt x="192119" y="7144"/>
                    </a:cubicBezTo>
                    <a:cubicBezTo>
                      <a:pt x="294323" y="7144"/>
                      <a:pt x="377095" y="91726"/>
                      <a:pt x="377095" y="196120"/>
                    </a:cubicBezTo>
                    <a:lnTo>
                      <a:pt x="377095" y="196120"/>
                    </a:lnTo>
                    <a:close/>
                  </a:path>
                </a:pathLst>
              </a:custGeom>
              <a:solidFill>
                <a:srgbClr val="FDDC00"/>
              </a:solidFill>
              <a:ln w="9525" cap="flat">
                <a:noFill/>
                <a:prstDash val="solid"/>
                <a:miter/>
              </a:ln>
            </p:spPr>
            <p:txBody>
              <a:bodyPr rtlCol="0" anchor="ctr"/>
              <a:lstStyle/>
              <a:p>
                <a:endParaRPr lang="en-IN">
                  <a:latin typeface="+mj-lt"/>
                </a:endParaRPr>
              </a:p>
            </p:txBody>
          </p:sp>
          <p:pic>
            <p:nvPicPr>
              <p:cNvPr id="55" name="Graphic 54">
                <a:extLst>
                  <a:ext uri="{FF2B5EF4-FFF2-40B4-BE49-F238E27FC236}">
                    <a16:creationId xmlns="" xmlns:a16="http://schemas.microsoft.com/office/drawing/2014/main" id="{9C87CDA9-1973-6046-AF82-64CF55958D48}"/>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10793467" y="4412379"/>
                <a:ext cx="190500" cy="190500"/>
              </a:xfrm>
              <a:prstGeom prst="rect">
                <a:avLst/>
              </a:prstGeom>
            </p:spPr>
          </p:pic>
        </p:grpSp>
      </p:grpSp>
      <p:cxnSp>
        <p:nvCxnSpPr>
          <p:cNvPr id="56" name="Straight Connector 55">
            <a:extLst>
              <a:ext uri="{FF2B5EF4-FFF2-40B4-BE49-F238E27FC236}">
                <a16:creationId xmlns="" xmlns:a16="http://schemas.microsoft.com/office/drawing/2014/main" id="{9C9C0F59-296A-C349-91C2-9C30DB9F1DC2}"/>
              </a:ext>
            </a:extLst>
          </p:cNvPr>
          <p:cNvCxnSpPr>
            <a:cxnSpLocks/>
          </p:cNvCxnSpPr>
          <p:nvPr/>
        </p:nvCxnSpPr>
        <p:spPr>
          <a:xfrm>
            <a:off x="0" y="1053049"/>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7" name="Title 1">
            <a:extLst>
              <a:ext uri="{FF2B5EF4-FFF2-40B4-BE49-F238E27FC236}">
                <a16:creationId xmlns="" xmlns:a16="http://schemas.microsoft.com/office/drawing/2014/main" id="{5299879F-4302-DD41-8079-CCFDA8FC2637}"/>
              </a:ext>
            </a:extLst>
          </p:cNvPr>
          <p:cNvSpPr txBox="1">
            <a:spLocks/>
          </p:cNvSpPr>
          <p:nvPr/>
        </p:nvSpPr>
        <p:spPr>
          <a:xfrm>
            <a:off x="838200" y="202702"/>
            <a:ext cx="10515600" cy="434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1400" b="1" spc="300" dirty="0"/>
              <a:t>ECU WORLDWIDE SOLUTIONS</a:t>
            </a:r>
          </a:p>
        </p:txBody>
      </p:sp>
      <p:sp>
        <p:nvSpPr>
          <p:cNvPr id="58" name="Rectangle: Rounded Corners 150">
            <a:extLst>
              <a:ext uri="{FF2B5EF4-FFF2-40B4-BE49-F238E27FC236}">
                <a16:creationId xmlns="" xmlns:a16="http://schemas.microsoft.com/office/drawing/2014/main" id="{90D4850B-8118-D248-8CDD-8D2B82384E34}"/>
              </a:ext>
            </a:extLst>
          </p:cNvPr>
          <p:cNvSpPr/>
          <p:nvPr/>
        </p:nvSpPr>
        <p:spPr>
          <a:xfrm>
            <a:off x="2068287" y="745118"/>
            <a:ext cx="8055426" cy="609743"/>
          </a:xfrm>
          <a:prstGeom prst="roundRect">
            <a:avLst>
              <a:gd name="adj" fmla="val 5000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9" name="Title 25">
            <a:extLst>
              <a:ext uri="{FF2B5EF4-FFF2-40B4-BE49-F238E27FC236}">
                <a16:creationId xmlns="" xmlns:a16="http://schemas.microsoft.com/office/drawing/2014/main" id="{DD25CEA8-2037-284D-957F-DA2FADAD7324}"/>
              </a:ext>
            </a:extLst>
          </p:cNvPr>
          <p:cNvSpPr txBox="1">
            <a:spLocks/>
          </p:cNvSpPr>
          <p:nvPr/>
        </p:nvSpPr>
        <p:spPr>
          <a:xfrm>
            <a:off x="3329906" y="824639"/>
            <a:ext cx="5532186" cy="580777"/>
          </a:xfrm>
          <a:prstGeom prst="rect">
            <a:avLst/>
          </a:prstGeom>
        </p:spPr>
        <p:txBody>
          <a:bodyPr/>
          <a:lstStyle>
            <a:lvl1pPr algn="ctr"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r>
              <a:rPr lang="en-US" sz="3200" dirty="0">
                <a:solidFill>
                  <a:srgbClr val="0070C0"/>
                </a:solidFill>
              </a:rPr>
              <a:t>AIR FREIGHT</a:t>
            </a:r>
          </a:p>
        </p:txBody>
      </p:sp>
    </p:spTree>
    <p:extLst>
      <p:ext uri="{BB962C8B-B14F-4D97-AF65-F5344CB8AC3E}">
        <p14:creationId xmlns:p14="http://schemas.microsoft.com/office/powerpoint/2010/main" val="30166715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E8C33B6-C5D9-E347-B36A-7556E698F6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7028" y="2278485"/>
            <a:ext cx="3765469" cy="3765469"/>
          </a:xfrm>
          <a:prstGeom prst="rect">
            <a:avLst/>
          </a:prstGeom>
        </p:spPr>
      </p:pic>
      <p:sp>
        <p:nvSpPr>
          <p:cNvPr id="162" name="Rectangle 161">
            <a:extLst>
              <a:ext uri="{FF2B5EF4-FFF2-40B4-BE49-F238E27FC236}">
                <a16:creationId xmlns="" xmlns:a16="http://schemas.microsoft.com/office/drawing/2014/main" id="{C65A2C69-3623-418B-B501-A2EBA54E915B}"/>
              </a:ext>
            </a:extLst>
          </p:cNvPr>
          <p:cNvSpPr/>
          <p:nvPr/>
        </p:nvSpPr>
        <p:spPr>
          <a:xfrm rot="16200000">
            <a:off x="6073140" y="747527"/>
            <a:ext cx="45719" cy="1219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solidFill>
                <a:schemeClr val="accent2"/>
              </a:solidFill>
            </a:endParaRPr>
          </a:p>
        </p:txBody>
      </p:sp>
      <p:sp>
        <p:nvSpPr>
          <p:cNvPr id="41" name="Title 25">
            <a:extLst>
              <a:ext uri="{FF2B5EF4-FFF2-40B4-BE49-F238E27FC236}">
                <a16:creationId xmlns="" xmlns:a16="http://schemas.microsoft.com/office/drawing/2014/main" id="{DCCF88D2-9C0A-DC41-9FF4-0BBD00BF6F98}"/>
              </a:ext>
            </a:extLst>
          </p:cNvPr>
          <p:cNvSpPr txBox="1">
            <a:spLocks/>
          </p:cNvSpPr>
          <p:nvPr/>
        </p:nvSpPr>
        <p:spPr>
          <a:xfrm>
            <a:off x="2427194" y="1135108"/>
            <a:ext cx="7235157" cy="580777"/>
          </a:xfrm>
          <a:prstGeom prst="rect">
            <a:avLst/>
          </a:prstGeom>
        </p:spPr>
        <p:txBody>
          <a:bodyPr/>
          <a:lstStyle>
            <a:lvl1pPr algn="ctr"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endParaRPr lang="en-US" sz="1800" dirty="0">
              <a:solidFill>
                <a:srgbClr val="0070C0"/>
              </a:solidFill>
            </a:endParaRPr>
          </a:p>
        </p:txBody>
      </p:sp>
      <p:sp>
        <p:nvSpPr>
          <p:cNvPr id="19" name="TextBox 18">
            <a:extLst>
              <a:ext uri="{FF2B5EF4-FFF2-40B4-BE49-F238E27FC236}">
                <a16:creationId xmlns="" xmlns:a16="http://schemas.microsoft.com/office/drawing/2014/main" id="{01422D6B-A3E4-6045-A907-0CF7159402C2}"/>
              </a:ext>
            </a:extLst>
          </p:cNvPr>
          <p:cNvSpPr txBox="1"/>
          <p:nvPr/>
        </p:nvSpPr>
        <p:spPr>
          <a:xfrm>
            <a:off x="5799522" y="2668504"/>
            <a:ext cx="5455450" cy="2769989"/>
          </a:xfrm>
          <a:prstGeom prst="rect">
            <a:avLst/>
          </a:prstGeom>
          <a:noFill/>
        </p:spPr>
        <p:txBody>
          <a:bodyPr wrap="square" rtlCol="0">
            <a:spAutoFit/>
          </a:bodyPr>
          <a:lstStyle/>
          <a:p>
            <a:pPr marL="285750" indent="-285750">
              <a:lnSpc>
                <a:spcPct val="100000"/>
              </a:lnSpc>
              <a:spcBef>
                <a:spcPts val="1200"/>
              </a:spcBef>
              <a:buFont typeface="Arial" panose="020B0604020202020204" pitchFamily="34" charset="0"/>
              <a:buChar char="•"/>
            </a:pPr>
            <a:r>
              <a:rPr lang="en-IN" sz="1400" dirty="0">
                <a:solidFill>
                  <a:schemeClr val="tx1">
                    <a:lumMod val="95000"/>
                    <a:lumOff val="5000"/>
                  </a:schemeClr>
                </a:solidFill>
                <a:latin typeface="+mj-lt"/>
                <a:cs typeface="Arial" panose="020B0604020202020204" pitchFamily="34" charset="0"/>
              </a:rPr>
              <a:t>Our special expertise in cross-border handling for better safety and handling of cargo</a:t>
            </a:r>
          </a:p>
          <a:p>
            <a:pPr marL="285750" indent="-285750">
              <a:lnSpc>
                <a:spcPct val="100000"/>
              </a:lnSpc>
              <a:spcBef>
                <a:spcPts val="1200"/>
              </a:spcBef>
              <a:buFont typeface="Arial" panose="020B0604020202020204" pitchFamily="34" charset="0"/>
              <a:buChar char="•"/>
            </a:pPr>
            <a:r>
              <a:rPr lang="en-IN" sz="1400" dirty="0">
                <a:solidFill>
                  <a:schemeClr val="tx1">
                    <a:lumMod val="95000"/>
                    <a:lumOff val="5000"/>
                  </a:schemeClr>
                </a:solidFill>
                <a:latin typeface="+mj-lt"/>
                <a:cs typeface="Arial" panose="020B0604020202020204" pitchFamily="34" charset="0"/>
              </a:rPr>
              <a:t>Vast presence that helps with necessary permits and clearances</a:t>
            </a:r>
          </a:p>
          <a:p>
            <a:pPr marL="285750" indent="-285750">
              <a:lnSpc>
                <a:spcPct val="100000"/>
              </a:lnSpc>
              <a:spcBef>
                <a:spcPts val="1200"/>
              </a:spcBef>
              <a:buFont typeface="Arial" panose="020B0604020202020204" pitchFamily="34" charset="0"/>
              <a:buChar char="•"/>
            </a:pPr>
            <a:r>
              <a:rPr lang="en-IN" sz="1400" dirty="0">
                <a:solidFill>
                  <a:schemeClr val="tx1">
                    <a:lumMod val="95000"/>
                    <a:lumOff val="5000"/>
                  </a:schemeClr>
                </a:solidFill>
                <a:latin typeface="+mj-lt"/>
                <a:cs typeface="Arial" panose="020B0604020202020204" pitchFamily="34" charset="0"/>
              </a:rPr>
              <a:t>Support solutions and escorts wherever necessary</a:t>
            </a:r>
          </a:p>
          <a:p>
            <a:pPr marL="285750" indent="-285750">
              <a:lnSpc>
                <a:spcPct val="100000"/>
              </a:lnSpc>
              <a:spcBef>
                <a:spcPts val="1200"/>
              </a:spcBef>
              <a:buFont typeface="Arial" panose="020B0604020202020204" pitchFamily="34" charset="0"/>
              <a:buChar char="•"/>
            </a:pPr>
            <a:r>
              <a:rPr lang="en-IN" sz="1400" dirty="0">
                <a:solidFill>
                  <a:schemeClr val="tx1">
                    <a:lumMod val="95000"/>
                    <a:lumOff val="5000"/>
                  </a:schemeClr>
                </a:solidFill>
                <a:latin typeface="+mj-lt"/>
                <a:cs typeface="Arial" panose="020B0604020202020204" pitchFamily="34" charset="0"/>
              </a:rPr>
              <a:t>Compliance with all regulatory codes and standards</a:t>
            </a:r>
          </a:p>
          <a:p>
            <a:pPr>
              <a:spcBef>
                <a:spcPts val="1200"/>
              </a:spcBef>
            </a:pPr>
            <a:endParaRPr lang="en-IN" b="1" i="1" dirty="0">
              <a:solidFill>
                <a:srgbClr val="0070C0"/>
              </a:solidFill>
              <a:latin typeface="+mj-lt"/>
              <a:cs typeface="Arial" panose="020B0604020202020204" pitchFamily="34" charset="0"/>
            </a:endParaRPr>
          </a:p>
          <a:p>
            <a:pPr>
              <a:spcBef>
                <a:spcPts val="1200"/>
              </a:spcBef>
            </a:pPr>
            <a:r>
              <a:rPr lang="en-IN" b="1" i="1" dirty="0">
                <a:solidFill>
                  <a:srgbClr val="0070C0"/>
                </a:solidFill>
                <a:latin typeface="+mj-lt"/>
                <a:cs typeface="Arial" panose="020B0604020202020204" pitchFamily="34" charset="0"/>
              </a:rPr>
              <a:t>We are proud to be a logistics partner to the United Nations for NGO movement in Africa</a:t>
            </a:r>
            <a:r>
              <a:rPr lang="en-IN" b="1" dirty="0">
                <a:solidFill>
                  <a:srgbClr val="0070C0"/>
                </a:solidFill>
                <a:latin typeface="+mj-lt"/>
                <a:cs typeface="Arial" panose="020B0604020202020204" pitchFamily="34" charset="0"/>
              </a:rPr>
              <a:t>.</a:t>
            </a:r>
          </a:p>
        </p:txBody>
      </p:sp>
      <p:cxnSp>
        <p:nvCxnSpPr>
          <p:cNvPr id="28" name="Straight Connector 27">
            <a:extLst>
              <a:ext uri="{FF2B5EF4-FFF2-40B4-BE49-F238E27FC236}">
                <a16:creationId xmlns="" xmlns:a16="http://schemas.microsoft.com/office/drawing/2014/main" id="{0DA2B712-83C2-784D-B0AF-B5B53DE4E822}"/>
              </a:ext>
            </a:extLst>
          </p:cNvPr>
          <p:cNvCxnSpPr>
            <a:cxnSpLocks/>
          </p:cNvCxnSpPr>
          <p:nvPr/>
        </p:nvCxnSpPr>
        <p:spPr>
          <a:xfrm>
            <a:off x="0" y="1053049"/>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9" name="Title 1">
            <a:extLst>
              <a:ext uri="{FF2B5EF4-FFF2-40B4-BE49-F238E27FC236}">
                <a16:creationId xmlns="" xmlns:a16="http://schemas.microsoft.com/office/drawing/2014/main" id="{DDB90291-F8DA-EE41-B709-1984CFC3F6FF}"/>
              </a:ext>
            </a:extLst>
          </p:cNvPr>
          <p:cNvSpPr txBox="1">
            <a:spLocks/>
          </p:cNvSpPr>
          <p:nvPr/>
        </p:nvSpPr>
        <p:spPr>
          <a:xfrm>
            <a:off x="838200" y="202702"/>
            <a:ext cx="10515600" cy="434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1400" b="1" spc="300" dirty="0"/>
              <a:t>ECU WORLDWIDE SOLUTIONS</a:t>
            </a:r>
          </a:p>
        </p:txBody>
      </p:sp>
      <p:sp>
        <p:nvSpPr>
          <p:cNvPr id="30" name="Rectangle: Rounded Corners 150">
            <a:extLst>
              <a:ext uri="{FF2B5EF4-FFF2-40B4-BE49-F238E27FC236}">
                <a16:creationId xmlns="" xmlns:a16="http://schemas.microsoft.com/office/drawing/2014/main" id="{50A6C628-A333-8747-994C-31FB52017F1F}"/>
              </a:ext>
            </a:extLst>
          </p:cNvPr>
          <p:cNvSpPr/>
          <p:nvPr/>
        </p:nvSpPr>
        <p:spPr>
          <a:xfrm>
            <a:off x="2068287" y="745118"/>
            <a:ext cx="8055426" cy="609743"/>
          </a:xfrm>
          <a:prstGeom prst="roundRect">
            <a:avLst>
              <a:gd name="adj" fmla="val 5000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Title 25">
            <a:extLst>
              <a:ext uri="{FF2B5EF4-FFF2-40B4-BE49-F238E27FC236}">
                <a16:creationId xmlns="" xmlns:a16="http://schemas.microsoft.com/office/drawing/2014/main" id="{6E408737-EBBC-E847-AB16-D598572A1047}"/>
              </a:ext>
            </a:extLst>
          </p:cNvPr>
          <p:cNvSpPr txBox="1">
            <a:spLocks/>
          </p:cNvSpPr>
          <p:nvPr/>
        </p:nvSpPr>
        <p:spPr>
          <a:xfrm>
            <a:off x="3329906" y="824639"/>
            <a:ext cx="5532186" cy="580777"/>
          </a:xfrm>
          <a:prstGeom prst="rect">
            <a:avLst/>
          </a:prstGeom>
        </p:spPr>
        <p:txBody>
          <a:bodyPr/>
          <a:lstStyle>
            <a:lvl1pPr algn="ctr"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r>
              <a:rPr lang="en-US" sz="3200" dirty="0">
                <a:solidFill>
                  <a:srgbClr val="0070C0"/>
                </a:solidFill>
              </a:rPr>
              <a:t>MULTI-MODAL TRANSPORT</a:t>
            </a:r>
            <a:endParaRPr lang="en-US" sz="1400" dirty="0">
              <a:solidFill>
                <a:srgbClr val="0070C0"/>
              </a:solidFill>
            </a:endParaRPr>
          </a:p>
        </p:txBody>
      </p:sp>
    </p:spTree>
    <p:extLst>
      <p:ext uri="{BB962C8B-B14F-4D97-AF65-F5344CB8AC3E}">
        <p14:creationId xmlns:p14="http://schemas.microsoft.com/office/powerpoint/2010/main" val="4896165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FC0592F0-7093-714A-B2C4-BDBF9EB548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7027" y="2237616"/>
            <a:ext cx="3765469" cy="3765469"/>
          </a:xfrm>
          <a:prstGeom prst="rect">
            <a:avLst/>
          </a:prstGeom>
        </p:spPr>
      </p:pic>
      <p:cxnSp>
        <p:nvCxnSpPr>
          <p:cNvPr id="153" name="Straight Connector 152">
            <a:extLst>
              <a:ext uri="{FF2B5EF4-FFF2-40B4-BE49-F238E27FC236}">
                <a16:creationId xmlns="" xmlns:a16="http://schemas.microsoft.com/office/drawing/2014/main" id="{5B38F4DA-7A88-46E6-86AB-3F88A49C9732}"/>
              </a:ext>
            </a:extLst>
          </p:cNvPr>
          <p:cNvCxnSpPr>
            <a:cxnSpLocks/>
          </p:cNvCxnSpPr>
          <p:nvPr/>
        </p:nvCxnSpPr>
        <p:spPr>
          <a:xfrm>
            <a:off x="10123713" y="782658"/>
            <a:ext cx="206828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2" name="Rectangle 161">
            <a:extLst>
              <a:ext uri="{FF2B5EF4-FFF2-40B4-BE49-F238E27FC236}">
                <a16:creationId xmlns="" xmlns:a16="http://schemas.microsoft.com/office/drawing/2014/main" id="{C65A2C69-3623-418B-B501-A2EBA54E915B}"/>
              </a:ext>
            </a:extLst>
          </p:cNvPr>
          <p:cNvSpPr/>
          <p:nvPr/>
        </p:nvSpPr>
        <p:spPr>
          <a:xfrm rot="16200000">
            <a:off x="6073140" y="747527"/>
            <a:ext cx="45719" cy="1219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solidFill>
                <a:schemeClr val="accent2"/>
              </a:solidFill>
            </a:endParaRPr>
          </a:p>
        </p:txBody>
      </p:sp>
      <p:sp>
        <p:nvSpPr>
          <p:cNvPr id="41" name="Title 25">
            <a:extLst>
              <a:ext uri="{FF2B5EF4-FFF2-40B4-BE49-F238E27FC236}">
                <a16:creationId xmlns="" xmlns:a16="http://schemas.microsoft.com/office/drawing/2014/main" id="{DCCF88D2-9C0A-DC41-9FF4-0BBD00BF6F98}"/>
              </a:ext>
            </a:extLst>
          </p:cNvPr>
          <p:cNvSpPr txBox="1">
            <a:spLocks/>
          </p:cNvSpPr>
          <p:nvPr/>
        </p:nvSpPr>
        <p:spPr>
          <a:xfrm>
            <a:off x="2427194" y="1135108"/>
            <a:ext cx="7235157" cy="580777"/>
          </a:xfrm>
          <a:prstGeom prst="rect">
            <a:avLst/>
          </a:prstGeom>
        </p:spPr>
        <p:txBody>
          <a:bodyPr/>
          <a:lstStyle>
            <a:lvl1pPr algn="ctr"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endParaRPr lang="en-US" sz="1800" dirty="0">
              <a:solidFill>
                <a:srgbClr val="0070C0"/>
              </a:solidFill>
            </a:endParaRPr>
          </a:p>
        </p:txBody>
      </p:sp>
      <p:sp>
        <p:nvSpPr>
          <p:cNvPr id="19" name="TextBox 18">
            <a:extLst>
              <a:ext uri="{FF2B5EF4-FFF2-40B4-BE49-F238E27FC236}">
                <a16:creationId xmlns="" xmlns:a16="http://schemas.microsoft.com/office/drawing/2014/main" id="{01422D6B-A3E4-6045-A907-0CF7159402C2}"/>
              </a:ext>
            </a:extLst>
          </p:cNvPr>
          <p:cNvSpPr txBox="1"/>
          <p:nvPr/>
        </p:nvSpPr>
        <p:spPr>
          <a:xfrm>
            <a:off x="5799522" y="2987680"/>
            <a:ext cx="5455450" cy="2154436"/>
          </a:xfrm>
          <a:prstGeom prst="rect">
            <a:avLst/>
          </a:prstGeom>
          <a:noFill/>
        </p:spPr>
        <p:txBody>
          <a:bodyPr wrap="square" rtlCol="0">
            <a:spAutoFit/>
          </a:bodyPr>
          <a:lstStyle/>
          <a:p>
            <a:pPr marL="285750" indent="-285750">
              <a:lnSpc>
                <a:spcPct val="100000"/>
              </a:lnSpc>
              <a:spcBef>
                <a:spcPts val="1200"/>
              </a:spcBef>
              <a:buFont typeface="Arial" panose="020B0604020202020204" pitchFamily="34" charset="0"/>
              <a:buChar char="•"/>
            </a:pPr>
            <a:r>
              <a:rPr lang="en-IN" sz="1400" dirty="0">
                <a:solidFill>
                  <a:schemeClr val="tx1">
                    <a:lumMod val="95000"/>
                    <a:lumOff val="5000"/>
                  </a:schemeClr>
                </a:solidFill>
                <a:latin typeface="+mj-lt"/>
                <a:cs typeface="Arial" panose="020B0604020202020204" pitchFamily="34" charset="0"/>
              </a:rPr>
              <a:t>State-of-the-art facilities</a:t>
            </a:r>
          </a:p>
          <a:p>
            <a:pPr marL="285750" indent="-285750">
              <a:lnSpc>
                <a:spcPct val="100000"/>
              </a:lnSpc>
              <a:spcBef>
                <a:spcPts val="1200"/>
              </a:spcBef>
              <a:buFont typeface="Arial" panose="020B0604020202020204" pitchFamily="34" charset="0"/>
              <a:buChar char="•"/>
            </a:pPr>
            <a:r>
              <a:rPr lang="en-IN" sz="1400" dirty="0">
                <a:solidFill>
                  <a:schemeClr val="tx1">
                    <a:lumMod val="95000"/>
                    <a:lumOff val="5000"/>
                  </a:schemeClr>
                </a:solidFill>
                <a:latin typeface="+mj-lt"/>
                <a:cs typeface="Arial" panose="020B0604020202020204" pitchFamily="34" charset="0"/>
              </a:rPr>
              <a:t>Trained professionals, equipment and latest technology</a:t>
            </a:r>
          </a:p>
          <a:p>
            <a:pPr marL="285750" indent="-285750">
              <a:lnSpc>
                <a:spcPct val="100000"/>
              </a:lnSpc>
              <a:spcBef>
                <a:spcPts val="1200"/>
              </a:spcBef>
              <a:buFont typeface="Arial" panose="020B0604020202020204" pitchFamily="34" charset="0"/>
              <a:buChar char="•"/>
            </a:pPr>
            <a:r>
              <a:rPr lang="en-IN" sz="1400" dirty="0">
                <a:solidFill>
                  <a:schemeClr val="tx1">
                    <a:lumMod val="95000"/>
                    <a:lumOff val="5000"/>
                  </a:schemeClr>
                </a:solidFill>
                <a:latin typeface="+mj-lt"/>
                <a:cs typeface="Arial" panose="020B0604020202020204" pitchFamily="34" charset="0"/>
              </a:rPr>
              <a:t>Scalable supply chain solutions</a:t>
            </a:r>
          </a:p>
          <a:p>
            <a:pPr marL="285750" indent="-285750">
              <a:lnSpc>
                <a:spcPct val="100000"/>
              </a:lnSpc>
              <a:spcBef>
                <a:spcPts val="1200"/>
              </a:spcBef>
              <a:buFont typeface="Arial" panose="020B0604020202020204" pitchFamily="34" charset="0"/>
              <a:buChar char="•"/>
            </a:pPr>
            <a:r>
              <a:rPr lang="en-IN" sz="1400" dirty="0">
                <a:solidFill>
                  <a:schemeClr val="tx1">
                    <a:lumMod val="95000"/>
                    <a:lumOff val="5000"/>
                  </a:schemeClr>
                </a:solidFill>
                <a:latin typeface="+mj-lt"/>
                <a:cs typeface="Arial" panose="020B0604020202020204" pitchFamily="34" charset="0"/>
              </a:rPr>
              <a:t>Assured safety and quality</a:t>
            </a:r>
          </a:p>
          <a:p>
            <a:pPr marL="285750" indent="-285750">
              <a:lnSpc>
                <a:spcPct val="100000"/>
              </a:lnSpc>
              <a:spcBef>
                <a:spcPts val="1200"/>
              </a:spcBef>
              <a:buFont typeface="Arial" panose="020B0604020202020204" pitchFamily="34" charset="0"/>
              <a:buChar char="•"/>
            </a:pPr>
            <a:r>
              <a:rPr lang="en-IN" sz="1400" dirty="0">
                <a:solidFill>
                  <a:schemeClr val="tx1">
                    <a:lumMod val="95000"/>
                    <a:lumOff val="5000"/>
                  </a:schemeClr>
                </a:solidFill>
                <a:latin typeface="+mj-lt"/>
                <a:cs typeface="Arial" panose="020B0604020202020204" pitchFamily="34" charset="0"/>
              </a:rPr>
              <a:t>Owned and operated warehouses across the continents</a:t>
            </a:r>
          </a:p>
          <a:p>
            <a:pPr>
              <a:lnSpc>
                <a:spcPct val="100000"/>
              </a:lnSpc>
              <a:spcBef>
                <a:spcPts val="1200"/>
              </a:spcBef>
            </a:pPr>
            <a:endParaRPr lang="en-IN" sz="1400" dirty="0">
              <a:solidFill>
                <a:schemeClr val="tx1">
                  <a:lumMod val="95000"/>
                  <a:lumOff val="5000"/>
                </a:schemeClr>
              </a:solidFill>
              <a:latin typeface="+mj-lt"/>
              <a:cs typeface="Arial" panose="020B0604020202020204" pitchFamily="34" charset="0"/>
            </a:endParaRPr>
          </a:p>
        </p:txBody>
      </p:sp>
      <p:cxnSp>
        <p:nvCxnSpPr>
          <p:cNvPr id="13" name="Straight Connector 12">
            <a:extLst>
              <a:ext uri="{FF2B5EF4-FFF2-40B4-BE49-F238E27FC236}">
                <a16:creationId xmlns="" xmlns:a16="http://schemas.microsoft.com/office/drawing/2014/main" id="{5C72C557-8E8A-4443-8E65-6A7D24284EEE}"/>
              </a:ext>
            </a:extLst>
          </p:cNvPr>
          <p:cNvCxnSpPr>
            <a:cxnSpLocks/>
          </p:cNvCxnSpPr>
          <p:nvPr/>
        </p:nvCxnSpPr>
        <p:spPr>
          <a:xfrm>
            <a:off x="0" y="1053049"/>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 xmlns:a16="http://schemas.microsoft.com/office/drawing/2014/main" id="{98C3604A-0A1C-6C41-96F9-0DA0CF367E2C}"/>
              </a:ext>
            </a:extLst>
          </p:cNvPr>
          <p:cNvSpPr txBox="1">
            <a:spLocks/>
          </p:cNvSpPr>
          <p:nvPr/>
        </p:nvSpPr>
        <p:spPr>
          <a:xfrm>
            <a:off x="838200" y="202702"/>
            <a:ext cx="10515600" cy="434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1400" b="1" spc="300" dirty="0"/>
              <a:t>ECU WORLDWIDE SOLUTIONS</a:t>
            </a:r>
          </a:p>
        </p:txBody>
      </p:sp>
      <p:sp>
        <p:nvSpPr>
          <p:cNvPr id="15" name="Rectangle: Rounded Corners 150">
            <a:extLst>
              <a:ext uri="{FF2B5EF4-FFF2-40B4-BE49-F238E27FC236}">
                <a16:creationId xmlns="" xmlns:a16="http://schemas.microsoft.com/office/drawing/2014/main" id="{0D0291A3-9B71-3444-9226-72C966AB70C8}"/>
              </a:ext>
            </a:extLst>
          </p:cNvPr>
          <p:cNvSpPr/>
          <p:nvPr/>
        </p:nvSpPr>
        <p:spPr>
          <a:xfrm>
            <a:off x="2068287" y="745118"/>
            <a:ext cx="8055426" cy="609743"/>
          </a:xfrm>
          <a:prstGeom prst="roundRect">
            <a:avLst>
              <a:gd name="adj" fmla="val 5000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itle 25">
            <a:extLst>
              <a:ext uri="{FF2B5EF4-FFF2-40B4-BE49-F238E27FC236}">
                <a16:creationId xmlns="" xmlns:a16="http://schemas.microsoft.com/office/drawing/2014/main" id="{A0EEF35A-0A36-2542-9017-AF4776F1D99D}"/>
              </a:ext>
            </a:extLst>
          </p:cNvPr>
          <p:cNvSpPr txBox="1">
            <a:spLocks/>
          </p:cNvSpPr>
          <p:nvPr/>
        </p:nvSpPr>
        <p:spPr>
          <a:xfrm>
            <a:off x="3329906" y="824639"/>
            <a:ext cx="5532186" cy="580777"/>
          </a:xfrm>
          <a:prstGeom prst="rect">
            <a:avLst/>
          </a:prstGeom>
        </p:spPr>
        <p:txBody>
          <a:bodyPr/>
          <a:lstStyle>
            <a:lvl1pPr algn="ctr"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r>
              <a:rPr lang="en-US" sz="3200" dirty="0">
                <a:solidFill>
                  <a:srgbClr val="0070C0"/>
                </a:solidFill>
              </a:rPr>
              <a:t>WAREHOUSING</a:t>
            </a:r>
            <a:endParaRPr lang="en-US" sz="1400" dirty="0">
              <a:solidFill>
                <a:srgbClr val="0070C0"/>
              </a:solidFill>
            </a:endParaRPr>
          </a:p>
        </p:txBody>
      </p:sp>
    </p:spTree>
    <p:extLst>
      <p:ext uri="{BB962C8B-B14F-4D97-AF65-F5344CB8AC3E}">
        <p14:creationId xmlns:p14="http://schemas.microsoft.com/office/powerpoint/2010/main" val="33032057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Rectangle 161">
            <a:extLst>
              <a:ext uri="{FF2B5EF4-FFF2-40B4-BE49-F238E27FC236}">
                <a16:creationId xmlns="" xmlns:a16="http://schemas.microsoft.com/office/drawing/2014/main" id="{C65A2C69-3623-418B-B501-A2EBA54E915B}"/>
              </a:ext>
            </a:extLst>
          </p:cNvPr>
          <p:cNvSpPr/>
          <p:nvPr/>
        </p:nvSpPr>
        <p:spPr>
          <a:xfrm rot="16200000">
            <a:off x="6073140" y="747527"/>
            <a:ext cx="45719" cy="1219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solidFill>
                <a:schemeClr val="accent2"/>
              </a:solidFill>
            </a:endParaRPr>
          </a:p>
        </p:txBody>
      </p:sp>
      <p:sp>
        <p:nvSpPr>
          <p:cNvPr id="41" name="Title 25">
            <a:extLst>
              <a:ext uri="{FF2B5EF4-FFF2-40B4-BE49-F238E27FC236}">
                <a16:creationId xmlns="" xmlns:a16="http://schemas.microsoft.com/office/drawing/2014/main" id="{DCCF88D2-9C0A-DC41-9FF4-0BBD00BF6F98}"/>
              </a:ext>
            </a:extLst>
          </p:cNvPr>
          <p:cNvSpPr txBox="1">
            <a:spLocks/>
          </p:cNvSpPr>
          <p:nvPr/>
        </p:nvSpPr>
        <p:spPr>
          <a:xfrm>
            <a:off x="2427194" y="1639543"/>
            <a:ext cx="7235157" cy="580777"/>
          </a:xfrm>
          <a:prstGeom prst="rect">
            <a:avLst/>
          </a:prstGeom>
        </p:spPr>
        <p:txBody>
          <a:bodyPr/>
          <a:lstStyle>
            <a:lvl1pPr algn="ctr"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endParaRPr lang="en-US" sz="3200" dirty="0">
              <a:solidFill>
                <a:srgbClr val="0070C0"/>
              </a:solidFill>
            </a:endParaRPr>
          </a:p>
        </p:txBody>
      </p:sp>
      <p:grpSp>
        <p:nvGrpSpPr>
          <p:cNvPr id="11" name="Group 10">
            <a:extLst>
              <a:ext uri="{FF2B5EF4-FFF2-40B4-BE49-F238E27FC236}">
                <a16:creationId xmlns="" xmlns:a16="http://schemas.microsoft.com/office/drawing/2014/main" id="{98BAD925-5153-DE4D-AB20-79DAAD070C58}"/>
              </a:ext>
            </a:extLst>
          </p:cNvPr>
          <p:cNvGrpSpPr/>
          <p:nvPr/>
        </p:nvGrpSpPr>
        <p:grpSpPr>
          <a:xfrm>
            <a:off x="4761543" y="2061943"/>
            <a:ext cx="7096821" cy="4598244"/>
            <a:chOff x="768626" y="1578044"/>
            <a:chExt cx="7494104" cy="4855655"/>
          </a:xfrm>
        </p:grpSpPr>
        <p:sp>
          <p:nvSpPr>
            <p:cNvPr id="12" name="Rectangle 11">
              <a:extLst>
                <a:ext uri="{FF2B5EF4-FFF2-40B4-BE49-F238E27FC236}">
                  <a16:creationId xmlns="" xmlns:a16="http://schemas.microsoft.com/office/drawing/2014/main" id="{C7378CFD-D0AD-3249-8DD8-53540DD4B909}"/>
                </a:ext>
              </a:extLst>
            </p:cNvPr>
            <p:cNvSpPr/>
            <p:nvPr/>
          </p:nvSpPr>
          <p:spPr>
            <a:xfrm>
              <a:off x="768626" y="2576432"/>
              <a:ext cx="2544417" cy="862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latin typeface="+mj-lt"/>
              </a:endParaRPr>
            </a:p>
          </p:txBody>
        </p:sp>
        <p:sp>
          <p:nvSpPr>
            <p:cNvPr id="13" name="Rectangle 12">
              <a:extLst>
                <a:ext uri="{FF2B5EF4-FFF2-40B4-BE49-F238E27FC236}">
                  <a16:creationId xmlns="" xmlns:a16="http://schemas.microsoft.com/office/drawing/2014/main" id="{DA0D1054-A274-514D-A271-6003256C14EE}"/>
                </a:ext>
              </a:extLst>
            </p:cNvPr>
            <p:cNvSpPr/>
            <p:nvPr/>
          </p:nvSpPr>
          <p:spPr>
            <a:xfrm>
              <a:off x="5904986" y="1578044"/>
              <a:ext cx="2357744" cy="862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latin typeface="+mj-lt"/>
              </a:endParaRPr>
            </a:p>
          </p:txBody>
        </p:sp>
        <p:sp>
          <p:nvSpPr>
            <p:cNvPr id="14" name="Rectangle 13">
              <a:extLst>
                <a:ext uri="{FF2B5EF4-FFF2-40B4-BE49-F238E27FC236}">
                  <a16:creationId xmlns="" xmlns:a16="http://schemas.microsoft.com/office/drawing/2014/main" id="{D4C05AAA-A452-7E4C-AA9E-738E2AB1298A}"/>
                </a:ext>
              </a:extLst>
            </p:cNvPr>
            <p:cNvSpPr/>
            <p:nvPr/>
          </p:nvSpPr>
          <p:spPr>
            <a:xfrm>
              <a:off x="5904986" y="2576432"/>
              <a:ext cx="2357744" cy="862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latin typeface="+mj-lt"/>
              </a:endParaRPr>
            </a:p>
          </p:txBody>
        </p:sp>
        <p:sp>
          <p:nvSpPr>
            <p:cNvPr id="15" name="Rectangle 14">
              <a:extLst>
                <a:ext uri="{FF2B5EF4-FFF2-40B4-BE49-F238E27FC236}">
                  <a16:creationId xmlns="" xmlns:a16="http://schemas.microsoft.com/office/drawing/2014/main" id="{07C86BF0-A68F-5944-817E-350E5826623B}"/>
                </a:ext>
              </a:extLst>
            </p:cNvPr>
            <p:cNvSpPr/>
            <p:nvPr/>
          </p:nvSpPr>
          <p:spPr>
            <a:xfrm>
              <a:off x="5904986" y="3574819"/>
              <a:ext cx="2357744" cy="862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latin typeface="+mj-lt"/>
              </a:endParaRPr>
            </a:p>
          </p:txBody>
        </p:sp>
        <p:sp>
          <p:nvSpPr>
            <p:cNvPr id="16" name="Rectangle 15">
              <a:extLst>
                <a:ext uri="{FF2B5EF4-FFF2-40B4-BE49-F238E27FC236}">
                  <a16:creationId xmlns="" xmlns:a16="http://schemas.microsoft.com/office/drawing/2014/main" id="{1970D666-BC7B-8D48-972D-C239CC9F5385}"/>
                </a:ext>
              </a:extLst>
            </p:cNvPr>
            <p:cNvSpPr/>
            <p:nvPr/>
          </p:nvSpPr>
          <p:spPr>
            <a:xfrm>
              <a:off x="5904986" y="4573207"/>
              <a:ext cx="2357744" cy="862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latin typeface="+mj-lt"/>
              </a:endParaRPr>
            </a:p>
          </p:txBody>
        </p:sp>
        <p:sp>
          <p:nvSpPr>
            <p:cNvPr id="17" name="Rectangle 16">
              <a:extLst>
                <a:ext uri="{FF2B5EF4-FFF2-40B4-BE49-F238E27FC236}">
                  <a16:creationId xmlns="" xmlns:a16="http://schemas.microsoft.com/office/drawing/2014/main" id="{BC37C24B-1F61-8D43-A8F8-AE0F6DBAE0DB}"/>
                </a:ext>
              </a:extLst>
            </p:cNvPr>
            <p:cNvSpPr/>
            <p:nvPr/>
          </p:nvSpPr>
          <p:spPr>
            <a:xfrm>
              <a:off x="5904986" y="5571596"/>
              <a:ext cx="2357744" cy="862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latin typeface="+mj-lt"/>
              </a:endParaRPr>
            </a:p>
          </p:txBody>
        </p:sp>
        <p:sp>
          <p:nvSpPr>
            <p:cNvPr id="18" name="Rectangle 17">
              <a:extLst>
                <a:ext uri="{FF2B5EF4-FFF2-40B4-BE49-F238E27FC236}">
                  <a16:creationId xmlns="" xmlns:a16="http://schemas.microsoft.com/office/drawing/2014/main" id="{5E6340EF-6F01-3B4D-8B07-34778BECBA8D}"/>
                </a:ext>
              </a:extLst>
            </p:cNvPr>
            <p:cNvSpPr/>
            <p:nvPr/>
          </p:nvSpPr>
          <p:spPr>
            <a:xfrm>
              <a:off x="3467873" y="1578044"/>
              <a:ext cx="2287811" cy="862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latin typeface="+mj-lt"/>
              </a:endParaRPr>
            </a:p>
          </p:txBody>
        </p:sp>
        <p:sp>
          <p:nvSpPr>
            <p:cNvPr id="20" name="Rectangle 19">
              <a:extLst>
                <a:ext uri="{FF2B5EF4-FFF2-40B4-BE49-F238E27FC236}">
                  <a16:creationId xmlns="" xmlns:a16="http://schemas.microsoft.com/office/drawing/2014/main" id="{2F815B66-579D-1D44-8BC2-86AE12E9303D}"/>
                </a:ext>
              </a:extLst>
            </p:cNvPr>
            <p:cNvSpPr/>
            <p:nvPr/>
          </p:nvSpPr>
          <p:spPr>
            <a:xfrm>
              <a:off x="3467873" y="2576432"/>
              <a:ext cx="2287811" cy="862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latin typeface="+mj-lt"/>
              </a:endParaRPr>
            </a:p>
          </p:txBody>
        </p:sp>
        <p:sp>
          <p:nvSpPr>
            <p:cNvPr id="21" name="Rectangle 20">
              <a:extLst>
                <a:ext uri="{FF2B5EF4-FFF2-40B4-BE49-F238E27FC236}">
                  <a16:creationId xmlns="" xmlns:a16="http://schemas.microsoft.com/office/drawing/2014/main" id="{6ED96B0D-E6B0-1746-B8EE-031582DD945E}"/>
                </a:ext>
              </a:extLst>
            </p:cNvPr>
            <p:cNvSpPr/>
            <p:nvPr/>
          </p:nvSpPr>
          <p:spPr>
            <a:xfrm>
              <a:off x="3467873" y="3574819"/>
              <a:ext cx="2287811" cy="862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latin typeface="+mj-lt"/>
              </a:endParaRPr>
            </a:p>
          </p:txBody>
        </p:sp>
        <p:sp>
          <p:nvSpPr>
            <p:cNvPr id="22" name="Rectangle 21">
              <a:extLst>
                <a:ext uri="{FF2B5EF4-FFF2-40B4-BE49-F238E27FC236}">
                  <a16:creationId xmlns="" xmlns:a16="http://schemas.microsoft.com/office/drawing/2014/main" id="{4F3BAD2F-919C-B448-AE97-5ECAB42F0BBA}"/>
                </a:ext>
              </a:extLst>
            </p:cNvPr>
            <p:cNvSpPr/>
            <p:nvPr/>
          </p:nvSpPr>
          <p:spPr>
            <a:xfrm>
              <a:off x="3467873" y="4573207"/>
              <a:ext cx="2287811" cy="862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latin typeface="+mj-lt"/>
              </a:endParaRPr>
            </a:p>
          </p:txBody>
        </p:sp>
        <p:sp>
          <p:nvSpPr>
            <p:cNvPr id="23" name="Rectangle 22">
              <a:extLst>
                <a:ext uri="{FF2B5EF4-FFF2-40B4-BE49-F238E27FC236}">
                  <a16:creationId xmlns="" xmlns:a16="http://schemas.microsoft.com/office/drawing/2014/main" id="{AE300ACA-1263-0E46-B289-2A9C83D1024B}"/>
                </a:ext>
              </a:extLst>
            </p:cNvPr>
            <p:cNvSpPr/>
            <p:nvPr/>
          </p:nvSpPr>
          <p:spPr>
            <a:xfrm>
              <a:off x="3467873" y="5571596"/>
              <a:ext cx="2287811" cy="862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latin typeface="+mj-lt"/>
              </a:endParaRPr>
            </a:p>
          </p:txBody>
        </p:sp>
        <p:sp>
          <p:nvSpPr>
            <p:cNvPr id="24" name="Rectangle 23">
              <a:extLst>
                <a:ext uri="{FF2B5EF4-FFF2-40B4-BE49-F238E27FC236}">
                  <a16:creationId xmlns="" xmlns:a16="http://schemas.microsoft.com/office/drawing/2014/main" id="{ED4B5A38-2E0D-0F4D-8CA8-C6FCEDD9D6AB}"/>
                </a:ext>
              </a:extLst>
            </p:cNvPr>
            <p:cNvSpPr/>
            <p:nvPr/>
          </p:nvSpPr>
          <p:spPr>
            <a:xfrm>
              <a:off x="768626" y="1578044"/>
              <a:ext cx="2544417" cy="862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dirty="0">
                <a:latin typeface="+mj-lt"/>
              </a:endParaRPr>
            </a:p>
          </p:txBody>
        </p:sp>
        <p:sp>
          <p:nvSpPr>
            <p:cNvPr id="25" name="Rectangle 24">
              <a:extLst>
                <a:ext uri="{FF2B5EF4-FFF2-40B4-BE49-F238E27FC236}">
                  <a16:creationId xmlns="" xmlns:a16="http://schemas.microsoft.com/office/drawing/2014/main" id="{2A977945-DC41-2F4C-9674-D19295CD6371}"/>
                </a:ext>
              </a:extLst>
            </p:cNvPr>
            <p:cNvSpPr/>
            <p:nvPr/>
          </p:nvSpPr>
          <p:spPr>
            <a:xfrm>
              <a:off x="768626" y="3574819"/>
              <a:ext cx="2544417" cy="862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latin typeface="+mj-lt"/>
              </a:endParaRPr>
            </a:p>
          </p:txBody>
        </p:sp>
        <p:sp>
          <p:nvSpPr>
            <p:cNvPr id="26" name="Rectangle 25">
              <a:extLst>
                <a:ext uri="{FF2B5EF4-FFF2-40B4-BE49-F238E27FC236}">
                  <a16:creationId xmlns="" xmlns:a16="http://schemas.microsoft.com/office/drawing/2014/main" id="{AC453811-0A93-3540-AF33-286A9E90CE40}"/>
                </a:ext>
              </a:extLst>
            </p:cNvPr>
            <p:cNvSpPr/>
            <p:nvPr/>
          </p:nvSpPr>
          <p:spPr>
            <a:xfrm>
              <a:off x="768626" y="4573207"/>
              <a:ext cx="2544417" cy="862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latin typeface="+mj-lt"/>
              </a:endParaRPr>
            </a:p>
          </p:txBody>
        </p:sp>
        <p:sp>
          <p:nvSpPr>
            <p:cNvPr id="27" name="Rectangle 26">
              <a:extLst>
                <a:ext uri="{FF2B5EF4-FFF2-40B4-BE49-F238E27FC236}">
                  <a16:creationId xmlns="" xmlns:a16="http://schemas.microsoft.com/office/drawing/2014/main" id="{B5F3F243-2CB5-CB49-B3C2-A809DD4E184C}"/>
                </a:ext>
              </a:extLst>
            </p:cNvPr>
            <p:cNvSpPr/>
            <p:nvPr/>
          </p:nvSpPr>
          <p:spPr>
            <a:xfrm>
              <a:off x="768626" y="5571596"/>
              <a:ext cx="2544417" cy="862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latin typeface="+mj-lt"/>
              </a:endParaRPr>
            </a:p>
          </p:txBody>
        </p:sp>
        <p:sp>
          <p:nvSpPr>
            <p:cNvPr id="28" name="TextBox 27">
              <a:extLst>
                <a:ext uri="{FF2B5EF4-FFF2-40B4-BE49-F238E27FC236}">
                  <a16:creationId xmlns="" xmlns:a16="http://schemas.microsoft.com/office/drawing/2014/main" id="{7C3C4885-F49B-E24A-B5DA-45CD65891AB7}"/>
                </a:ext>
              </a:extLst>
            </p:cNvPr>
            <p:cNvSpPr txBox="1"/>
            <p:nvPr/>
          </p:nvSpPr>
          <p:spPr>
            <a:xfrm>
              <a:off x="1772239" y="1818656"/>
              <a:ext cx="1035440" cy="430887"/>
            </a:xfrm>
            <a:prstGeom prst="rect">
              <a:avLst/>
            </a:prstGeom>
            <a:noFill/>
          </p:spPr>
          <p:txBody>
            <a:bodyPr wrap="square" rtlCol="0">
              <a:spAutoFit/>
            </a:bodyPr>
            <a:lstStyle/>
            <a:p>
              <a:r>
                <a:rPr lang="en-IN" sz="1000" dirty="0">
                  <a:solidFill>
                    <a:schemeClr val="tx1">
                      <a:lumMod val="95000"/>
                      <a:lumOff val="5000"/>
                    </a:schemeClr>
                  </a:solidFill>
                  <a:latin typeface="+mj-lt"/>
                  <a:cs typeface="Arial" panose="020B0604020202020204" pitchFamily="34" charset="0"/>
                </a:rPr>
                <a:t>Export LCL </a:t>
              </a:r>
              <a:br>
                <a:rPr lang="en-IN" sz="1000" dirty="0">
                  <a:solidFill>
                    <a:schemeClr val="tx1">
                      <a:lumMod val="95000"/>
                      <a:lumOff val="5000"/>
                    </a:schemeClr>
                  </a:solidFill>
                  <a:latin typeface="+mj-lt"/>
                  <a:cs typeface="Arial" panose="020B0604020202020204" pitchFamily="34" charset="0"/>
                </a:rPr>
              </a:br>
              <a:r>
                <a:rPr lang="en-IN" sz="1000" dirty="0">
                  <a:solidFill>
                    <a:schemeClr val="tx1">
                      <a:lumMod val="95000"/>
                      <a:lumOff val="5000"/>
                    </a:schemeClr>
                  </a:solidFill>
                  <a:latin typeface="+mj-lt"/>
                  <a:cs typeface="Arial" panose="020B0604020202020204" pitchFamily="34" charset="0"/>
                </a:rPr>
                <a:t>Consolidation</a:t>
              </a:r>
              <a:endParaRPr lang="en-IN" sz="1000" dirty="0">
                <a:solidFill>
                  <a:schemeClr val="tx1">
                    <a:lumMod val="95000"/>
                    <a:lumOff val="5000"/>
                  </a:schemeClr>
                </a:solidFill>
                <a:latin typeface="+mj-lt"/>
              </a:endParaRPr>
            </a:p>
          </p:txBody>
        </p:sp>
        <p:sp>
          <p:nvSpPr>
            <p:cNvPr id="29" name="TextBox 28">
              <a:extLst>
                <a:ext uri="{FF2B5EF4-FFF2-40B4-BE49-F238E27FC236}">
                  <a16:creationId xmlns="" xmlns:a16="http://schemas.microsoft.com/office/drawing/2014/main" id="{A0E4418B-249B-6E44-8A45-43EF4E21CAC1}"/>
                </a:ext>
              </a:extLst>
            </p:cNvPr>
            <p:cNvSpPr txBox="1"/>
            <p:nvPr/>
          </p:nvSpPr>
          <p:spPr>
            <a:xfrm>
              <a:off x="1772238" y="2810101"/>
              <a:ext cx="1302265" cy="430887"/>
            </a:xfrm>
            <a:prstGeom prst="rect">
              <a:avLst/>
            </a:prstGeom>
            <a:noFill/>
          </p:spPr>
          <p:txBody>
            <a:bodyPr wrap="square" rtlCol="0">
              <a:spAutoFit/>
            </a:bodyPr>
            <a:lstStyle/>
            <a:p>
              <a:r>
                <a:rPr lang="en-IN" sz="1000" dirty="0">
                  <a:solidFill>
                    <a:schemeClr val="tx1">
                      <a:lumMod val="95000"/>
                      <a:lumOff val="5000"/>
                    </a:schemeClr>
                  </a:solidFill>
                  <a:latin typeface="+mj-lt"/>
                  <a:cs typeface="Arial" panose="020B0604020202020204" pitchFamily="34" charset="0"/>
                </a:rPr>
                <a:t>Import LCL </a:t>
              </a:r>
              <a:br>
                <a:rPr lang="en-IN" sz="1000" dirty="0">
                  <a:solidFill>
                    <a:schemeClr val="tx1">
                      <a:lumMod val="95000"/>
                      <a:lumOff val="5000"/>
                    </a:schemeClr>
                  </a:solidFill>
                  <a:latin typeface="+mj-lt"/>
                  <a:cs typeface="Arial" panose="020B0604020202020204" pitchFamily="34" charset="0"/>
                </a:rPr>
              </a:br>
              <a:r>
                <a:rPr lang="en-IN" sz="1000" dirty="0">
                  <a:solidFill>
                    <a:schemeClr val="tx1">
                      <a:lumMod val="95000"/>
                      <a:lumOff val="5000"/>
                    </a:schemeClr>
                  </a:solidFill>
                  <a:latin typeface="+mj-lt"/>
                  <a:cs typeface="Arial" panose="020B0604020202020204" pitchFamily="34" charset="0"/>
                </a:rPr>
                <a:t>Deconsolidation </a:t>
              </a:r>
            </a:p>
          </p:txBody>
        </p:sp>
        <p:sp>
          <p:nvSpPr>
            <p:cNvPr id="30" name="TextBox 29">
              <a:extLst>
                <a:ext uri="{FF2B5EF4-FFF2-40B4-BE49-F238E27FC236}">
                  <a16:creationId xmlns="" xmlns:a16="http://schemas.microsoft.com/office/drawing/2014/main" id="{67A94EA2-C3AB-CD47-8F44-F68AF236A512}"/>
                </a:ext>
              </a:extLst>
            </p:cNvPr>
            <p:cNvSpPr txBox="1"/>
            <p:nvPr/>
          </p:nvSpPr>
          <p:spPr>
            <a:xfrm>
              <a:off x="1772239" y="3808565"/>
              <a:ext cx="1182996" cy="430887"/>
            </a:xfrm>
            <a:prstGeom prst="rect">
              <a:avLst/>
            </a:prstGeom>
            <a:noFill/>
          </p:spPr>
          <p:txBody>
            <a:bodyPr wrap="square" rtlCol="0">
              <a:spAutoFit/>
            </a:bodyPr>
            <a:lstStyle/>
            <a:p>
              <a:r>
                <a:rPr lang="en-IN" sz="1000" dirty="0">
                  <a:solidFill>
                    <a:schemeClr val="tx1">
                      <a:lumMod val="95000"/>
                      <a:lumOff val="5000"/>
                    </a:schemeClr>
                  </a:solidFill>
                  <a:latin typeface="+mj-lt"/>
                  <a:cs typeface="Arial" panose="020B0604020202020204" pitchFamily="34" charset="0"/>
                </a:rPr>
                <a:t>Export FCL and </a:t>
              </a:r>
              <a:br>
                <a:rPr lang="en-IN" sz="1000" dirty="0">
                  <a:solidFill>
                    <a:schemeClr val="tx1">
                      <a:lumMod val="95000"/>
                      <a:lumOff val="5000"/>
                    </a:schemeClr>
                  </a:solidFill>
                  <a:latin typeface="+mj-lt"/>
                  <a:cs typeface="Arial" panose="020B0604020202020204" pitchFamily="34" charset="0"/>
                </a:rPr>
              </a:br>
              <a:r>
                <a:rPr lang="en-IN" sz="1000" dirty="0">
                  <a:solidFill>
                    <a:schemeClr val="tx1">
                      <a:lumMod val="95000"/>
                      <a:lumOff val="5000"/>
                    </a:schemeClr>
                  </a:solidFill>
                  <a:latin typeface="+mj-lt"/>
                  <a:cs typeface="Arial" panose="020B0604020202020204" pitchFamily="34" charset="0"/>
                </a:rPr>
                <a:t>Import FCL</a:t>
              </a:r>
            </a:p>
          </p:txBody>
        </p:sp>
        <p:sp>
          <p:nvSpPr>
            <p:cNvPr id="31" name="TextBox 30">
              <a:extLst>
                <a:ext uri="{FF2B5EF4-FFF2-40B4-BE49-F238E27FC236}">
                  <a16:creationId xmlns="" xmlns:a16="http://schemas.microsoft.com/office/drawing/2014/main" id="{F385E1A9-5054-0747-A150-89F3C820A789}"/>
                </a:ext>
              </a:extLst>
            </p:cNvPr>
            <p:cNvSpPr txBox="1"/>
            <p:nvPr/>
          </p:nvSpPr>
          <p:spPr>
            <a:xfrm>
              <a:off x="1772239" y="4873453"/>
              <a:ext cx="2154683" cy="261610"/>
            </a:xfrm>
            <a:prstGeom prst="rect">
              <a:avLst/>
            </a:prstGeom>
            <a:noFill/>
          </p:spPr>
          <p:txBody>
            <a:bodyPr wrap="square" rtlCol="0">
              <a:spAutoFit/>
            </a:bodyPr>
            <a:lstStyle/>
            <a:p>
              <a:pPr marL="171450" indent="-171450"/>
              <a:r>
                <a:rPr lang="en-IN" sz="1000" dirty="0">
                  <a:solidFill>
                    <a:schemeClr val="tx1">
                      <a:lumMod val="95000"/>
                      <a:lumOff val="5000"/>
                    </a:schemeClr>
                  </a:solidFill>
                  <a:latin typeface="+mj-lt"/>
                  <a:cs typeface="Arial" panose="020B0604020202020204" pitchFamily="34" charset="0"/>
                </a:rPr>
                <a:t>Transhipment</a:t>
              </a:r>
            </a:p>
          </p:txBody>
        </p:sp>
        <p:sp>
          <p:nvSpPr>
            <p:cNvPr id="32" name="TextBox 31">
              <a:extLst>
                <a:ext uri="{FF2B5EF4-FFF2-40B4-BE49-F238E27FC236}">
                  <a16:creationId xmlns="" xmlns:a16="http://schemas.microsoft.com/office/drawing/2014/main" id="{DE038ACB-9DCB-C14D-A8BE-A7E841C55E68}"/>
                </a:ext>
              </a:extLst>
            </p:cNvPr>
            <p:cNvSpPr txBox="1"/>
            <p:nvPr/>
          </p:nvSpPr>
          <p:spPr>
            <a:xfrm>
              <a:off x="1772239" y="5808136"/>
              <a:ext cx="1540804" cy="430887"/>
            </a:xfrm>
            <a:prstGeom prst="rect">
              <a:avLst/>
            </a:prstGeom>
            <a:noFill/>
          </p:spPr>
          <p:txBody>
            <a:bodyPr wrap="square" rtlCol="0">
              <a:spAutoFit/>
            </a:bodyPr>
            <a:lstStyle/>
            <a:p>
              <a:r>
                <a:rPr lang="en-IN" sz="1000" dirty="0">
                  <a:solidFill>
                    <a:schemeClr val="tx1">
                      <a:lumMod val="95000"/>
                      <a:lumOff val="5000"/>
                    </a:schemeClr>
                  </a:solidFill>
                  <a:latin typeface="+mj-lt"/>
                  <a:cs typeface="Arial" panose="020B0604020202020204" pitchFamily="34" charset="0"/>
                </a:rPr>
                <a:t>Multimodal Transport </a:t>
              </a:r>
              <a:br>
                <a:rPr lang="en-IN" sz="1000" dirty="0">
                  <a:solidFill>
                    <a:schemeClr val="tx1">
                      <a:lumMod val="95000"/>
                      <a:lumOff val="5000"/>
                    </a:schemeClr>
                  </a:solidFill>
                  <a:latin typeface="+mj-lt"/>
                  <a:cs typeface="Arial" panose="020B0604020202020204" pitchFamily="34" charset="0"/>
                </a:rPr>
              </a:br>
              <a:r>
                <a:rPr lang="en-IN" sz="1000" dirty="0">
                  <a:solidFill>
                    <a:schemeClr val="tx1">
                      <a:lumMod val="95000"/>
                      <a:lumOff val="5000"/>
                    </a:schemeClr>
                  </a:solidFill>
                  <a:latin typeface="+mj-lt"/>
                  <a:cs typeface="Arial" panose="020B0604020202020204" pitchFamily="34" charset="0"/>
                </a:rPr>
                <a:t>Operation</a:t>
              </a:r>
            </a:p>
          </p:txBody>
        </p:sp>
        <p:sp>
          <p:nvSpPr>
            <p:cNvPr id="33" name="TextBox 32">
              <a:extLst>
                <a:ext uri="{FF2B5EF4-FFF2-40B4-BE49-F238E27FC236}">
                  <a16:creationId xmlns="" xmlns:a16="http://schemas.microsoft.com/office/drawing/2014/main" id="{6B8A8DD0-9869-7146-87F8-F2060F388703}"/>
                </a:ext>
              </a:extLst>
            </p:cNvPr>
            <p:cNvSpPr txBox="1"/>
            <p:nvPr/>
          </p:nvSpPr>
          <p:spPr>
            <a:xfrm>
              <a:off x="4169763" y="1878290"/>
              <a:ext cx="1451728" cy="261610"/>
            </a:xfrm>
            <a:prstGeom prst="rect">
              <a:avLst/>
            </a:prstGeom>
            <a:noFill/>
          </p:spPr>
          <p:txBody>
            <a:bodyPr wrap="square" rtlCol="0">
              <a:spAutoFit/>
            </a:bodyPr>
            <a:lstStyle/>
            <a:p>
              <a:r>
                <a:rPr lang="en-IN" sz="1000" dirty="0">
                  <a:solidFill>
                    <a:schemeClr val="tx1">
                      <a:lumMod val="95000"/>
                      <a:lumOff val="5000"/>
                    </a:schemeClr>
                  </a:solidFill>
                  <a:latin typeface="+mj-lt"/>
                  <a:cs typeface="Arial" panose="020B0604020202020204" pitchFamily="34" charset="0"/>
                </a:rPr>
                <a:t>Gateway Solutions</a:t>
              </a:r>
            </a:p>
          </p:txBody>
        </p:sp>
        <p:sp>
          <p:nvSpPr>
            <p:cNvPr id="34" name="TextBox 33">
              <a:extLst>
                <a:ext uri="{FF2B5EF4-FFF2-40B4-BE49-F238E27FC236}">
                  <a16:creationId xmlns="" xmlns:a16="http://schemas.microsoft.com/office/drawing/2014/main" id="{8D57C830-5905-D643-9FAD-3002DD25D1A4}"/>
                </a:ext>
              </a:extLst>
            </p:cNvPr>
            <p:cNvSpPr txBox="1"/>
            <p:nvPr/>
          </p:nvSpPr>
          <p:spPr>
            <a:xfrm>
              <a:off x="4169763" y="2815771"/>
              <a:ext cx="1318203" cy="430887"/>
            </a:xfrm>
            <a:prstGeom prst="rect">
              <a:avLst/>
            </a:prstGeom>
            <a:noFill/>
          </p:spPr>
          <p:txBody>
            <a:bodyPr wrap="square" rtlCol="0">
              <a:spAutoFit/>
            </a:bodyPr>
            <a:lstStyle/>
            <a:p>
              <a:r>
                <a:rPr lang="en-IN" sz="1000" dirty="0">
                  <a:solidFill>
                    <a:schemeClr val="tx1">
                      <a:lumMod val="95000"/>
                      <a:lumOff val="5000"/>
                    </a:schemeClr>
                  </a:solidFill>
                  <a:latin typeface="+mj-lt"/>
                  <a:cs typeface="Arial" panose="020B0604020202020204" pitchFamily="34" charset="0"/>
                </a:rPr>
                <a:t>Dangerous Goods </a:t>
              </a:r>
              <a:br>
                <a:rPr lang="en-IN" sz="1000" dirty="0">
                  <a:solidFill>
                    <a:schemeClr val="tx1">
                      <a:lumMod val="95000"/>
                      <a:lumOff val="5000"/>
                    </a:schemeClr>
                  </a:solidFill>
                  <a:latin typeface="+mj-lt"/>
                  <a:cs typeface="Arial" panose="020B0604020202020204" pitchFamily="34" charset="0"/>
                </a:rPr>
              </a:br>
              <a:r>
                <a:rPr lang="en-IN" sz="1000" dirty="0">
                  <a:solidFill>
                    <a:schemeClr val="tx1">
                      <a:lumMod val="95000"/>
                      <a:lumOff val="5000"/>
                    </a:schemeClr>
                  </a:solidFill>
                  <a:latin typeface="+mj-lt"/>
                  <a:cs typeface="Arial" panose="020B0604020202020204" pitchFamily="34" charset="0"/>
                </a:rPr>
                <a:t>Handling </a:t>
              </a:r>
            </a:p>
          </p:txBody>
        </p:sp>
        <p:sp>
          <p:nvSpPr>
            <p:cNvPr id="35" name="TextBox 34">
              <a:extLst>
                <a:ext uri="{FF2B5EF4-FFF2-40B4-BE49-F238E27FC236}">
                  <a16:creationId xmlns="" xmlns:a16="http://schemas.microsoft.com/office/drawing/2014/main" id="{3E654B8E-1336-F447-8CA2-528D5426CF0A}"/>
                </a:ext>
              </a:extLst>
            </p:cNvPr>
            <p:cNvSpPr txBox="1"/>
            <p:nvPr/>
          </p:nvSpPr>
          <p:spPr>
            <a:xfrm>
              <a:off x="4169763" y="3815661"/>
              <a:ext cx="1318203" cy="430887"/>
            </a:xfrm>
            <a:prstGeom prst="rect">
              <a:avLst/>
            </a:prstGeom>
            <a:noFill/>
          </p:spPr>
          <p:txBody>
            <a:bodyPr wrap="square" rtlCol="0">
              <a:spAutoFit/>
            </a:bodyPr>
            <a:lstStyle/>
            <a:p>
              <a:r>
                <a:rPr lang="en-IN" sz="1000" dirty="0">
                  <a:solidFill>
                    <a:schemeClr val="tx1">
                      <a:lumMod val="95000"/>
                      <a:lumOff val="5000"/>
                    </a:schemeClr>
                  </a:solidFill>
                  <a:latin typeface="+mj-lt"/>
                  <a:cs typeface="Arial" panose="020B0604020202020204" pitchFamily="34" charset="0"/>
                </a:rPr>
                <a:t>Household Goods </a:t>
              </a:r>
              <a:br>
                <a:rPr lang="en-IN" sz="1000" dirty="0">
                  <a:solidFill>
                    <a:schemeClr val="tx1">
                      <a:lumMod val="95000"/>
                      <a:lumOff val="5000"/>
                    </a:schemeClr>
                  </a:solidFill>
                  <a:latin typeface="+mj-lt"/>
                  <a:cs typeface="Arial" panose="020B0604020202020204" pitchFamily="34" charset="0"/>
                </a:rPr>
              </a:br>
              <a:r>
                <a:rPr lang="en-IN" sz="1000" dirty="0">
                  <a:solidFill>
                    <a:schemeClr val="tx1">
                      <a:lumMod val="95000"/>
                      <a:lumOff val="5000"/>
                    </a:schemeClr>
                  </a:solidFill>
                  <a:latin typeface="+mj-lt"/>
                  <a:cs typeface="Arial" panose="020B0604020202020204" pitchFamily="34" charset="0"/>
                </a:rPr>
                <a:t>Handling</a:t>
              </a:r>
            </a:p>
          </p:txBody>
        </p:sp>
        <p:sp>
          <p:nvSpPr>
            <p:cNvPr id="36" name="TextBox 35">
              <a:extLst>
                <a:ext uri="{FF2B5EF4-FFF2-40B4-BE49-F238E27FC236}">
                  <a16:creationId xmlns="" xmlns:a16="http://schemas.microsoft.com/office/drawing/2014/main" id="{258728EC-8ED5-2445-87F1-E833525E9947}"/>
                </a:ext>
              </a:extLst>
            </p:cNvPr>
            <p:cNvSpPr txBox="1"/>
            <p:nvPr/>
          </p:nvSpPr>
          <p:spPr>
            <a:xfrm>
              <a:off x="4169763" y="4873453"/>
              <a:ext cx="1668545" cy="261610"/>
            </a:xfrm>
            <a:prstGeom prst="rect">
              <a:avLst/>
            </a:prstGeom>
            <a:noFill/>
          </p:spPr>
          <p:txBody>
            <a:bodyPr wrap="square" rtlCol="0">
              <a:spAutoFit/>
            </a:bodyPr>
            <a:lstStyle/>
            <a:p>
              <a:r>
                <a:rPr lang="en-IN" sz="1000" dirty="0">
                  <a:solidFill>
                    <a:schemeClr val="tx1">
                      <a:lumMod val="95000"/>
                      <a:lumOff val="5000"/>
                    </a:schemeClr>
                  </a:solidFill>
                  <a:latin typeface="+mj-lt"/>
                  <a:cs typeface="Arial" panose="020B0604020202020204" pitchFamily="34" charset="0"/>
                </a:rPr>
                <a:t>Custom Clearance </a:t>
              </a:r>
            </a:p>
          </p:txBody>
        </p:sp>
        <p:sp>
          <p:nvSpPr>
            <p:cNvPr id="37" name="TextBox 36">
              <a:extLst>
                <a:ext uri="{FF2B5EF4-FFF2-40B4-BE49-F238E27FC236}">
                  <a16:creationId xmlns="" xmlns:a16="http://schemas.microsoft.com/office/drawing/2014/main" id="{8F625479-F3E9-6F40-9273-D44AA637CE83}"/>
                </a:ext>
              </a:extLst>
            </p:cNvPr>
            <p:cNvSpPr txBox="1"/>
            <p:nvPr/>
          </p:nvSpPr>
          <p:spPr>
            <a:xfrm>
              <a:off x="4169763" y="5871842"/>
              <a:ext cx="1963871" cy="261610"/>
            </a:xfrm>
            <a:prstGeom prst="rect">
              <a:avLst/>
            </a:prstGeom>
            <a:noFill/>
          </p:spPr>
          <p:txBody>
            <a:bodyPr wrap="square" rtlCol="0">
              <a:spAutoFit/>
            </a:bodyPr>
            <a:lstStyle/>
            <a:p>
              <a:r>
                <a:rPr lang="en-IN" sz="1000" dirty="0">
                  <a:solidFill>
                    <a:schemeClr val="tx1">
                      <a:lumMod val="95000"/>
                      <a:lumOff val="5000"/>
                    </a:schemeClr>
                  </a:solidFill>
                  <a:latin typeface="+mj-lt"/>
                  <a:cs typeface="Arial" panose="020B0604020202020204" pitchFamily="34" charset="0"/>
                </a:rPr>
                <a:t>Trucking/Drayage</a:t>
              </a:r>
            </a:p>
          </p:txBody>
        </p:sp>
        <p:pic>
          <p:nvPicPr>
            <p:cNvPr id="38" name="Graphic 37">
              <a:extLst>
                <a:ext uri="{FF2B5EF4-FFF2-40B4-BE49-F238E27FC236}">
                  <a16:creationId xmlns="" xmlns:a16="http://schemas.microsoft.com/office/drawing/2014/main" id="{7550B85A-B3E0-B345-8789-FA0B23AC4C8D}"/>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166384" y="1740893"/>
              <a:ext cx="557213" cy="571500"/>
            </a:xfrm>
            <a:prstGeom prst="rect">
              <a:avLst/>
            </a:prstGeom>
          </p:spPr>
        </p:pic>
        <p:pic>
          <p:nvPicPr>
            <p:cNvPr id="39" name="Graphic 38">
              <a:extLst>
                <a:ext uri="{FF2B5EF4-FFF2-40B4-BE49-F238E27FC236}">
                  <a16:creationId xmlns="" xmlns:a16="http://schemas.microsoft.com/office/drawing/2014/main" id="{307A3279-53EF-2E47-92C3-4546396D3774}"/>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1166384" y="3738259"/>
              <a:ext cx="557213" cy="571500"/>
            </a:xfrm>
            <a:prstGeom prst="rect">
              <a:avLst/>
            </a:prstGeom>
          </p:spPr>
        </p:pic>
        <p:pic>
          <p:nvPicPr>
            <p:cNvPr id="40" name="Graphic 39">
              <a:extLst>
                <a:ext uri="{FF2B5EF4-FFF2-40B4-BE49-F238E27FC236}">
                  <a16:creationId xmlns="" xmlns:a16="http://schemas.microsoft.com/office/drawing/2014/main" id="{B62D554E-A791-2647-A578-A092610B036A}"/>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1166384" y="4737168"/>
              <a:ext cx="557213" cy="571500"/>
            </a:xfrm>
            <a:prstGeom prst="rect">
              <a:avLst/>
            </a:prstGeom>
          </p:spPr>
        </p:pic>
        <p:pic>
          <p:nvPicPr>
            <p:cNvPr id="42" name="Graphic 41">
              <a:extLst>
                <a:ext uri="{FF2B5EF4-FFF2-40B4-BE49-F238E27FC236}">
                  <a16:creationId xmlns="" xmlns:a16="http://schemas.microsoft.com/office/drawing/2014/main" id="{4119735F-1994-5E49-A0A2-F899F90BCBDB}"/>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1166384" y="5711233"/>
              <a:ext cx="557213" cy="571500"/>
            </a:xfrm>
            <a:prstGeom prst="rect">
              <a:avLst/>
            </a:prstGeom>
          </p:spPr>
        </p:pic>
        <p:pic>
          <p:nvPicPr>
            <p:cNvPr id="43" name="Graphic 42">
              <a:extLst>
                <a:ext uri="{FF2B5EF4-FFF2-40B4-BE49-F238E27FC236}">
                  <a16:creationId xmlns="" xmlns:a16="http://schemas.microsoft.com/office/drawing/2014/main" id="{B72837C3-65E6-F943-A6A2-D220C0723F3F}"/>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 xmlns:asvg="http://schemas.microsoft.com/office/drawing/2016/SVG/main" r:embed="rId12"/>
                </a:ext>
              </a:extLst>
            </a:blip>
            <a:stretch>
              <a:fillRect/>
            </a:stretch>
          </p:blipFill>
          <p:spPr>
            <a:xfrm>
              <a:off x="3545872" y="1740893"/>
              <a:ext cx="557213" cy="571500"/>
            </a:xfrm>
            <a:prstGeom prst="rect">
              <a:avLst/>
            </a:prstGeom>
          </p:spPr>
        </p:pic>
        <p:pic>
          <p:nvPicPr>
            <p:cNvPr id="44" name="Graphic 43">
              <a:extLst>
                <a:ext uri="{FF2B5EF4-FFF2-40B4-BE49-F238E27FC236}">
                  <a16:creationId xmlns="" xmlns:a16="http://schemas.microsoft.com/office/drawing/2014/main" id="{331321CE-F34A-5048-8D3E-6C06ACBD7F44}"/>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 xmlns:asvg="http://schemas.microsoft.com/office/drawing/2016/SVG/main" r:embed="rId14"/>
                </a:ext>
              </a:extLst>
            </a:blip>
            <a:stretch>
              <a:fillRect/>
            </a:stretch>
          </p:blipFill>
          <p:spPr>
            <a:xfrm>
              <a:off x="3545872" y="2758912"/>
              <a:ext cx="557213" cy="571500"/>
            </a:xfrm>
            <a:prstGeom prst="rect">
              <a:avLst/>
            </a:prstGeom>
          </p:spPr>
        </p:pic>
        <p:pic>
          <p:nvPicPr>
            <p:cNvPr id="45" name="Graphic 44">
              <a:extLst>
                <a:ext uri="{FF2B5EF4-FFF2-40B4-BE49-F238E27FC236}">
                  <a16:creationId xmlns="" xmlns:a16="http://schemas.microsoft.com/office/drawing/2014/main" id="{ED5174CB-A75A-1943-B663-D553D48B714B}"/>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 xmlns:asvg="http://schemas.microsoft.com/office/drawing/2016/SVG/main" r:embed="rId16"/>
                </a:ext>
              </a:extLst>
            </a:blip>
            <a:stretch>
              <a:fillRect/>
            </a:stretch>
          </p:blipFill>
          <p:spPr>
            <a:xfrm>
              <a:off x="3545872" y="3739044"/>
              <a:ext cx="557213" cy="571500"/>
            </a:xfrm>
            <a:prstGeom prst="rect">
              <a:avLst/>
            </a:prstGeom>
          </p:spPr>
        </p:pic>
        <p:pic>
          <p:nvPicPr>
            <p:cNvPr id="46" name="Graphic 45">
              <a:extLst>
                <a:ext uri="{FF2B5EF4-FFF2-40B4-BE49-F238E27FC236}">
                  <a16:creationId xmlns="" xmlns:a16="http://schemas.microsoft.com/office/drawing/2014/main" id="{030F4F8D-4D3D-2C4B-BA86-0F7179A9E02F}"/>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 xmlns:asvg="http://schemas.microsoft.com/office/drawing/2016/SVG/main" r:embed="rId18"/>
                </a:ext>
              </a:extLst>
            </a:blip>
            <a:stretch>
              <a:fillRect/>
            </a:stretch>
          </p:blipFill>
          <p:spPr>
            <a:xfrm>
              <a:off x="3545872" y="4729585"/>
              <a:ext cx="557213" cy="571500"/>
            </a:xfrm>
            <a:prstGeom prst="rect">
              <a:avLst/>
            </a:prstGeom>
          </p:spPr>
        </p:pic>
        <p:pic>
          <p:nvPicPr>
            <p:cNvPr id="47" name="Graphic 46">
              <a:extLst>
                <a:ext uri="{FF2B5EF4-FFF2-40B4-BE49-F238E27FC236}">
                  <a16:creationId xmlns="" xmlns:a16="http://schemas.microsoft.com/office/drawing/2014/main" id="{6C93FC85-CBED-8D46-A3C6-A7EE59B5E6B6}"/>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 xmlns:asvg="http://schemas.microsoft.com/office/drawing/2016/SVG/main" r:embed="rId20"/>
                </a:ext>
              </a:extLst>
            </a:blip>
            <a:stretch>
              <a:fillRect/>
            </a:stretch>
          </p:blipFill>
          <p:spPr>
            <a:xfrm>
              <a:off x="3545872" y="5711233"/>
              <a:ext cx="557213" cy="571500"/>
            </a:xfrm>
            <a:prstGeom prst="rect">
              <a:avLst/>
            </a:prstGeom>
          </p:spPr>
        </p:pic>
        <p:sp>
          <p:nvSpPr>
            <p:cNvPr id="48" name="TextBox 47">
              <a:extLst>
                <a:ext uri="{FF2B5EF4-FFF2-40B4-BE49-F238E27FC236}">
                  <a16:creationId xmlns="" xmlns:a16="http://schemas.microsoft.com/office/drawing/2014/main" id="{2DAB20EB-ECC2-DC42-8CBD-AC0D8BAA3FF2}"/>
                </a:ext>
              </a:extLst>
            </p:cNvPr>
            <p:cNvSpPr txBox="1"/>
            <p:nvPr/>
          </p:nvSpPr>
          <p:spPr>
            <a:xfrm>
              <a:off x="6622130" y="1793652"/>
              <a:ext cx="1508079" cy="430887"/>
            </a:xfrm>
            <a:prstGeom prst="rect">
              <a:avLst/>
            </a:prstGeom>
            <a:noFill/>
          </p:spPr>
          <p:txBody>
            <a:bodyPr wrap="square" rtlCol="0">
              <a:spAutoFit/>
            </a:bodyPr>
            <a:lstStyle/>
            <a:p>
              <a:r>
                <a:rPr lang="en-IN" sz="1000" dirty="0">
                  <a:solidFill>
                    <a:schemeClr val="tx1">
                      <a:lumMod val="95000"/>
                      <a:lumOff val="5000"/>
                    </a:schemeClr>
                  </a:solidFill>
                  <a:latin typeface="+mj-lt"/>
                  <a:cs typeface="Arial" panose="020B0604020202020204" pitchFamily="34" charset="0"/>
                </a:rPr>
                <a:t>Local Pickup and </a:t>
              </a:r>
              <a:br>
                <a:rPr lang="en-IN" sz="1000" dirty="0">
                  <a:solidFill>
                    <a:schemeClr val="tx1">
                      <a:lumMod val="95000"/>
                      <a:lumOff val="5000"/>
                    </a:schemeClr>
                  </a:solidFill>
                  <a:latin typeface="+mj-lt"/>
                  <a:cs typeface="Arial" panose="020B0604020202020204" pitchFamily="34" charset="0"/>
                </a:rPr>
              </a:br>
              <a:r>
                <a:rPr lang="en-IN" sz="1000" dirty="0">
                  <a:solidFill>
                    <a:schemeClr val="tx1">
                      <a:lumMod val="95000"/>
                      <a:lumOff val="5000"/>
                    </a:schemeClr>
                  </a:solidFill>
                  <a:latin typeface="+mj-lt"/>
                  <a:cs typeface="Arial" panose="020B0604020202020204" pitchFamily="34" charset="0"/>
                </a:rPr>
                <a:t>Delivery (DAP/DDP)</a:t>
              </a:r>
            </a:p>
          </p:txBody>
        </p:sp>
        <p:sp>
          <p:nvSpPr>
            <p:cNvPr id="49" name="TextBox 48">
              <a:extLst>
                <a:ext uri="{FF2B5EF4-FFF2-40B4-BE49-F238E27FC236}">
                  <a16:creationId xmlns="" xmlns:a16="http://schemas.microsoft.com/office/drawing/2014/main" id="{6732D76A-C412-ED49-A8E1-AB87347FC9E3}"/>
                </a:ext>
              </a:extLst>
            </p:cNvPr>
            <p:cNvSpPr txBox="1"/>
            <p:nvPr/>
          </p:nvSpPr>
          <p:spPr>
            <a:xfrm>
              <a:off x="6622131" y="2876678"/>
              <a:ext cx="1223156" cy="261610"/>
            </a:xfrm>
            <a:prstGeom prst="rect">
              <a:avLst/>
            </a:prstGeom>
            <a:noFill/>
          </p:spPr>
          <p:txBody>
            <a:bodyPr wrap="square" rtlCol="0">
              <a:spAutoFit/>
            </a:bodyPr>
            <a:lstStyle/>
            <a:p>
              <a:pPr marL="171450" indent="-171450"/>
              <a:r>
                <a:rPr lang="en-IN" sz="1000" dirty="0">
                  <a:solidFill>
                    <a:schemeClr val="tx1">
                      <a:lumMod val="95000"/>
                      <a:lumOff val="5000"/>
                    </a:schemeClr>
                  </a:solidFill>
                  <a:latin typeface="+mj-lt"/>
                  <a:cs typeface="Arial" panose="020B0604020202020204" pitchFamily="34" charset="0"/>
                </a:rPr>
                <a:t>Warehousing</a:t>
              </a:r>
            </a:p>
          </p:txBody>
        </p:sp>
        <p:sp>
          <p:nvSpPr>
            <p:cNvPr id="50" name="TextBox 49">
              <a:extLst>
                <a:ext uri="{FF2B5EF4-FFF2-40B4-BE49-F238E27FC236}">
                  <a16:creationId xmlns="" xmlns:a16="http://schemas.microsoft.com/office/drawing/2014/main" id="{85AEE2F2-0CDE-394C-91FC-C9FEE20BFE1F}"/>
                </a:ext>
              </a:extLst>
            </p:cNvPr>
            <p:cNvSpPr txBox="1"/>
            <p:nvPr/>
          </p:nvSpPr>
          <p:spPr>
            <a:xfrm>
              <a:off x="6622132" y="3875065"/>
              <a:ext cx="1441816" cy="430887"/>
            </a:xfrm>
            <a:prstGeom prst="rect">
              <a:avLst/>
            </a:prstGeom>
            <a:noFill/>
          </p:spPr>
          <p:txBody>
            <a:bodyPr wrap="square" rtlCol="0">
              <a:spAutoFit/>
            </a:bodyPr>
            <a:lstStyle/>
            <a:p>
              <a:r>
                <a:rPr lang="en-IN" sz="1000" dirty="0">
                  <a:solidFill>
                    <a:schemeClr val="tx1">
                      <a:lumMod val="95000"/>
                      <a:lumOff val="5000"/>
                    </a:schemeClr>
                  </a:solidFill>
                  <a:latin typeface="+mj-lt"/>
                  <a:cs typeface="Arial" panose="020B0604020202020204" pitchFamily="34" charset="0"/>
                </a:rPr>
                <a:t>Palletizing, Crating </a:t>
              </a:r>
              <a:br>
                <a:rPr lang="en-IN" sz="1000" dirty="0">
                  <a:solidFill>
                    <a:schemeClr val="tx1">
                      <a:lumMod val="95000"/>
                      <a:lumOff val="5000"/>
                    </a:schemeClr>
                  </a:solidFill>
                  <a:latin typeface="+mj-lt"/>
                  <a:cs typeface="Arial" panose="020B0604020202020204" pitchFamily="34" charset="0"/>
                </a:rPr>
              </a:br>
              <a:r>
                <a:rPr lang="en-IN" sz="1000" dirty="0">
                  <a:solidFill>
                    <a:schemeClr val="tx1">
                      <a:lumMod val="95000"/>
                      <a:lumOff val="5000"/>
                    </a:schemeClr>
                  </a:solidFill>
                  <a:latin typeface="+mj-lt"/>
                  <a:cs typeface="Arial" panose="020B0604020202020204" pitchFamily="34" charset="0"/>
                </a:rPr>
                <a:t>and Packaging</a:t>
              </a:r>
            </a:p>
          </p:txBody>
        </p:sp>
        <p:sp>
          <p:nvSpPr>
            <p:cNvPr id="51" name="TextBox 50">
              <a:extLst>
                <a:ext uri="{FF2B5EF4-FFF2-40B4-BE49-F238E27FC236}">
                  <a16:creationId xmlns="" xmlns:a16="http://schemas.microsoft.com/office/drawing/2014/main" id="{315779B2-642A-2844-B70B-3475C2FD6A6F}"/>
                </a:ext>
              </a:extLst>
            </p:cNvPr>
            <p:cNvSpPr txBox="1"/>
            <p:nvPr/>
          </p:nvSpPr>
          <p:spPr>
            <a:xfrm>
              <a:off x="6622132" y="4873453"/>
              <a:ext cx="1223156" cy="261610"/>
            </a:xfrm>
            <a:prstGeom prst="rect">
              <a:avLst/>
            </a:prstGeom>
            <a:noFill/>
          </p:spPr>
          <p:txBody>
            <a:bodyPr wrap="square" rtlCol="0">
              <a:spAutoFit/>
            </a:bodyPr>
            <a:lstStyle/>
            <a:p>
              <a:r>
                <a:rPr lang="en-IN" sz="1000" dirty="0">
                  <a:solidFill>
                    <a:schemeClr val="tx1">
                      <a:lumMod val="95000"/>
                      <a:lumOff val="5000"/>
                    </a:schemeClr>
                  </a:solidFill>
                  <a:latin typeface="+mj-lt"/>
                  <a:cs typeface="Arial" panose="020B0604020202020204" pitchFamily="34" charset="0"/>
                </a:rPr>
                <a:t>Project Logistics</a:t>
              </a:r>
            </a:p>
          </p:txBody>
        </p:sp>
        <p:sp>
          <p:nvSpPr>
            <p:cNvPr id="52" name="TextBox 51">
              <a:extLst>
                <a:ext uri="{FF2B5EF4-FFF2-40B4-BE49-F238E27FC236}">
                  <a16:creationId xmlns="" xmlns:a16="http://schemas.microsoft.com/office/drawing/2014/main" id="{02C83403-F051-FC45-82EC-7B0137A87D2F}"/>
                </a:ext>
              </a:extLst>
            </p:cNvPr>
            <p:cNvSpPr txBox="1"/>
            <p:nvPr/>
          </p:nvSpPr>
          <p:spPr>
            <a:xfrm>
              <a:off x="6622131" y="5792748"/>
              <a:ext cx="1137017" cy="430887"/>
            </a:xfrm>
            <a:prstGeom prst="rect">
              <a:avLst/>
            </a:prstGeom>
            <a:noFill/>
          </p:spPr>
          <p:txBody>
            <a:bodyPr wrap="square" rtlCol="0">
              <a:spAutoFit/>
            </a:bodyPr>
            <a:lstStyle/>
            <a:p>
              <a:r>
                <a:rPr lang="en-IN" sz="1000" dirty="0">
                  <a:solidFill>
                    <a:schemeClr val="tx1">
                      <a:lumMod val="95000"/>
                      <a:lumOff val="5000"/>
                    </a:schemeClr>
                  </a:solidFill>
                  <a:latin typeface="+mj-lt"/>
                  <a:cs typeface="Arial" panose="020B0604020202020204" pitchFamily="34" charset="0"/>
                </a:rPr>
                <a:t>Container </a:t>
              </a:r>
              <a:br>
                <a:rPr lang="en-IN" sz="1000" dirty="0">
                  <a:solidFill>
                    <a:schemeClr val="tx1">
                      <a:lumMod val="95000"/>
                      <a:lumOff val="5000"/>
                    </a:schemeClr>
                  </a:solidFill>
                  <a:latin typeface="+mj-lt"/>
                  <a:cs typeface="Arial" panose="020B0604020202020204" pitchFamily="34" charset="0"/>
                </a:rPr>
              </a:br>
              <a:r>
                <a:rPr lang="en-IN" sz="1000" dirty="0">
                  <a:solidFill>
                    <a:schemeClr val="tx1">
                      <a:lumMod val="95000"/>
                      <a:lumOff val="5000"/>
                    </a:schemeClr>
                  </a:solidFill>
                  <a:latin typeface="+mj-lt"/>
                  <a:cs typeface="Arial" panose="020B0604020202020204" pitchFamily="34" charset="0"/>
                </a:rPr>
                <a:t>Freight Station</a:t>
              </a:r>
            </a:p>
          </p:txBody>
        </p:sp>
        <p:pic>
          <p:nvPicPr>
            <p:cNvPr id="53" name="Graphic 52">
              <a:extLst>
                <a:ext uri="{FF2B5EF4-FFF2-40B4-BE49-F238E27FC236}">
                  <a16:creationId xmlns="" xmlns:a16="http://schemas.microsoft.com/office/drawing/2014/main" id="{80BA0514-67B4-4946-9653-89F867F14582}"/>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 xmlns:asvg="http://schemas.microsoft.com/office/drawing/2016/SVG/main" r:embed="rId22"/>
                </a:ext>
              </a:extLst>
            </a:blip>
            <a:stretch>
              <a:fillRect/>
            </a:stretch>
          </p:blipFill>
          <p:spPr>
            <a:xfrm>
              <a:off x="5981923" y="1740893"/>
              <a:ext cx="557213" cy="571500"/>
            </a:xfrm>
            <a:prstGeom prst="rect">
              <a:avLst/>
            </a:prstGeom>
          </p:spPr>
        </p:pic>
        <p:pic>
          <p:nvPicPr>
            <p:cNvPr id="54" name="Graphic 53">
              <a:extLst>
                <a:ext uri="{FF2B5EF4-FFF2-40B4-BE49-F238E27FC236}">
                  <a16:creationId xmlns="" xmlns:a16="http://schemas.microsoft.com/office/drawing/2014/main" id="{02F0C682-CDF4-904B-98D5-44151B2B22A6}"/>
                </a:ext>
              </a:extLst>
            </p:cNvPr>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 xmlns:asvg="http://schemas.microsoft.com/office/drawing/2016/SVG/main" r:embed="rId24"/>
                </a:ext>
              </a:extLst>
            </a:blip>
            <a:stretch>
              <a:fillRect/>
            </a:stretch>
          </p:blipFill>
          <p:spPr>
            <a:xfrm>
              <a:off x="5981923" y="2732469"/>
              <a:ext cx="557213" cy="571500"/>
            </a:xfrm>
            <a:prstGeom prst="rect">
              <a:avLst/>
            </a:prstGeom>
          </p:spPr>
        </p:pic>
        <p:pic>
          <p:nvPicPr>
            <p:cNvPr id="55" name="Graphic 54">
              <a:extLst>
                <a:ext uri="{FF2B5EF4-FFF2-40B4-BE49-F238E27FC236}">
                  <a16:creationId xmlns="" xmlns:a16="http://schemas.microsoft.com/office/drawing/2014/main" id="{6A256009-DE61-EC44-B507-502D4117346C}"/>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 xmlns:asvg="http://schemas.microsoft.com/office/drawing/2016/SVG/main" r:embed="rId26"/>
                </a:ext>
              </a:extLst>
            </a:blip>
            <a:stretch>
              <a:fillRect/>
            </a:stretch>
          </p:blipFill>
          <p:spPr>
            <a:xfrm>
              <a:off x="5981923" y="3739120"/>
              <a:ext cx="557213" cy="571500"/>
            </a:xfrm>
            <a:prstGeom prst="rect">
              <a:avLst/>
            </a:prstGeom>
          </p:spPr>
        </p:pic>
        <p:pic>
          <p:nvPicPr>
            <p:cNvPr id="56" name="Graphic 55">
              <a:extLst>
                <a:ext uri="{FF2B5EF4-FFF2-40B4-BE49-F238E27FC236}">
                  <a16:creationId xmlns="" xmlns:a16="http://schemas.microsoft.com/office/drawing/2014/main" id="{81852340-7AB9-DD4E-8059-F09517AB8AC3}"/>
                </a:ext>
              </a:extLst>
            </p:cNvPr>
            <p:cNvPicPr>
              <a:picLocks noChangeAspect="1"/>
            </p:cNvPicPr>
            <p:nvPr/>
          </p:nvPicPr>
          <p:blipFill>
            <a:blip r:embed="rId27" cstate="email">
              <a:extLst>
                <a:ext uri="{28A0092B-C50C-407E-A947-70E740481C1C}">
                  <a14:useLocalDpi xmlns:a14="http://schemas.microsoft.com/office/drawing/2010/main"/>
                </a:ext>
                <a:ext uri="{96DAC541-7B7A-43D3-8B79-37D633B846F1}">
                  <asvg:svgBlip xmlns="" xmlns:asvg="http://schemas.microsoft.com/office/drawing/2016/SVG/main" r:embed="rId28"/>
                </a:ext>
              </a:extLst>
            </a:blip>
            <a:stretch>
              <a:fillRect/>
            </a:stretch>
          </p:blipFill>
          <p:spPr>
            <a:xfrm>
              <a:off x="5981923" y="4737324"/>
              <a:ext cx="557213" cy="571500"/>
            </a:xfrm>
            <a:prstGeom prst="rect">
              <a:avLst/>
            </a:prstGeom>
          </p:spPr>
        </p:pic>
        <p:pic>
          <p:nvPicPr>
            <p:cNvPr id="57" name="Graphic 56">
              <a:extLst>
                <a:ext uri="{FF2B5EF4-FFF2-40B4-BE49-F238E27FC236}">
                  <a16:creationId xmlns="" xmlns:a16="http://schemas.microsoft.com/office/drawing/2014/main" id="{7279C740-EB21-A74A-8FCB-D1FD29BDE7BA}"/>
                </a:ext>
              </a:extLst>
            </p:cNvPr>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 xmlns:asvg="http://schemas.microsoft.com/office/drawing/2016/SVG/main" r:embed="rId30"/>
                </a:ext>
              </a:extLst>
            </a:blip>
            <a:stretch>
              <a:fillRect/>
            </a:stretch>
          </p:blipFill>
          <p:spPr>
            <a:xfrm>
              <a:off x="5981923" y="5722442"/>
              <a:ext cx="557213" cy="571500"/>
            </a:xfrm>
            <a:prstGeom prst="rect">
              <a:avLst/>
            </a:prstGeom>
          </p:spPr>
        </p:pic>
        <p:grpSp>
          <p:nvGrpSpPr>
            <p:cNvPr id="58" name="Group 57">
              <a:extLst>
                <a:ext uri="{FF2B5EF4-FFF2-40B4-BE49-F238E27FC236}">
                  <a16:creationId xmlns="" xmlns:a16="http://schemas.microsoft.com/office/drawing/2014/main" id="{18B9671E-053A-674C-A194-3152E251EE5B}"/>
                </a:ext>
              </a:extLst>
            </p:cNvPr>
            <p:cNvGrpSpPr/>
            <p:nvPr/>
          </p:nvGrpSpPr>
          <p:grpSpPr>
            <a:xfrm>
              <a:off x="1155668" y="2668217"/>
              <a:ext cx="571501" cy="639353"/>
              <a:chOff x="1212288" y="2734622"/>
              <a:chExt cx="571501" cy="639353"/>
            </a:xfrm>
          </p:grpSpPr>
          <p:sp>
            <p:nvSpPr>
              <p:cNvPr id="59" name="Freeform: Shape 89">
                <a:extLst>
                  <a:ext uri="{FF2B5EF4-FFF2-40B4-BE49-F238E27FC236}">
                    <a16:creationId xmlns="" xmlns:a16="http://schemas.microsoft.com/office/drawing/2014/main" id="{507693A8-9C92-BB4C-9BB1-85EF6F7BD79B}"/>
                  </a:ext>
                </a:extLst>
              </p:cNvPr>
              <p:cNvSpPr/>
              <p:nvPr/>
            </p:nvSpPr>
            <p:spPr>
              <a:xfrm>
                <a:off x="1212288" y="2788187"/>
                <a:ext cx="571501" cy="585788"/>
              </a:xfrm>
              <a:custGeom>
                <a:avLst/>
                <a:gdLst>
                  <a:gd name="connsiteX0" fmla="*/ 565643 w 571500"/>
                  <a:gd name="connsiteY0" fmla="*/ 294180 h 585787"/>
                  <a:gd name="connsiteX1" fmla="*/ 288179 w 571500"/>
                  <a:gd name="connsiteY1" fmla="*/ 577644 h 585787"/>
                  <a:gd name="connsiteX2" fmla="*/ 10716 w 571500"/>
                  <a:gd name="connsiteY2" fmla="*/ 294180 h 585787"/>
                  <a:gd name="connsiteX3" fmla="*/ 288179 w 571500"/>
                  <a:gd name="connsiteY3" fmla="*/ 10716 h 585787"/>
                  <a:gd name="connsiteX4" fmla="*/ 565643 w 571500"/>
                  <a:gd name="connsiteY4" fmla="*/ 294180 h 585787"/>
                  <a:gd name="connsiteX5" fmla="*/ 565643 w 571500"/>
                  <a:gd name="connsiteY5" fmla="*/ 294180 h 58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0" h="585787">
                    <a:moveTo>
                      <a:pt x="565643" y="294180"/>
                    </a:moveTo>
                    <a:cubicBezTo>
                      <a:pt x="565643" y="450771"/>
                      <a:pt x="441484" y="577644"/>
                      <a:pt x="288179" y="577644"/>
                    </a:cubicBezTo>
                    <a:cubicBezTo>
                      <a:pt x="134874" y="577644"/>
                      <a:pt x="10716" y="450628"/>
                      <a:pt x="10716" y="294180"/>
                    </a:cubicBezTo>
                    <a:cubicBezTo>
                      <a:pt x="10716" y="137732"/>
                      <a:pt x="134874" y="10716"/>
                      <a:pt x="288179" y="10716"/>
                    </a:cubicBezTo>
                    <a:cubicBezTo>
                      <a:pt x="441484" y="10716"/>
                      <a:pt x="565643" y="137589"/>
                      <a:pt x="565643" y="294180"/>
                    </a:cubicBezTo>
                    <a:lnTo>
                      <a:pt x="565643" y="294180"/>
                    </a:lnTo>
                    <a:close/>
                  </a:path>
                </a:pathLst>
              </a:custGeom>
              <a:solidFill>
                <a:srgbClr val="FDDC00"/>
              </a:solidFill>
              <a:ln w="9525" cap="flat">
                <a:noFill/>
                <a:prstDash val="solid"/>
                <a:miter/>
              </a:ln>
            </p:spPr>
            <p:txBody>
              <a:bodyPr rtlCol="0" anchor="ctr"/>
              <a:lstStyle/>
              <a:p>
                <a:endParaRPr lang="en-IN" sz="1000">
                  <a:latin typeface="+mj-lt"/>
                </a:endParaRPr>
              </a:p>
            </p:txBody>
          </p:sp>
          <p:grpSp>
            <p:nvGrpSpPr>
              <p:cNvPr id="60" name="Group 59">
                <a:extLst>
                  <a:ext uri="{FF2B5EF4-FFF2-40B4-BE49-F238E27FC236}">
                    <a16:creationId xmlns="" xmlns:a16="http://schemas.microsoft.com/office/drawing/2014/main" id="{87ABBFA8-C6D7-1649-9ABF-116BA44D3DAE}"/>
                  </a:ext>
                </a:extLst>
              </p:cNvPr>
              <p:cNvGrpSpPr/>
              <p:nvPr/>
            </p:nvGrpSpPr>
            <p:grpSpPr>
              <a:xfrm>
                <a:off x="1243043" y="2734622"/>
                <a:ext cx="537174" cy="538217"/>
                <a:chOff x="1387836" y="2788429"/>
                <a:chExt cx="284364" cy="284916"/>
              </a:xfrm>
            </p:grpSpPr>
            <p:sp>
              <p:nvSpPr>
                <p:cNvPr id="61" name="Freeform: Shape 23">
                  <a:extLst>
                    <a:ext uri="{FF2B5EF4-FFF2-40B4-BE49-F238E27FC236}">
                      <a16:creationId xmlns="" xmlns:a16="http://schemas.microsoft.com/office/drawing/2014/main" id="{A0FB3AC6-A453-8742-8A64-6FDD3852641A}"/>
                    </a:ext>
                  </a:extLst>
                </p:cNvPr>
                <p:cNvSpPr/>
                <p:nvPr/>
              </p:nvSpPr>
              <p:spPr>
                <a:xfrm>
                  <a:off x="1387836" y="2788429"/>
                  <a:ext cx="7784" cy="9201"/>
                </a:xfrm>
                <a:custGeom>
                  <a:avLst/>
                  <a:gdLst/>
                  <a:ahLst/>
                  <a:cxnLst/>
                  <a:rect l="l" t="t" r="r" b="b"/>
                  <a:pathLst>
                    <a:path w="7783" h="9200"/>
                  </a:pathLst>
                </a:custGeom>
                <a:solidFill>
                  <a:srgbClr val="3974BA"/>
                </a:solidFill>
                <a:ln w="9525" cap="flat">
                  <a:noFill/>
                  <a:prstDash val="solid"/>
                  <a:miter/>
                </a:ln>
              </p:spPr>
              <p:txBody>
                <a:bodyPr rtlCol="0" anchor="ctr"/>
                <a:lstStyle/>
                <a:p>
                  <a:endParaRPr lang="en-IN" sz="1000">
                    <a:latin typeface="+mj-lt"/>
                  </a:endParaRPr>
                </a:p>
              </p:txBody>
            </p:sp>
            <p:sp>
              <p:nvSpPr>
                <p:cNvPr id="62" name="Freeform: Shape 40">
                  <a:extLst>
                    <a:ext uri="{FF2B5EF4-FFF2-40B4-BE49-F238E27FC236}">
                      <a16:creationId xmlns="" xmlns:a16="http://schemas.microsoft.com/office/drawing/2014/main" id="{33CDE17D-E9D1-054C-AE42-51A88DC04C7D}"/>
                    </a:ext>
                  </a:extLst>
                </p:cNvPr>
                <p:cNvSpPr/>
                <p:nvPr/>
              </p:nvSpPr>
              <p:spPr>
                <a:xfrm>
                  <a:off x="1387836" y="2788429"/>
                  <a:ext cx="7784" cy="9201"/>
                </a:xfrm>
                <a:custGeom>
                  <a:avLst/>
                  <a:gdLst/>
                  <a:ahLst/>
                  <a:cxnLst/>
                  <a:rect l="l" t="t" r="r" b="b"/>
                  <a:pathLst>
                    <a:path w="7783" h="9200"/>
                  </a:pathLst>
                </a:custGeom>
                <a:solidFill>
                  <a:srgbClr val="3974BA"/>
                </a:solidFill>
                <a:ln w="9525" cap="flat">
                  <a:noFill/>
                  <a:prstDash val="solid"/>
                  <a:miter/>
                </a:ln>
              </p:spPr>
              <p:txBody>
                <a:bodyPr rtlCol="0" anchor="ctr"/>
                <a:lstStyle/>
                <a:p>
                  <a:endParaRPr lang="en-IN" sz="1000">
                    <a:latin typeface="+mj-lt"/>
                  </a:endParaRPr>
                </a:p>
              </p:txBody>
            </p:sp>
            <p:sp>
              <p:nvSpPr>
                <p:cNvPr id="63" name="Freeform: Shape 60">
                  <a:extLst>
                    <a:ext uri="{FF2B5EF4-FFF2-40B4-BE49-F238E27FC236}">
                      <a16:creationId xmlns="" xmlns:a16="http://schemas.microsoft.com/office/drawing/2014/main" id="{B82984A9-3760-A84E-AD4B-72FAC7CE1695}"/>
                    </a:ext>
                  </a:extLst>
                </p:cNvPr>
                <p:cNvSpPr/>
                <p:nvPr/>
              </p:nvSpPr>
              <p:spPr>
                <a:xfrm>
                  <a:off x="1387836" y="2788429"/>
                  <a:ext cx="7784" cy="9201"/>
                </a:xfrm>
                <a:custGeom>
                  <a:avLst/>
                  <a:gdLst/>
                  <a:ahLst/>
                  <a:cxnLst/>
                  <a:rect l="l" t="t" r="r" b="b"/>
                  <a:pathLst>
                    <a:path w="7783" h="9200"/>
                  </a:pathLst>
                </a:custGeom>
                <a:solidFill>
                  <a:srgbClr val="3974BA"/>
                </a:solidFill>
                <a:ln w="9525" cap="flat">
                  <a:noFill/>
                  <a:prstDash val="solid"/>
                  <a:miter/>
                </a:ln>
              </p:spPr>
              <p:txBody>
                <a:bodyPr rtlCol="0" anchor="ctr"/>
                <a:lstStyle/>
                <a:p>
                  <a:endParaRPr lang="en-IN" sz="1000">
                    <a:latin typeface="+mj-lt"/>
                  </a:endParaRPr>
                </a:p>
              </p:txBody>
            </p:sp>
            <p:sp>
              <p:nvSpPr>
                <p:cNvPr id="64" name="Freeform: Shape 63">
                  <a:extLst>
                    <a:ext uri="{FF2B5EF4-FFF2-40B4-BE49-F238E27FC236}">
                      <a16:creationId xmlns="" xmlns:a16="http://schemas.microsoft.com/office/drawing/2014/main" id="{23CCA360-5A91-9C40-829B-67DD66BEA244}"/>
                    </a:ext>
                  </a:extLst>
                </p:cNvPr>
                <p:cNvSpPr/>
                <p:nvPr/>
              </p:nvSpPr>
              <p:spPr>
                <a:xfrm>
                  <a:off x="1387836" y="2788429"/>
                  <a:ext cx="7784" cy="9201"/>
                </a:xfrm>
                <a:custGeom>
                  <a:avLst/>
                  <a:gdLst/>
                  <a:ahLst/>
                  <a:cxnLst/>
                  <a:rect l="l" t="t" r="r" b="b"/>
                  <a:pathLst>
                    <a:path w="7783" h="9200"/>
                  </a:pathLst>
                </a:custGeom>
                <a:solidFill>
                  <a:srgbClr val="3974BA"/>
                </a:solidFill>
                <a:ln w="9525" cap="flat">
                  <a:noFill/>
                  <a:prstDash val="solid"/>
                  <a:miter/>
                </a:ln>
              </p:spPr>
              <p:txBody>
                <a:bodyPr rtlCol="0" anchor="ctr"/>
                <a:lstStyle/>
                <a:p>
                  <a:endParaRPr lang="en-IN" sz="1000">
                    <a:latin typeface="+mj-lt"/>
                  </a:endParaRPr>
                </a:p>
              </p:txBody>
            </p:sp>
            <p:sp>
              <p:nvSpPr>
                <p:cNvPr id="65" name="Freeform: Shape 68">
                  <a:extLst>
                    <a:ext uri="{FF2B5EF4-FFF2-40B4-BE49-F238E27FC236}">
                      <a16:creationId xmlns="" xmlns:a16="http://schemas.microsoft.com/office/drawing/2014/main" id="{A4CD524D-394C-FE47-BAA4-DD4C40F02B36}"/>
                    </a:ext>
                  </a:extLst>
                </p:cNvPr>
                <p:cNvSpPr/>
                <p:nvPr/>
              </p:nvSpPr>
              <p:spPr>
                <a:xfrm>
                  <a:off x="1387836" y="2788429"/>
                  <a:ext cx="7784" cy="9201"/>
                </a:xfrm>
                <a:custGeom>
                  <a:avLst/>
                  <a:gdLst/>
                  <a:ahLst/>
                  <a:cxnLst/>
                  <a:rect l="l" t="t" r="r" b="b"/>
                  <a:pathLst>
                    <a:path w="7783" h="9200"/>
                  </a:pathLst>
                </a:custGeom>
                <a:solidFill>
                  <a:srgbClr val="3974BA"/>
                </a:solidFill>
                <a:ln w="9525" cap="flat">
                  <a:noFill/>
                  <a:prstDash val="solid"/>
                  <a:miter/>
                </a:ln>
              </p:spPr>
              <p:txBody>
                <a:bodyPr rtlCol="0" anchor="ctr"/>
                <a:lstStyle/>
                <a:p>
                  <a:endParaRPr lang="en-IN" sz="1000">
                    <a:latin typeface="+mj-lt"/>
                  </a:endParaRPr>
                </a:p>
              </p:txBody>
            </p:sp>
            <p:sp>
              <p:nvSpPr>
                <p:cNvPr id="66" name="Freeform: Shape 19">
                  <a:extLst>
                    <a:ext uri="{FF2B5EF4-FFF2-40B4-BE49-F238E27FC236}">
                      <a16:creationId xmlns="" xmlns:a16="http://schemas.microsoft.com/office/drawing/2014/main" id="{FF392E71-67A2-164C-B39F-2C9D59642D8B}"/>
                    </a:ext>
                  </a:extLst>
                </p:cNvPr>
                <p:cNvSpPr/>
                <p:nvPr/>
              </p:nvSpPr>
              <p:spPr>
                <a:xfrm>
                  <a:off x="1499047" y="2990046"/>
                  <a:ext cx="38919" cy="27603"/>
                </a:xfrm>
                <a:custGeom>
                  <a:avLst/>
                  <a:gdLst>
                    <a:gd name="connsiteX0" fmla="*/ 6092 w 38919"/>
                    <a:gd name="connsiteY0" fmla="*/ 21507 h 27602"/>
                    <a:gd name="connsiteX1" fmla="*/ 11541 w 38919"/>
                    <a:gd name="connsiteY1" fmla="*/ 24452 h 27602"/>
                    <a:gd name="connsiteX2" fmla="*/ 36683 w 38919"/>
                    <a:gd name="connsiteY2" fmla="*/ 10374 h 27602"/>
                    <a:gd name="connsiteX3" fmla="*/ 36994 w 38919"/>
                    <a:gd name="connsiteY3" fmla="*/ 9822 h 27602"/>
                    <a:gd name="connsiteX4" fmla="*/ 36683 w 38919"/>
                    <a:gd name="connsiteY4" fmla="*/ 9270 h 27602"/>
                    <a:gd name="connsiteX5" fmla="*/ 32246 w 38919"/>
                    <a:gd name="connsiteY5" fmla="*/ 6970 h 27602"/>
                    <a:gd name="connsiteX6" fmla="*/ 31857 w 38919"/>
                    <a:gd name="connsiteY6" fmla="*/ 6970 h 27602"/>
                    <a:gd name="connsiteX7" fmla="*/ 6170 w 38919"/>
                    <a:gd name="connsiteY7" fmla="*/ 20403 h 27602"/>
                    <a:gd name="connsiteX8" fmla="*/ 5859 w 38919"/>
                    <a:gd name="connsiteY8" fmla="*/ 20955 h 27602"/>
                    <a:gd name="connsiteX9" fmla="*/ 6092 w 38919"/>
                    <a:gd name="connsiteY9" fmla="*/ 21507 h 27602"/>
                    <a:gd name="connsiteX10" fmla="*/ 6092 w 38919"/>
                    <a:gd name="connsiteY10" fmla="*/ 21507 h 2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919" h="27602">
                      <a:moveTo>
                        <a:pt x="6092" y="21507"/>
                      </a:moveTo>
                      <a:lnTo>
                        <a:pt x="11541" y="24452"/>
                      </a:lnTo>
                      <a:lnTo>
                        <a:pt x="36683" y="10374"/>
                      </a:lnTo>
                      <a:cubicBezTo>
                        <a:pt x="36838" y="10282"/>
                        <a:pt x="36994" y="10006"/>
                        <a:pt x="36994" y="9822"/>
                      </a:cubicBezTo>
                      <a:cubicBezTo>
                        <a:pt x="36994" y="9546"/>
                        <a:pt x="36838" y="9362"/>
                        <a:pt x="36683" y="9270"/>
                      </a:cubicBezTo>
                      <a:lnTo>
                        <a:pt x="32246" y="6970"/>
                      </a:lnTo>
                      <a:cubicBezTo>
                        <a:pt x="32090" y="6878"/>
                        <a:pt x="31935" y="6878"/>
                        <a:pt x="31857" y="6970"/>
                      </a:cubicBezTo>
                      <a:lnTo>
                        <a:pt x="6170" y="20403"/>
                      </a:lnTo>
                      <a:cubicBezTo>
                        <a:pt x="6014" y="20495"/>
                        <a:pt x="5859" y="20679"/>
                        <a:pt x="5859" y="20955"/>
                      </a:cubicBezTo>
                      <a:cubicBezTo>
                        <a:pt x="5781" y="21231"/>
                        <a:pt x="5936" y="21415"/>
                        <a:pt x="6092" y="21507"/>
                      </a:cubicBezTo>
                      <a:lnTo>
                        <a:pt x="6092" y="21507"/>
                      </a:lnTo>
                      <a:close/>
                    </a:path>
                  </a:pathLst>
                </a:custGeom>
                <a:solidFill>
                  <a:srgbClr val="3974BA"/>
                </a:solidFill>
                <a:ln w="9525" cap="flat">
                  <a:noFill/>
                  <a:prstDash val="solid"/>
                  <a:miter/>
                </a:ln>
              </p:spPr>
              <p:txBody>
                <a:bodyPr rtlCol="0" anchor="ctr"/>
                <a:lstStyle/>
                <a:p>
                  <a:endParaRPr lang="en-IN" sz="1000">
                    <a:latin typeface="+mj-lt"/>
                  </a:endParaRPr>
                </a:p>
              </p:txBody>
            </p:sp>
            <p:sp>
              <p:nvSpPr>
                <p:cNvPr id="67" name="Freeform: Shape 22">
                  <a:extLst>
                    <a:ext uri="{FF2B5EF4-FFF2-40B4-BE49-F238E27FC236}">
                      <a16:creationId xmlns="" xmlns:a16="http://schemas.microsoft.com/office/drawing/2014/main" id="{0F5F5B7C-3739-9442-9D62-C26B0FED0FD8}"/>
                    </a:ext>
                  </a:extLst>
                </p:cNvPr>
                <p:cNvSpPr/>
                <p:nvPr/>
              </p:nvSpPr>
              <p:spPr>
                <a:xfrm>
                  <a:off x="1496343" y="3006883"/>
                  <a:ext cx="38919" cy="64407"/>
                </a:xfrm>
                <a:custGeom>
                  <a:avLst/>
                  <a:gdLst>
                    <a:gd name="connsiteX0" fmla="*/ 33081 w 38919"/>
                    <a:gd name="connsiteY0" fmla="*/ 21139 h 64406"/>
                    <a:gd name="connsiteX1" fmla="*/ 23429 w 38919"/>
                    <a:gd name="connsiteY1" fmla="*/ 15895 h 64406"/>
                    <a:gd name="connsiteX2" fmla="*/ 23429 w 38919"/>
                    <a:gd name="connsiteY2" fmla="*/ 31996 h 64406"/>
                    <a:gd name="connsiteX3" fmla="*/ 23274 w 38919"/>
                    <a:gd name="connsiteY3" fmla="*/ 32364 h 64406"/>
                    <a:gd name="connsiteX4" fmla="*/ 23040 w 38919"/>
                    <a:gd name="connsiteY4" fmla="*/ 32456 h 64406"/>
                    <a:gd name="connsiteX5" fmla="*/ 22885 w 38919"/>
                    <a:gd name="connsiteY5" fmla="*/ 32456 h 64406"/>
                    <a:gd name="connsiteX6" fmla="*/ 12688 w 38919"/>
                    <a:gd name="connsiteY6" fmla="*/ 26752 h 64406"/>
                    <a:gd name="connsiteX7" fmla="*/ 12454 w 38919"/>
                    <a:gd name="connsiteY7" fmla="*/ 26384 h 64406"/>
                    <a:gd name="connsiteX8" fmla="*/ 12454 w 38919"/>
                    <a:gd name="connsiteY8" fmla="*/ 10190 h 64406"/>
                    <a:gd name="connsiteX9" fmla="*/ 6538 w 38919"/>
                    <a:gd name="connsiteY9" fmla="*/ 6970 h 64406"/>
                    <a:gd name="connsiteX10" fmla="*/ 6071 w 38919"/>
                    <a:gd name="connsiteY10" fmla="*/ 6970 h 64406"/>
                    <a:gd name="connsiteX11" fmla="*/ 5838 w 38919"/>
                    <a:gd name="connsiteY11" fmla="*/ 7522 h 64406"/>
                    <a:gd name="connsiteX12" fmla="*/ 5838 w 38919"/>
                    <a:gd name="connsiteY12" fmla="*/ 44142 h 64406"/>
                    <a:gd name="connsiteX13" fmla="*/ 6149 w 38919"/>
                    <a:gd name="connsiteY13" fmla="*/ 44694 h 64406"/>
                    <a:gd name="connsiteX14" fmla="*/ 32692 w 38919"/>
                    <a:gd name="connsiteY14" fmla="*/ 59047 h 64406"/>
                    <a:gd name="connsiteX15" fmla="*/ 32926 w 38919"/>
                    <a:gd name="connsiteY15" fmla="*/ 59139 h 64406"/>
                    <a:gd name="connsiteX16" fmla="*/ 33237 w 38919"/>
                    <a:gd name="connsiteY16" fmla="*/ 59047 h 64406"/>
                    <a:gd name="connsiteX17" fmla="*/ 33471 w 38919"/>
                    <a:gd name="connsiteY17" fmla="*/ 58495 h 64406"/>
                    <a:gd name="connsiteX18" fmla="*/ 33471 w 38919"/>
                    <a:gd name="connsiteY18" fmla="*/ 21875 h 64406"/>
                    <a:gd name="connsiteX19" fmla="*/ 33081 w 38919"/>
                    <a:gd name="connsiteY19" fmla="*/ 21139 h 64406"/>
                    <a:gd name="connsiteX20" fmla="*/ 33081 w 38919"/>
                    <a:gd name="connsiteY20" fmla="*/ 21139 h 6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919" h="64406">
                      <a:moveTo>
                        <a:pt x="33081" y="21139"/>
                      </a:moveTo>
                      <a:lnTo>
                        <a:pt x="23429" y="15895"/>
                      </a:lnTo>
                      <a:lnTo>
                        <a:pt x="23429" y="31996"/>
                      </a:lnTo>
                      <a:cubicBezTo>
                        <a:pt x="23429" y="32180"/>
                        <a:pt x="23352" y="32272"/>
                        <a:pt x="23274" y="32364"/>
                      </a:cubicBezTo>
                      <a:cubicBezTo>
                        <a:pt x="23196" y="32364"/>
                        <a:pt x="23118" y="32456"/>
                        <a:pt x="23040" y="32456"/>
                      </a:cubicBezTo>
                      <a:cubicBezTo>
                        <a:pt x="22962" y="32456"/>
                        <a:pt x="22962" y="32456"/>
                        <a:pt x="22885" y="32456"/>
                      </a:cubicBezTo>
                      <a:lnTo>
                        <a:pt x="12688" y="26752"/>
                      </a:lnTo>
                      <a:cubicBezTo>
                        <a:pt x="12532" y="26660"/>
                        <a:pt x="12454" y="26568"/>
                        <a:pt x="12454" y="26384"/>
                      </a:cubicBezTo>
                      <a:lnTo>
                        <a:pt x="12454" y="10190"/>
                      </a:lnTo>
                      <a:lnTo>
                        <a:pt x="6538" y="6970"/>
                      </a:lnTo>
                      <a:cubicBezTo>
                        <a:pt x="6383" y="6878"/>
                        <a:pt x="6227" y="6878"/>
                        <a:pt x="6071" y="6970"/>
                      </a:cubicBezTo>
                      <a:cubicBezTo>
                        <a:pt x="5916" y="7062"/>
                        <a:pt x="5838" y="7246"/>
                        <a:pt x="5838" y="7522"/>
                      </a:cubicBezTo>
                      <a:lnTo>
                        <a:pt x="5838" y="44142"/>
                      </a:lnTo>
                      <a:cubicBezTo>
                        <a:pt x="5838" y="44418"/>
                        <a:pt x="5994" y="44602"/>
                        <a:pt x="6149" y="44694"/>
                      </a:cubicBezTo>
                      <a:lnTo>
                        <a:pt x="32692" y="59047"/>
                      </a:lnTo>
                      <a:cubicBezTo>
                        <a:pt x="32770" y="59047"/>
                        <a:pt x="32848" y="59139"/>
                        <a:pt x="32926" y="59139"/>
                      </a:cubicBezTo>
                      <a:cubicBezTo>
                        <a:pt x="33004" y="59139"/>
                        <a:pt x="33159" y="59139"/>
                        <a:pt x="33237" y="59047"/>
                      </a:cubicBezTo>
                      <a:cubicBezTo>
                        <a:pt x="33393" y="58955"/>
                        <a:pt x="33471" y="58771"/>
                        <a:pt x="33471" y="58495"/>
                      </a:cubicBezTo>
                      <a:lnTo>
                        <a:pt x="33471" y="21875"/>
                      </a:lnTo>
                      <a:cubicBezTo>
                        <a:pt x="33393" y="21415"/>
                        <a:pt x="33237" y="21231"/>
                        <a:pt x="33081" y="21139"/>
                      </a:cubicBezTo>
                      <a:lnTo>
                        <a:pt x="33081" y="21139"/>
                      </a:lnTo>
                      <a:close/>
                    </a:path>
                  </a:pathLst>
                </a:custGeom>
                <a:solidFill>
                  <a:srgbClr val="3974BA"/>
                </a:solidFill>
                <a:ln w="9525" cap="flat">
                  <a:noFill/>
                  <a:prstDash val="solid"/>
                  <a:miter/>
                </a:ln>
              </p:spPr>
              <p:txBody>
                <a:bodyPr rtlCol="0" anchor="ctr"/>
                <a:lstStyle/>
                <a:p>
                  <a:endParaRPr lang="en-IN" sz="1000">
                    <a:latin typeface="+mj-lt"/>
                  </a:endParaRPr>
                </a:p>
              </p:txBody>
            </p:sp>
            <p:sp>
              <p:nvSpPr>
                <p:cNvPr id="68" name="Freeform: Shape 24">
                  <a:extLst>
                    <a:ext uri="{FF2B5EF4-FFF2-40B4-BE49-F238E27FC236}">
                      <a16:creationId xmlns="" xmlns:a16="http://schemas.microsoft.com/office/drawing/2014/main" id="{BA00F269-B4CE-154A-8CCF-0078872EF963}"/>
                    </a:ext>
                  </a:extLst>
                </p:cNvPr>
                <p:cNvSpPr/>
                <p:nvPr/>
              </p:nvSpPr>
              <p:spPr>
                <a:xfrm>
                  <a:off x="1526467" y="3006791"/>
                  <a:ext cx="38919" cy="64407"/>
                </a:xfrm>
                <a:custGeom>
                  <a:avLst/>
                  <a:gdLst>
                    <a:gd name="connsiteX0" fmla="*/ 33159 w 38919"/>
                    <a:gd name="connsiteY0" fmla="*/ 6970 h 64406"/>
                    <a:gd name="connsiteX1" fmla="*/ 32692 w 38919"/>
                    <a:gd name="connsiteY1" fmla="*/ 6970 h 64406"/>
                    <a:gd name="connsiteX2" fmla="*/ 6149 w 38919"/>
                    <a:gd name="connsiteY2" fmla="*/ 21323 h 64406"/>
                    <a:gd name="connsiteX3" fmla="*/ 5838 w 38919"/>
                    <a:gd name="connsiteY3" fmla="*/ 21875 h 64406"/>
                    <a:gd name="connsiteX4" fmla="*/ 5838 w 38919"/>
                    <a:gd name="connsiteY4" fmla="*/ 58495 h 64406"/>
                    <a:gd name="connsiteX5" fmla="*/ 6071 w 38919"/>
                    <a:gd name="connsiteY5" fmla="*/ 59047 h 64406"/>
                    <a:gd name="connsiteX6" fmla="*/ 6383 w 38919"/>
                    <a:gd name="connsiteY6" fmla="*/ 59139 h 64406"/>
                    <a:gd name="connsiteX7" fmla="*/ 6616 w 38919"/>
                    <a:gd name="connsiteY7" fmla="*/ 59047 h 64406"/>
                    <a:gd name="connsiteX8" fmla="*/ 33159 w 38919"/>
                    <a:gd name="connsiteY8" fmla="*/ 44694 h 64406"/>
                    <a:gd name="connsiteX9" fmla="*/ 33471 w 38919"/>
                    <a:gd name="connsiteY9" fmla="*/ 44142 h 64406"/>
                    <a:gd name="connsiteX10" fmla="*/ 33471 w 38919"/>
                    <a:gd name="connsiteY10" fmla="*/ 7522 h 64406"/>
                    <a:gd name="connsiteX11" fmla="*/ 33159 w 38919"/>
                    <a:gd name="connsiteY11" fmla="*/ 6970 h 64406"/>
                    <a:gd name="connsiteX12" fmla="*/ 33159 w 38919"/>
                    <a:gd name="connsiteY12" fmla="*/ 6970 h 6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19" h="64406">
                      <a:moveTo>
                        <a:pt x="33159" y="6970"/>
                      </a:moveTo>
                      <a:cubicBezTo>
                        <a:pt x="33004" y="6878"/>
                        <a:pt x="32848" y="6878"/>
                        <a:pt x="32692" y="6970"/>
                      </a:cubicBezTo>
                      <a:lnTo>
                        <a:pt x="6149" y="21323"/>
                      </a:lnTo>
                      <a:cubicBezTo>
                        <a:pt x="5994" y="21415"/>
                        <a:pt x="5838" y="21599"/>
                        <a:pt x="5838" y="21875"/>
                      </a:cubicBezTo>
                      <a:lnTo>
                        <a:pt x="5838" y="58495"/>
                      </a:lnTo>
                      <a:cubicBezTo>
                        <a:pt x="5838" y="58679"/>
                        <a:pt x="5916" y="58863"/>
                        <a:pt x="6071" y="59047"/>
                      </a:cubicBezTo>
                      <a:cubicBezTo>
                        <a:pt x="6149" y="59139"/>
                        <a:pt x="6227" y="59139"/>
                        <a:pt x="6383" y="59139"/>
                      </a:cubicBezTo>
                      <a:cubicBezTo>
                        <a:pt x="6461" y="59139"/>
                        <a:pt x="6538" y="59139"/>
                        <a:pt x="6616" y="59047"/>
                      </a:cubicBezTo>
                      <a:lnTo>
                        <a:pt x="33159" y="44694"/>
                      </a:lnTo>
                      <a:cubicBezTo>
                        <a:pt x="33315" y="44602"/>
                        <a:pt x="33471" y="44418"/>
                        <a:pt x="33471" y="44142"/>
                      </a:cubicBezTo>
                      <a:lnTo>
                        <a:pt x="33471" y="7522"/>
                      </a:lnTo>
                      <a:cubicBezTo>
                        <a:pt x="33393" y="7246"/>
                        <a:pt x="33315" y="7062"/>
                        <a:pt x="33159" y="6970"/>
                      </a:cubicBezTo>
                      <a:lnTo>
                        <a:pt x="33159" y="6970"/>
                      </a:lnTo>
                      <a:close/>
                    </a:path>
                  </a:pathLst>
                </a:custGeom>
                <a:solidFill>
                  <a:srgbClr val="3974BA"/>
                </a:solidFill>
                <a:ln w="9525" cap="flat">
                  <a:noFill/>
                  <a:prstDash val="solid"/>
                  <a:miter/>
                </a:ln>
              </p:spPr>
              <p:txBody>
                <a:bodyPr rtlCol="0" anchor="ctr"/>
                <a:lstStyle/>
                <a:p>
                  <a:endParaRPr lang="en-IN" sz="1000">
                    <a:latin typeface="+mj-lt"/>
                  </a:endParaRPr>
                </a:p>
              </p:txBody>
            </p:sp>
            <p:sp>
              <p:nvSpPr>
                <p:cNvPr id="69" name="Freeform: Shape 41">
                  <a:extLst>
                    <a:ext uri="{FF2B5EF4-FFF2-40B4-BE49-F238E27FC236}">
                      <a16:creationId xmlns="" xmlns:a16="http://schemas.microsoft.com/office/drawing/2014/main" id="{3094176D-E865-A341-B87E-248894A7AEC0}"/>
                    </a:ext>
                  </a:extLst>
                </p:cNvPr>
                <p:cNvSpPr/>
                <p:nvPr/>
              </p:nvSpPr>
              <p:spPr>
                <a:xfrm>
                  <a:off x="1515881" y="2998787"/>
                  <a:ext cx="46703" cy="27603"/>
                </a:xfrm>
                <a:custGeom>
                  <a:avLst/>
                  <a:gdLst>
                    <a:gd name="connsiteX0" fmla="*/ 41332 w 46703"/>
                    <a:gd name="connsiteY0" fmla="*/ 12214 h 27602"/>
                    <a:gd name="connsiteX1" fmla="*/ 41021 w 46703"/>
                    <a:gd name="connsiteY1" fmla="*/ 11662 h 27602"/>
                    <a:gd name="connsiteX2" fmla="*/ 32070 w 46703"/>
                    <a:gd name="connsiteY2" fmla="*/ 6970 h 27602"/>
                    <a:gd name="connsiteX3" fmla="*/ 31603 w 46703"/>
                    <a:gd name="connsiteY3" fmla="*/ 6970 h 27602"/>
                    <a:gd name="connsiteX4" fmla="*/ 5838 w 46703"/>
                    <a:gd name="connsiteY4" fmla="*/ 21507 h 27602"/>
                    <a:gd name="connsiteX5" fmla="*/ 14867 w 46703"/>
                    <a:gd name="connsiteY5" fmla="*/ 26568 h 27602"/>
                    <a:gd name="connsiteX6" fmla="*/ 15101 w 46703"/>
                    <a:gd name="connsiteY6" fmla="*/ 26660 h 27602"/>
                    <a:gd name="connsiteX7" fmla="*/ 15334 w 46703"/>
                    <a:gd name="connsiteY7" fmla="*/ 26568 h 27602"/>
                    <a:gd name="connsiteX8" fmla="*/ 41021 w 46703"/>
                    <a:gd name="connsiteY8" fmla="*/ 12674 h 27602"/>
                    <a:gd name="connsiteX9" fmla="*/ 41332 w 46703"/>
                    <a:gd name="connsiteY9" fmla="*/ 12214 h 27602"/>
                    <a:gd name="connsiteX10" fmla="*/ 41332 w 46703"/>
                    <a:gd name="connsiteY10" fmla="*/ 12214 h 2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03" h="27602">
                      <a:moveTo>
                        <a:pt x="41332" y="12214"/>
                      </a:moveTo>
                      <a:cubicBezTo>
                        <a:pt x="41332" y="11938"/>
                        <a:pt x="41177" y="11754"/>
                        <a:pt x="41021" y="11662"/>
                      </a:cubicBezTo>
                      <a:lnTo>
                        <a:pt x="32070" y="6970"/>
                      </a:lnTo>
                      <a:cubicBezTo>
                        <a:pt x="31914" y="6878"/>
                        <a:pt x="31758" y="6878"/>
                        <a:pt x="31603" y="6970"/>
                      </a:cubicBezTo>
                      <a:lnTo>
                        <a:pt x="5838" y="21507"/>
                      </a:lnTo>
                      <a:lnTo>
                        <a:pt x="14867" y="26568"/>
                      </a:lnTo>
                      <a:cubicBezTo>
                        <a:pt x="14945" y="26568"/>
                        <a:pt x="15023" y="26660"/>
                        <a:pt x="15101" y="26660"/>
                      </a:cubicBezTo>
                      <a:cubicBezTo>
                        <a:pt x="15179" y="26660"/>
                        <a:pt x="15256" y="26660"/>
                        <a:pt x="15334" y="26568"/>
                      </a:cubicBezTo>
                      <a:lnTo>
                        <a:pt x="41021" y="12674"/>
                      </a:lnTo>
                      <a:cubicBezTo>
                        <a:pt x="41177" y="12674"/>
                        <a:pt x="41332" y="12490"/>
                        <a:pt x="41332" y="12214"/>
                      </a:cubicBezTo>
                      <a:lnTo>
                        <a:pt x="41332" y="12214"/>
                      </a:lnTo>
                      <a:close/>
                    </a:path>
                  </a:pathLst>
                </a:custGeom>
                <a:solidFill>
                  <a:srgbClr val="3974BA"/>
                </a:solidFill>
                <a:ln w="9525" cap="flat">
                  <a:noFill/>
                  <a:prstDash val="solid"/>
                  <a:miter/>
                </a:ln>
              </p:spPr>
              <p:txBody>
                <a:bodyPr rtlCol="0" anchor="ctr"/>
                <a:lstStyle/>
                <a:p>
                  <a:endParaRPr lang="en-IN" sz="1000">
                    <a:latin typeface="+mj-lt"/>
                  </a:endParaRPr>
                </a:p>
              </p:txBody>
            </p:sp>
            <p:sp>
              <p:nvSpPr>
                <p:cNvPr id="70" name="Freeform: Shape 61">
                  <a:extLst>
                    <a:ext uri="{FF2B5EF4-FFF2-40B4-BE49-F238E27FC236}">
                      <a16:creationId xmlns="" xmlns:a16="http://schemas.microsoft.com/office/drawing/2014/main" id="{0017DD23-7DD7-BF40-8654-7E07A9EC5024}"/>
                    </a:ext>
                  </a:extLst>
                </p:cNvPr>
                <p:cNvSpPr/>
                <p:nvPr/>
              </p:nvSpPr>
              <p:spPr>
                <a:xfrm>
                  <a:off x="1550023" y="2990046"/>
                  <a:ext cx="38919" cy="27603"/>
                </a:xfrm>
                <a:custGeom>
                  <a:avLst/>
                  <a:gdLst>
                    <a:gd name="connsiteX0" fmla="*/ 6101 w 38919"/>
                    <a:gd name="connsiteY0" fmla="*/ 21507 h 27602"/>
                    <a:gd name="connsiteX1" fmla="*/ 11549 w 38919"/>
                    <a:gd name="connsiteY1" fmla="*/ 24452 h 27602"/>
                    <a:gd name="connsiteX2" fmla="*/ 36691 w 38919"/>
                    <a:gd name="connsiteY2" fmla="*/ 10374 h 27602"/>
                    <a:gd name="connsiteX3" fmla="*/ 37003 w 38919"/>
                    <a:gd name="connsiteY3" fmla="*/ 9822 h 27602"/>
                    <a:gd name="connsiteX4" fmla="*/ 36691 w 38919"/>
                    <a:gd name="connsiteY4" fmla="*/ 9270 h 27602"/>
                    <a:gd name="connsiteX5" fmla="*/ 32254 w 38919"/>
                    <a:gd name="connsiteY5" fmla="*/ 6970 h 27602"/>
                    <a:gd name="connsiteX6" fmla="*/ 31865 w 38919"/>
                    <a:gd name="connsiteY6" fmla="*/ 6970 h 27602"/>
                    <a:gd name="connsiteX7" fmla="*/ 6178 w 38919"/>
                    <a:gd name="connsiteY7" fmla="*/ 20403 h 27602"/>
                    <a:gd name="connsiteX8" fmla="*/ 5867 w 38919"/>
                    <a:gd name="connsiteY8" fmla="*/ 20955 h 27602"/>
                    <a:gd name="connsiteX9" fmla="*/ 6101 w 38919"/>
                    <a:gd name="connsiteY9" fmla="*/ 21507 h 27602"/>
                    <a:gd name="connsiteX10" fmla="*/ 6101 w 38919"/>
                    <a:gd name="connsiteY10" fmla="*/ 21507 h 2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919" h="27602">
                      <a:moveTo>
                        <a:pt x="6101" y="21507"/>
                      </a:moveTo>
                      <a:lnTo>
                        <a:pt x="11549" y="24452"/>
                      </a:lnTo>
                      <a:lnTo>
                        <a:pt x="36691" y="10374"/>
                      </a:lnTo>
                      <a:cubicBezTo>
                        <a:pt x="36847" y="10282"/>
                        <a:pt x="37003" y="10006"/>
                        <a:pt x="37003" y="9822"/>
                      </a:cubicBezTo>
                      <a:cubicBezTo>
                        <a:pt x="37003" y="9546"/>
                        <a:pt x="36847" y="9362"/>
                        <a:pt x="36691" y="9270"/>
                      </a:cubicBezTo>
                      <a:lnTo>
                        <a:pt x="32254" y="6970"/>
                      </a:lnTo>
                      <a:cubicBezTo>
                        <a:pt x="32099" y="6878"/>
                        <a:pt x="31943" y="6878"/>
                        <a:pt x="31865" y="6970"/>
                      </a:cubicBezTo>
                      <a:lnTo>
                        <a:pt x="6178" y="20403"/>
                      </a:lnTo>
                      <a:cubicBezTo>
                        <a:pt x="6023" y="20495"/>
                        <a:pt x="5867" y="20679"/>
                        <a:pt x="5867" y="20955"/>
                      </a:cubicBezTo>
                      <a:cubicBezTo>
                        <a:pt x="5789" y="21231"/>
                        <a:pt x="5867" y="21415"/>
                        <a:pt x="6101" y="21507"/>
                      </a:cubicBezTo>
                      <a:lnTo>
                        <a:pt x="6101" y="21507"/>
                      </a:lnTo>
                      <a:close/>
                    </a:path>
                  </a:pathLst>
                </a:custGeom>
                <a:solidFill>
                  <a:srgbClr val="3974BA"/>
                </a:solidFill>
                <a:ln w="9525" cap="flat">
                  <a:noFill/>
                  <a:prstDash val="solid"/>
                  <a:miter/>
                </a:ln>
              </p:spPr>
              <p:txBody>
                <a:bodyPr rtlCol="0" anchor="ctr"/>
                <a:lstStyle/>
                <a:p>
                  <a:endParaRPr lang="en-IN" sz="1000">
                    <a:latin typeface="+mj-lt"/>
                  </a:endParaRPr>
                </a:p>
              </p:txBody>
            </p:sp>
            <p:sp>
              <p:nvSpPr>
                <p:cNvPr id="71" name="Freeform: Shape 62">
                  <a:extLst>
                    <a:ext uri="{FF2B5EF4-FFF2-40B4-BE49-F238E27FC236}">
                      <a16:creationId xmlns="" xmlns:a16="http://schemas.microsoft.com/office/drawing/2014/main" id="{C550517D-B681-BF4A-A6A9-3A1C80A81709}"/>
                    </a:ext>
                  </a:extLst>
                </p:cNvPr>
                <p:cNvSpPr/>
                <p:nvPr/>
              </p:nvSpPr>
              <p:spPr>
                <a:xfrm>
                  <a:off x="1547328" y="3006883"/>
                  <a:ext cx="38919" cy="64407"/>
                </a:xfrm>
                <a:custGeom>
                  <a:avLst/>
                  <a:gdLst>
                    <a:gd name="connsiteX0" fmla="*/ 33081 w 38919"/>
                    <a:gd name="connsiteY0" fmla="*/ 21139 h 64406"/>
                    <a:gd name="connsiteX1" fmla="*/ 23429 w 38919"/>
                    <a:gd name="connsiteY1" fmla="*/ 15895 h 64406"/>
                    <a:gd name="connsiteX2" fmla="*/ 23429 w 38919"/>
                    <a:gd name="connsiteY2" fmla="*/ 31996 h 64406"/>
                    <a:gd name="connsiteX3" fmla="*/ 23274 w 38919"/>
                    <a:gd name="connsiteY3" fmla="*/ 32364 h 64406"/>
                    <a:gd name="connsiteX4" fmla="*/ 23040 w 38919"/>
                    <a:gd name="connsiteY4" fmla="*/ 32456 h 64406"/>
                    <a:gd name="connsiteX5" fmla="*/ 22885 w 38919"/>
                    <a:gd name="connsiteY5" fmla="*/ 32456 h 64406"/>
                    <a:gd name="connsiteX6" fmla="*/ 12688 w 38919"/>
                    <a:gd name="connsiteY6" fmla="*/ 26752 h 64406"/>
                    <a:gd name="connsiteX7" fmla="*/ 12454 w 38919"/>
                    <a:gd name="connsiteY7" fmla="*/ 26384 h 64406"/>
                    <a:gd name="connsiteX8" fmla="*/ 12454 w 38919"/>
                    <a:gd name="connsiteY8" fmla="*/ 10190 h 64406"/>
                    <a:gd name="connsiteX9" fmla="*/ 6538 w 38919"/>
                    <a:gd name="connsiteY9" fmla="*/ 6970 h 64406"/>
                    <a:gd name="connsiteX10" fmla="*/ 6071 w 38919"/>
                    <a:gd name="connsiteY10" fmla="*/ 6970 h 64406"/>
                    <a:gd name="connsiteX11" fmla="*/ 5838 w 38919"/>
                    <a:gd name="connsiteY11" fmla="*/ 7522 h 64406"/>
                    <a:gd name="connsiteX12" fmla="*/ 5838 w 38919"/>
                    <a:gd name="connsiteY12" fmla="*/ 44142 h 64406"/>
                    <a:gd name="connsiteX13" fmla="*/ 6149 w 38919"/>
                    <a:gd name="connsiteY13" fmla="*/ 44694 h 64406"/>
                    <a:gd name="connsiteX14" fmla="*/ 32692 w 38919"/>
                    <a:gd name="connsiteY14" fmla="*/ 59047 h 64406"/>
                    <a:gd name="connsiteX15" fmla="*/ 32926 w 38919"/>
                    <a:gd name="connsiteY15" fmla="*/ 59139 h 64406"/>
                    <a:gd name="connsiteX16" fmla="*/ 33237 w 38919"/>
                    <a:gd name="connsiteY16" fmla="*/ 59047 h 64406"/>
                    <a:gd name="connsiteX17" fmla="*/ 33471 w 38919"/>
                    <a:gd name="connsiteY17" fmla="*/ 58495 h 64406"/>
                    <a:gd name="connsiteX18" fmla="*/ 33471 w 38919"/>
                    <a:gd name="connsiteY18" fmla="*/ 21875 h 64406"/>
                    <a:gd name="connsiteX19" fmla="*/ 33081 w 38919"/>
                    <a:gd name="connsiteY19" fmla="*/ 21139 h 64406"/>
                    <a:gd name="connsiteX20" fmla="*/ 33081 w 38919"/>
                    <a:gd name="connsiteY20" fmla="*/ 21139 h 6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919" h="64406">
                      <a:moveTo>
                        <a:pt x="33081" y="21139"/>
                      </a:moveTo>
                      <a:lnTo>
                        <a:pt x="23429" y="15895"/>
                      </a:lnTo>
                      <a:lnTo>
                        <a:pt x="23429" y="31996"/>
                      </a:lnTo>
                      <a:cubicBezTo>
                        <a:pt x="23429" y="32180"/>
                        <a:pt x="23352" y="32272"/>
                        <a:pt x="23274" y="32364"/>
                      </a:cubicBezTo>
                      <a:cubicBezTo>
                        <a:pt x="23196" y="32364"/>
                        <a:pt x="23118" y="32456"/>
                        <a:pt x="23040" y="32456"/>
                      </a:cubicBezTo>
                      <a:cubicBezTo>
                        <a:pt x="22962" y="32456"/>
                        <a:pt x="22962" y="32456"/>
                        <a:pt x="22885" y="32456"/>
                      </a:cubicBezTo>
                      <a:lnTo>
                        <a:pt x="12688" y="26752"/>
                      </a:lnTo>
                      <a:cubicBezTo>
                        <a:pt x="12532" y="26660"/>
                        <a:pt x="12454" y="26568"/>
                        <a:pt x="12454" y="26384"/>
                      </a:cubicBezTo>
                      <a:lnTo>
                        <a:pt x="12454" y="10190"/>
                      </a:lnTo>
                      <a:lnTo>
                        <a:pt x="6538" y="6970"/>
                      </a:lnTo>
                      <a:cubicBezTo>
                        <a:pt x="6383" y="6878"/>
                        <a:pt x="6227" y="6878"/>
                        <a:pt x="6071" y="6970"/>
                      </a:cubicBezTo>
                      <a:cubicBezTo>
                        <a:pt x="5916" y="7062"/>
                        <a:pt x="5838" y="7246"/>
                        <a:pt x="5838" y="7522"/>
                      </a:cubicBezTo>
                      <a:lnTo>
                        <a:pt x="5838" y="44142"/>
                      </a:lnTo>
                      <a:cubicBezTo>
                        <a:pt x="5838" y="44418"/>
                        <a:pt x="5994" y="44602"/>
                        <a:pt x="6149" y="44694"/>
                      </a:cubicBezTo>
                      <a:lnTo>
                        <a:pt x="32692" y="59047"/>
                      </a:lnTo>
                      <a:cubicBezTo>
                        <a:pt x="32770" y="59047"/>
                        <a:pt x="32848" y="59139"/>
                        <a:pt x="32926" y="59139"/>
                      </a:cubicBezTo>
                      <a:cubicBezTo>
                        <a:pt x="33004" y="59139"/>
                        <a:pt x="33159" y="59139"/>
                        <a:pt x="33237" y="59047"/>
                      </a:cubicBezTo>
                      <a:cubicBezTo>
                        <a:pt x="33393" y="58955"/>
                        <a:pt x="33471" y="58771"/>
                        <a:pt x="33471" y="58495"/>
                      </a:cubicBezTo>
                      <a:lnTo>
                        <a:pt x="33471" y="21875"/>
                      </a:lnTo>
                      <a:cubicBezTo>
                        <a:pt x="33393" y="21415"/>
                        <a:pt x="33237" y="21231"/>
                        <a:pt x="33081" y="21139"/>
                      </a:cubicBezTo>
                      <a:lnTo>
                        <a:pt x="33081" y="21139"/>
                      </a:lnTo>
                      <a:close/>
                    </a:path>
                  </a:pathLst>
                </a:custGeom>
                <a:solidFill>
                  <a:srgbClr val="3974BA"/>
                </a:solidFill>
                <a:ln w="9525" cap="flat">
                  <a:noFill/>
                  <a:prstDash val="solid"/>
                  <a:miter/>
                </a:ln>
              </p:spPr>
              <p:txBody>
                <a:bodyPr rtlCol="0" anchor="ctr"/>
                <a:lstStyle/>
                <a:p>
                  <a:endParaRPr lang="en-IN" sz="1000">
                    <a:latin typeface="+mj-lt"/>
                  </a:endParaRPr>
                </a:p>
              </p:txBody>
            </p:sp>
            <p:sp>
              <p:nvSpPr>
                <p:cNvPr id="72" name="Freeform: Shape 64">
                  <a:extLst>
                    <a:ext uri="{FF2B5EF4-FFF2-40B4-BE49-F238E27FC236}">
                      <a16:creationId xmlns="" xmlns:a16="http://schemas.microsoft.com/office/drawing/2014/main" id="{4F137DB4-8A12-8E42-B62D-6ACE35725E38}"/>
                    </a:ext>
                  </a:extLst>
                </p:cNvPr>
                <p:cNvSpPr/>
                <p:nvPr/>
              </p:nvSpPr>
              <p:spPr>
                <a:xfrm>
                  <a:off x="1577451" y="3006791"/>
                  <a:ext cx="38919" cy="64407"/>
                </a:xfrm>
                <a:custGeom>
                  <a:avLst/>
                  <a:gdLst>
                    <a:gd name="connsiteX0" fmla="*/ 33159 w 38919"/>
                    <a:gd name="connsiteY0" fmla="*/ 6970 h 64406"/>
                    <a:gd name="connsiteX1" fmla="*/ 32692 w 38919"/>
                    <a:gd name="connsiteY1" fmla="*/ 6970 h 64406"/>
                    <a:gd name="connsiteX2" fmla="*/ 6149 w 38919"/>
                    <a:gd name="connsiteY2" fmla="*/ 21323 h 64406"/>
                    <a:gd name="connsiteX3" fmla="*/ 5838 w 38919"/>
                    <a:gd name="connsiteY3" fmla="*/ 21875 h 64406"/>
                    <a:gd name="connsiteX4" fmla="*/ 5838 w 38919"/>
                    <a:gd name="connsiteY4" fmla="*/ 58495 h 64406"/>
                    <a:gd name="connsiteX5" fmla="*/ 6071 w 38919"/>
                    <a:gd name="connsiteY5" fmla="*/ 59047 h 64406"/>
                    <a:gd name="connsiteX6" fmla="*/ 6383 w 38919"/>
                    <a:gd name="connsiteY6" fmla="*/ 59139 h 64406"/>
                    <a:gd name="connsiteX7" fmla="*/ 6616 w 38919"/>
                    <a:gd name="connsiteY7" fmla="*/ 59047 h 64406"/>
                    <a:gd name="connsiteX8" fmla="*/ 33159 w 38919"/>
                    <a:gd name="connsiteY8" fmla="*/ 44694 h 64406"/>
                    <a:gd name="connsiteX9" fmla="*/ 33471 w 38919"/>
                    <a:gd name="connsiteY9" fmla="*/ 44142 h 64406"/>
                    <a:gd name="connsiteX10" fmla="*/ 33471 w 38919"/>
                    <a:gd name="connsiteY10" fmla="*/ 7522 h 64406"/>
                    <a:gd name="connsiteX11" fmla="*/ 33159 w 38919"/>
                    <a:gd name="connsiteY11" fmla="*/ 6970 h 64406"/>
                    <a:gd name="connsiteX12" fmla="*/ 33159 w 38919"/>
                    <a:gd name="connsiteY12" fmla="*/ 6970 h 6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19" h="64406">
                      <a:moveTo>
                        <a:pt x="33159" y="6970"/>
                      </a:moveTo>
                      <a:cubicBezTo>
                        <a:pt x="33004" y="6878"/>
                        <a:pt x="32848" y="6878"/>
                        <a:pt x="32692" y="6970"/>
                      </a:cubicBezTo>
                      <a:lnTo>
                        <a:pt x="6149" y="21323"/>
                      </a:lnTo>
                      <a:cubicBezTo>
                        <a:pt x="5994" y="21415"/>
                        <a:pt x="5838" y="21599"/>
                        <a:pt x="5838" y="21875"/>
                      </a:cubicBezTo>
                      <a:lnTo>
                        <a:pt x="5838" y="58495"/>
                      </a:lnTo>
                      <a:cubicBezTo>
                        <a:pt x="5838" y="58679"/>
                        <a:pt x="5916" y="58863"/>
                        <a:pt x="6071" y="59047"/>
                      </a:cubicBezTo>
                      <a:cubicBezTo>
                        <a:pt x="6149" y="59139"/>
                        <a:pt x="6227" y="59139"/>
                        <a:pt x="6383" y="59139"/>
                      </a:cubicBezTo>
                      <a:cubicBezTo>
                        <a:pt x="6461" y="59139"/>
                        <a:pt x="6538" y="59139"/>
                        <a:pt x="6616" y="59047"/>
                      </a:cubicBezTo>
                      <a:lnTo>
                        <a:pt x="33159" y="44694"/>
                      </a:lnTo>
                      <a:cubicBezTo>
                        <a:pt x="33315" y="44602"/>
                        <a:pt x="33471" y="44418"/>
                        <a:pt x="33471" y="44142"/>
                      </a:cubicBezTo>
                      <a:lnTo>
                        <a:pt x="33471" y="7522"/>
                      </a:lnTo>
                      <a:cubicBezTo>
                        <a:pt x="33393" y="7246"/>
                        <a:pt x="33237" y="7062"/>
                        <a:pt x="33159" y="6970"/>
                      </a:cubicBezTo>
                      <a:lnTo>
                        <a:pt x="33159" y="6970"/>
                      </a:lnTo>
                      <a:close/>
                    </a:path>
                  </a:pathLst>
                </a:custGeom>
                <a:solidFill>
                  <a:srgbClr val="3974BA"/>
                </a:solidFill>
                <a:ln w="9525" cap="flat">
                  <a:noFill/>
                  <a:prstDash val="solid"/>
                  <a:miter/>
                </a:ln>
              </p:spPr>
              <p:txBody>
                <a:bodyPr rtlCol="0" anchor="ctr"/>
                <a:lstStyle/>
                <a:p>
                  <a:endParaRPr lang="en-IN" sz="1000">
                    <a:latin typeface="+mj-lt"/>
                  </a:endParaRPr>
                </a:p>
              </p:txBody>
            </p:sp>
            <p:sp>
              <p:nvSpPr>
                <p:cNvPr id="73" name="Freeform: Shape 65">
                  <a:extLst>
                    <a:ext uri="{FF2B5EF4-FFF2-40B4-BE49-F238E27FC236}">
                      <a16:creationId xmlns="" xmlns:a16="http://schemas.microsoft.com/office/drawing/2014/main" id="{8333584D-8898-FC40-9182-F1295E7DE192}"/>
                    </a:ext>
                  </a:extLst>
                </p:cNvPr>
                <p:cNvSpPr/>
                <p:nvPr/>
              </p:nvSpPr>
              <p:spPr>
                <a:xfrm>
                  <a:off x="1566865" y="2998787"/>
                  <a:ext cx="46703" cy="27603"/>
                </a:xfrm>
                <a:custGeom>
                  <a:avLst/>
                  <a:gdLst>
                    <a:gd name="connsiteX0" fmla="*/ 41255 w 46703"/>
                    <a:gd name="connsiteY0" fmla="*/ 12214 h 27602"/>
                    <a:gd name="connsiteX1" fmla="*/ 40943 w 46703"/>
                    <a:gd name="connsiteY1" fmla="*/ 11662 h 27602"/>
                    <a:gd name="connsiteX2" fmla="*/ 31992 w 46703"/>
                    <a:gd name="connsiteY2" fmla="*/ 6970 h 27602"/>
                    <a:gd name="connsiteX3" fmla="*/ 31525 w 46703"/>
                    <a:gd name="connsiteY3" fmla="*/ 6970 h 27602"/>
                    <a:gd name="connsiteX4" fmla="*/ 5838 w 46703"/>
                    <a:gd name="connsiteY4" fmla="*/ 21507 h 27602"/>
                    <a:gd name="connsiteX5" fmla="*/ 14867 w 46703"/>
                    <a:gd name="connsiteY5" fmla="*/ 26568 h 27602"/>
                    <a:gd name="connsiteX6" fmla="*/ 15101 w 46703"/>
                    <a:gd name="connsiteY6" fmla="*/ 26660 h 27602"/>
                    <a:gd name="connsiteX7" fmla="*/ 15334 w 46703"/>
                    <a:gd name="connsiteY7" fmla="*/ 26568 h 27602"/>
                    <a:gd name="connsiteX8" fmla="*/ 41021 w 46703"/>
                    <a:gd name="connsiteY8" fmla="*/ 12674 h 27602"/>
                    <a:gd name="connsiteX9" fmla="*/ 41255 w 46703"/>
                    <a:gd name="connsiteY9" fmla="*/ 12214 h 27602"/>
                    <a:gd name="connsiteX10" fmla="*/ 41255 w 46703"/>
                    <a:gd name="connsiteY10" fmla="*/ 12214 h 2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03" h="27602">
                      <a:moveTo>
                        <a:pt x="41255" y="12214"/>
                      </a:moveTo>
                      <a:cubicBezTo>
                        <a:pt x="41255" y="11938"/>
                        <a:pt x="41099" y="11754"/>
                        <a:pt x="40943" y="11662"/>
                      </a:cubicBezTo>
                      <a:lnTo>
                        <a:pt x="31992" y="6970"/>
                      </a:lnTo>
                      <a:cubicBezTo>
                        <a:pt x="31836" y="6878"/>
                        <a:pt x="31680" y="6878"/>
                        <a:pt x="31525" y="6970"/>
                      </a:cubicBezTo>
                      <a:lnTo>
                        <a:pt x="5838" y="21507"/>
                      </a:lnTo>
                      <a:lnTo>
                        <a:pt x="14867" y="26568"/>
                      </a:lnTo>
                      <a:cubicBezTo>
                        <a:pt x="14945" y="26568"/>
                        <a:pt x="15023" y="26660"/>
                        <a:pt x="15101" y="26660"/>
                      </a:cubicBezTo>
                      <a:cubicBezTo>
                        <a:pt x="15179" y="26660"/>
                        <a:pt x="15256" y="26660"/>
                        <a:pt x="15334" y="26568"/>
                      </a:cubicBezTo>
                      <a:lnTo>
                        <a:pt x="41021" y="12674"/>
                      </a:lnTo>
                      <a:cubicBezTo>
                        <a:pt x="41177" y="12674"/>
                        <a:pt x="41332" y="12490"/>
                        <a:pt x="41255" y="12214"/>
                      </a:cubicBezTo>
                      <a:lnTo>
                        <a:pt x="41255" y="12214"/>
                      </a:lnTo>
                      <a:close/>
                    </a:path>
                  </a:pathLst>
                </a:custGeom>
                <a:solidFill>
                  <a:srgbClr val="3974BA"/>
                </a:solidFill>
                <a:ln w="9525" cap="flat">
                  <a:noFill/>
                  <a:prstDash val="solid"/>
                  <a:miter/>
                </a:ln>
              </p:spPr>
              <p:txBody>
                <a:bodyPr rtlCol="0" anchor="ctr"/>
                <a:lstStyle/>
                <a:p>
                  <a:endParaRPr lang="en-IN" sz="1000">
                    <a:latin typeface="+mj-lt"/>
                  </a:endParaRPr>
                </a:p>
              </p:txBody>
            </p:sp>
            <p:sp>
              <p:nvSpPr>
                <p:cNvPr id="74" name="Freeform: Shape 66">
                  <a:extLst>
                    <a:ext uri="{FF2B5EF4-FFF2-40B4-BE49-F238E27FC236}">
                      <a16:creationId xmlns="" xmlns:a16="http://schemas.microsoft.com/office/drawing/2014/main" id="{E51F943F-EB05-A942-AB30-A00377037506}"/>
                    </a:ext>
                  </a:extLst>
                </p:cNvPr>
                <p:cNvSpPr/>
                <p:nvPr/>
              </p:nvSpPr>
              <p:spPr>
                <a:xfrm>
                  <a:off x="1525201" y="2955634"/>
                  <a:ext cx="38919" cy="27603"/>
                </a:xfrm>
                <a:custGeom>
                  <a:avLst/>
                  <a:gdLst>
                    <a:gd name="connsiteX0" fmla="*/ 6092 w 38919"/>
                    <a:gd name="connsiteY0" fmla="*/ 21507 h 27602"/>
                    <a:gd name="connsiteX1" fmla="*/ 11541 w 38919"/>
                    <a:gd name="connsiteY1" fmla="*/ 24452 h 27602"/>
                    <a:gd name="connsiteX2" fmla="*/ 36683 w 38919"/>
                    <a:gd name="connsiteY2" fmla="*/ 10374 h 27602"/>
                    <a:gd name="connsiteX3" fmla="*/ 36994 w 38919"/>
                    <a:gd name="connsiteY3" fmla="*/ 9822 h 27602"/>
                    <a:gd name="connsiteX4" fmla="*/ 36683 w 38919"/>
                    <a:gd name="connsiteY4" fmla="*/ 9270 h 27602"/>
                    <a:gd name="connsiteX5" fmla="*/ 32246 w 38919"/>
                    <a:gd name="connsiteY5" fmla="*/ 6970 h 27602"/>
                    <a:gd name="connsiteX6" fmla="*/ 31857 w 38919"/>
                    <a:gd name="connsiteY6" fmla="*/ 6970 h 27602"/>
                    <a:gd name="connsiteX7" fmla="*/ 6170 w 38919"/>
                    <a:gd name="connsiteY7" fmla="*/ 20403 h 27602"/>
                    <a:gd name="connsiteX8" fmla="*/ 5859 w 38919"/>
                    <a:gd name="connsiteY8" fmla="*/ 20955 h 27602"/>
                    <a:gd name="connsiteX9" fmla="*/ 6092 w 38919"/>
                    <a:gd name="connsiteY9" fmla="*/ 21507 h 27602"/>
                    <a:gd name="connsiteX10" fmla="*/ 6092 w 38919"/>
                    <a:gd name="connsiteY10" fmla="*/ 21507 h 2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919" h="27602">
                      <a:moveTo>
                        <a:pt x="6092" y="21507"/>
                      </a:moveTo>
                      <a:lnTo>
                        <a:pt x="11541" y="24452"/>
                      </a:lnTo>
                      <a:lnTo>
                        <a:pt x="36683" y="10374"/>
                      </a:lnTo>
                      <a:cubicBezTo>
                        <a:pt x="36838" y="10282"/>
                        <a:pt x="36994" y="10006"/>
                        <a:pt x="36994" y="9822"/>
                      </a:cubicBezTo>
                      <a:cubicBezTo>
                        <a:pt x="36994" y="9546"/>
                        <a:pt x="36838" y="9362"/>
                        <a:pt x="36683" y="9270"/>
                      </a:cubicBezTo>
                      <a:lnTo>
                        <a:pt x="32246" y="6970"/>
                      </a:lnTo>
                      <a:cubicBezTo>
                        <a:pt x="32090" y="6878"/>
                        <a:pt x="31935" y="6878"/>
                        <a:pt x="31857" y="6970"/>
                      </a:cubicBezTo>
                      <a:lnTo>
                        <a:pt x="6170" y="20403"/>
                      </a:lnTo>
                      <a:cubicBezTo>
                        <a:pt x="6014" y="20495"/>
                        <a:pt x="5859" y="20679"/>
                        <a:pt x="5859" y="20955"/>
                      </a:cubicBezTo>
                      <a:cubicBezTo>
                        <a:pt x="5781" y="21231"/>
                        <a:pt x="5936" y="21415"/>
                        <a:pt x="6092" y="21507"/>
                      </a:cubicBezTo>
                      <a:lnTo>
                        <a:pt x="6092" y="21507"/>
                      </a:lnTo>
                      <a:close/>
                    </a:path>
                  </a:pathLst>
                </a:custGeom>
                <a:solidFill>
                  <a:srgbClr val="3974BA"/>
                </a:solidFill>
                <a:ln w="9525" cap="flat">
                  <a:noFill/>
                  <a:prstDash val="solid"/>
                  <a:miter/>
                </a:ln>
              </p:spPr>
              <p:txBody>
                <a:bodyPr rtlCol="0" anchor="ctr"/>
                <a:lstStyle/>
                <a:p>
                  <a:endParaRPr lang="en-IN" sz="1000">
                    <a:latin typeface="+mj-lt"/>
                  </a:endParaRPr>
                </a:p>
              </p:txBody>
            </p:sp>
            <p:sp>
              <p:nvSpPr>
                <p:cNvPr id="75" name="Freeform: Shape 67">
                  <a:extLst>
                    <a:ext uri="{FF2B5EF4-FFF2-40B4-BE49-F238E27FC236}">
                      <a16:creationId xmlns="" xmlns:a16="http://schemas.microsoft.com/office/drawing/2014/main" id="{84DF1A18-DC86-4E47-9E1D-6B3CC13338D3}"/>
                    </a:ext>
                  </a:extLst>
                </p:cNvPr>
                <p:cNvSpPr/>
                <p:nvPr/>
              </p:nvSpPr>
              <p:spPr>
                <a:xfrm>
                  <a:off x="1522497" y="2972472"/>
                  <a:ext cx="38919" cy="64407"/>
                </a:xfrm>
                <a:custGeom>
                  <a:avLst/>
                  <a:gdLst>
                    <a:gd name="connsiteX0" fmla="*/ 33081 w 38919"/>
                    <a:gd name="connsiteY0" fmla="*/ 21139 h 64406"/>
                    <a:gd name="connsiteX1" fmla="*/ 23429 w 38919"/>
                    <a:gd name="connsiteY1" fmla="*/ 15895 h 64406"/>
                    <a:gd name="connsiteX2" fmla="*/ 23429 w 38919"/>
                    <a:gd name="connsiteY2" fmla="*/ 31996 h 64406"/>
                    <a:gd name="connsiteX3" fmla="*/ 23274 w 38919"/>
                    <a:gd name="connsiteY3" fmla="*/ 32364 h 64406"/>
                    <a:gd name="connsiteX4" fmla="*/ 23040 w 38919"/>
                    <a:gd name="connsiteY4" fmla="*/ 32456 h 64406"/>
                    <a:gd name="connsiteX5" fmla="*/ 22885 w 38919"/>
                    <a:gd name="connsiteY5" fmla="*/ 32456 h 64406"/>
                    <a:gd name="connsiteX6" fmla="*/ 12688 w 38919"/>
                    <a:gd name="connsiteY6" fmla="*/ 26752 h 64406"/>
                    <a:gd name="connsiteX7" fmla="*/ 12454 w 38919"/>
                    <a:gd name="connsiteY7" fmla="*/ 26384 h 64406"/>
                    <a:gd name="connsiteX8" fmla="*/ 12454 w 38919"/>
                    <a:gd name="connsiteY8" fmla="*/ 10190 h 64406"/>
                    <a:gd name="connsiteX9" fmla="*/ 6538 w 38919"/>
                    <a:gd name="connsiteY9" fmla="*/ 6970 h 64406"/>
                    <a:gd name="connsiteX10" fmla="*/ 6071 w 38919"/>
                    <a:gd name="connsiteY10" fmla="*/ 6970 h 64406"/>
                    <a:gd name="connsiteX11" fmla="*/ 5838 w 38919"/>
                    <a:gd name="connsiteY11" fmla="*/ 7522 h 64406"/>
                    <a:gd name="connsiteX12" fmla="*/ 5838 w 38919"/>
                    <a:gd name="connsiteY12" fmla="*/ 44142 h 64406"/>
                    <a:gd name="connsiteX13" fmla="*/ 6149 w 38919"/>
                    <a:gd name="connsiteY13" fmla="*/ 44694 h 64406"/>
                    <a:gd name="connsiteX14" fmla="*/ 32692 w 38919"/>
                    <a:gd name="connsiteY14" fmla="*/ 59047 h 64406"/>
                    <a:gd name="connsiteX15" fmla="*/ 32926 w 38919"/>
                    <a:gd name="connsiteY15" fmla="*/ 59139 h 64406"/>
                    <a:gd name="connsiteX16" fmla="*/ 33237 w 38919"/>
                    <a:gd name="connsiteY16" fmla="*/ 59047 h 64406"/>
                    <a:gd name="connsiteX17" fmla="*/ 33471 w 38919"/>
                    <a:gd name="connsiteY17" fmla="*/ 58495 h 64406"/>
                    <a:gd name="connsiteX18" fmla="*/ 33471 w 38919"/>
                    <a:gd name="connsiteY18" fmla="*/ 21875 h 64406"/>
                    <a:gd name="connsiteX19" fmla="*/ 33081 w 38919"/>
                    <a:gd name="connsiteY19" fmla="*/ 21139 h 64406"/>
                    <a:gd name="connsiteX20" fmla="*/ 33081 w 38919"/>
                    <a:gd name="connsiteY20" fmla="*/ 21139 h 6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919" h="64406">
                      <a:moveTo>
                        <a:pt x="33081" y="21139"/>
                      </a:moveTo>
                      <a:lnTo>
                        <a:pt x="23429" y="15895"/>
                      </a:lnTo>
                      <a:lnTo>
                        <a:pt x="23429" y="31996"/>
                      </a:lnTo>
                      <a:cubicBezTo>
                        <a:pt x="23429" y="32180"/>
                        <a:pt x="23352" y="32272"/>
                        <a:pt x="23274" y="32364"/>
                      </a:cubicBezTo>
                      <a:cubicBezTo>
                        <a:pt x="23196" y="32364"/>
                        <a:pt x="23118" y="32456"/>
                        <a:pt x="23040" y="32456"/>
                      </a:cubicBezTo>
                      <a:cubicBezTo>
                        <a:pt x="22962" y="32456"/>
                        <a:pt x="22962" y="32456"/>
                        <a:pt x="22885" y="32456"/>
                      </a:cubicBezTo>
                      <a:lnTo>
                        <a:pt x="12688" y="26752"/>
                      </a:lnTo>
                      <a:cubicBezTo>
                        <a:pt x="12532" y="26660"/>
                        <a:pt x="12454" y="26568"/>
                        <a:pt x="12454" y="26384"/>
                      </a:cubicBezTo>
                      <a:lnTo>
                        <a:pt x="12454" y="10190"/>
                      </a:lnTo>
                      <a:lnTo>
                        <a:pt x="6538" y="6970"/>
                      </a:lnTo>
                      <a:cubicBezTo>
                        <a:pt x="6383" y="6878"/>
                        <a:pt x="6227" y="6878"/>
                        <a:pt x="6071" y="6970"/>
                      </a:cubicBezTo>
                      <a:cubicBezTo>
                        <a:pt x="5916" y="7062"/>
                        <a:pt x="5838" y="7246"/>
                        <a:pt x="5838" y="7522"/>
                      </a:cubicBezTo>
                      <a:lnTo>
                        <a:pt x="5838" y="44142"/>
                      </a:lnTo>
                      <a:cubicBezTo>
                        <a:pt x="5838" y="44418"/>
                        <a:pt x="5994" y="44602"/>
                        <a:pt x="6149" y="44694"/>
                      </a:cubicBezTo>
                      <a:lnTo>
                        <a:pt x="32692" y="59047"/>
                      </a:lnTo>
                      <a:cubicBezTo>
                        <a:pt x="32770" y="59047"/>
                        <a:pt x="32848" y="59139"/>
                        <a:pt x="32926" y="59139"/>
                      </a:cubicBezTo>
                      <a:cubicBezTo>
                        <a:pt x="33004" y="59139"/>
                        <a:pt x="33159" y="59139"/>
                        <a:pt x="33237" y="59047"/>
                      </a:cubicBezTo>
                      <a:cubicBezTo>
                        <a:pt x="33393" y="58955"/>
                        <a:pt x="33471" y="58771"/>
                        <a:pt x="33471" y="58495"/>
                      </a:cubicBezTo>
                      <a:lnTo>
                        <a:pt x="33471" y="21875"/>
                      </a:lnTo>
                      <a:cubicBezTo>
                        <a:pt x="33393" y="21415"/>
                        <a:pt x="33315" y="21231"/>
                        <a:pt x="33081" y="21139"/>
                      </a:cubicBezTo>
                      <a:lnTo>
                        <a:pt x="33081" y="21139"/>
                      </a:lnTo>
                      <a:close/>
                    </a:path>
                  </a:pathLst>
                </a:custGeom>
                <a:solidFill>
                  <a:srgbClr val="3974BA"/>
                </a:solidFill>
                <a:ln w="9525" cap="flat">
                  <a:noFill/>
                  <a:prstDash val="solid"/>
                  <a:miter/>
                </a:ln>
              </p:spPr>
              <p:txBody>
                <a:bodyPr rtlCol="0" anchor="ctr"/>
                <a:lstStyle/>
                <a:p>
                  <a:endParaRPr lang="en-IN" sz="1000">
                    <a:latin typeface="+mj-lt"/>
                  </a:endParaRPr>
                </a:p>
              </p:txBody>
            </p:sp>
            <p:sp>
              <p:nvSpPr>
                <p:cNvPr id="76" name="Freeform: Shape 69">
                  <a:extLst>
                    <a:ext uri="{FF2B5EF4-FFF2-40B4-BE49-F238E27FC236}">
                      <a16:creationId xmlns="" xmlns:a16="http://schemas.microsoft.com/office/drawing/2014/main" id="{1ADCCA49-7B00-574D-87CD-C3CA69151534}"/>
                    </a:ext>
                  </a:extLst>
                </p:cNvPr>
                <p:cNvSpPr/>
                <p:nvPr/>
              </p:nvSpPr>
              <p:spPr>
                <a:xfrm>
                  <a:off x="1552621" y="2972380"/>
                  <a:ext cx="38919" cy="64407"/>
                </a:xfrm>
                <a:custGeom>
                  <a:avLst/>
                  <a:gdLst>
                    <a:gd name="connsiteX0" fmla="*/ 33159 w 38919"/>
                    <a:gd name="connsiteY0" fmla="*/ 6970 h 64406"/>
                    <a:gd name="connsiteX1" fmla="*/ 32692 w 38919"/>
                    <a:gd name="connsiteY1" fmla="*/ 6970 h 64406"/>
                    <a:gd name="connsiteX2" fmla="*/ 6149 w 38919"/>
                    <a:gd name="connsiteY2" fmla="*/ 21323 h 64406"/>
                    <a:gd name="connsiteX3" fmla="*/ 5838 w 38919"/>
                    <a:gd name="connsiteY3" fmla="*/ 21875 h 64406"/>
                    <a:gd name="connsiteX4" fmla="*/ 5838 w 38919"/>
                    <a:gd name="connsiteY4" fmla="*/ 58495 h 64406"/>
                    <a:gd name="connsiteX5" fmla="*/ 6071 w 38919"/>
                    <a:gd name="connsiteY5" fmla="*/ 59047 h 64406"/>
                    <a:gd name="connsiteX6" fmla="*/ 6383 w 38919"/>
                    <a:gd name="connsiteY6" fmla="*/ 59139 h 64406"/>
                    <a:gd name="connsiteX7" fmla="*/ 6616 w 38919"/>
                    <a:gd name="connsiteY7" fmla="*/ 59047 h 64406"/>
                    <a:gd name="connsiteX8" fmla="*/ 33159 w 38919"/>
                    <a:gd name="connsiteY8" fmla="*/ 44694 h 64406"/>
                    <a:gd name="connsiteX9" fmla="*/ 33471 w 38919"/>
                    <a:gd name="connsiteY9" fmla="*/ 44142 h 64406"/>
                    <a:gd name="connsiteX10" fmla="*/ 33471 w 38919"/>
                    <a:gd name="connsiteY10" fmla="*/ 7522 h 64406"/>
                    <a:gd name="connsiteX11" fmla="*/ 33159 w 38919"/>
                    <a:gd name="connsiteY11" fmla="*/ 6970 h 64406"/>
                    <a:gd name="connsiteX12" fmla="*/ 33159 w 38919"/>
                    <a:gd name="connsiteY12" fmla="*/ 6970 h 6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19" h="64406">
                      <a:moveTo>
                        <a:pt x="33159" y="6970"/>
                      </a:moveTo>
                      <a:cubicBezTo>
                        <a:pt x="33004" y="6878"/>
                        <a:pt x="32848" y="6878"/>
                        <a:pt x="32692" y="6970"/>
                      </a:cubicBezTo>
                      <a:lnTo>
                        <a:pt x="6149" y="21323"/>
                      </a:lnTo>
                      <a:cubicBezTo>
                        <a:pt x="5994" y="21415"/>
                        <a:pt x="5838" y="21599"/>
                        <a:pt x="5838" y="21875"/>
                      </a:cubicBezTo>
                      <a:lnTo>
                        <a:pt x="5838" y="58495"/>
                      </a:lnTo>
                      <a:cubicBezTo>
                        <a:pt x="5838" y="58679"/>
                        <a:pt x="5916" y="58863"/>
                        <a:pt x="6071" y="59047"/>
                      </a:cubicBezTo>
                      <a:cubicBezTo>
                        <a:pt x="6149" y="59139"/>
                        <a:pt x="6227" y="59139"/>
                        <a:pt x="6383" y="59139"/>
                      </a:cubicBezTo>
                      <a:cubicBezTo>
                        <a:pt x="6461" y="59139"/>
                        <a:pt x="6538" y="59139"/>
                        <a:pt x="6616" y="59047"/>
                      </a:cubicBezTo>
                      <a:lnTo>
                        <a:pt x="33159" y="44694"/>
                      </a:lnTo>
                      <a:cubicBezTo>
                        <a:pt x="33315" y="44602"/>
                        <a:pt x="33471" y="44418"/>
                        <a:pt x="33471" y="44142"/>
                      </a:cubicBezTo>
                      <a:lnTo>
                        <a:pt x="33471" y="7522"/>
                      </a:lnTo>
                      <a:cubicBezTo>
                        <a:pt x="33393" y="7246"/>
                        <a:pt x="33315" y="7062"/>
                        <a:pt x="33159" y="6970"/>
                      </a:cubicBezTo>
                      <a:lnTo>
                        <a:pt x="33159" y="6970"/>
                      </a:lnTo>
                      <a:close/>
                    </a:path>
                  </a:pathLst>
                </a:custGeom>
                <a:solidFill>
                  <a:srgbClr val="3974BA"/>
                </a:solidFill>
                <a:ln w="9525" cap="flat">
                  <a:noFill/>
                  <a:prstDash val="solid"/>
                  <a:miter/>
                </a:ln>
              </p:spPr>
              <p:txBody>
                <a:bodyPr rtlCol="0" anchor="ctr"/>
                <a:lstStyle/>
                <a:p>
                  <a:endParaRPr lang="en-IN" sz="1000">
                    <a:latin typeface="+mj-lt"/>
                  </a:endParaRPr>
                </a:p>
              </p:txBody>
            </p:sp>
            <p:sp>
              <p:nvSpPr>
                <p:cNvPr id="77" name="Freeform: Shape 70">
                  <a:extLst>
                    <a:ext uri="{FF2B5EF4-FFF2-40B4-BE49-F238E27FC236}">
                      <a16:creationId xmlns="" xmlns:a16="http://schemas.microsoft.com/office/drawing/2014/main" id="{4E0A3FBB-EA6A-4B45-932F-2282E5594B9A}"/>
                    </a:ext>
                  </a:extLst>
                </p:cNvPr>
                <p:cNvSpPr/>
                <p:nvPr/>
              </p:nvSpPr>
              <p:spPr>
                <a:xfrm>
                  <a:off x="1542035" y="2964375"/>
                  <a:ext cx="46703" cy="27603"/>
                </a:xfrm>
                <a:custGeom>
                  <a:avLst/>
                  <a:gdLst>
                    <a:gd name="connsiteX0" fmla="*/ 41332 w 46703"/>
                    <a:gd name="connsiteY0" fmla="*/ 12214 h 27602"/>
                    <a:gd name="connsiteX1" fmla="*/ 41021 w 46703"/>
                    <a:gd name="connsiteY1" fmla="*/ 11662 h 27602"/>
                    <a:gd name="connsiteX2" fmla="*/ 32070 w 46703"/>
                    <a:gd name="connsiteY2" fmla="*/ 6970 h 27602"/>
                    <a:gd name="connsiteX3" fmla="*/ 31603 w 46703"/>
                    <a:gd name="connsiteY3" fmla="*/ 6970 h 27602"/>
                    <a:gd name="connsiteX4" fmla="*/ 5838 w 46703"/>
                    <a:gd name="connsiteY4" fmla="*/ 21507 h 27602"/>
                    <a:gd name="connsiteX5" fmla="*/ 14867 w 46703"/>
                    <a:gd name="connsiteY5" fmla="*/ 26568 h 27602"/>
                    <a:gd name="connsiteX6" fmla="*/ 15101 w 46703"/>
                    <a:gd name="connsiteY6" fmla="*/ 26660 h 27602"/>
                    <a:gd name="connsiteX7" fmla="*/ 15334 w 46703"/>
                    <a:gd name="connsiteY7" fmla="*/ 26568 h 27602"/>
                    <a:gd name="connsiteX8" fmla="*/ 41021 w 46703"/>
                    <a:gd name="connsiteY8" fmla="*/ 12674 h 27602"/>
                    <a:gd name="connsiteX9" fmla="*/ 41332 w 46703"/>
                    <a:gd name="connsiteY9" fmla="*/ 12214 h 27602"/>
                    <a:gd name="connsiteX10" fmla="*/ 41332 w 46703"/>
                    <a:gd name="connsiteY10" fmla="*/ 12214 h 2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03" h="27602">
                      <a:moveTo>
                        <a:pt x="41332" y="12214"/>
                      </a:moveTo>
                      <a:cubicBezTo>
                        <a:pt x="41332" y="11938"/>
                        <a:pt x="41177" y="11754"/>
                        <a:pt x="41021" y="11662"/>
                      </a:cubicBezTo>
                      <a:lnTo>
                        <a:pt x="32070" y="6970"/>
                      </a:lnTo>
                      <a:cubicBezTo>
                        <a:pt x="31914" y="6878"/>
                        <a:pt x="31758" y="6878"/>
                        <a:pt x="31603" y="6970"/>
                      </a:cubicBezTo>
                      <a:lnTo>
                        <a:pt x="5838" y="21507"/>
                      </a:lnTo>
                      <a:lnTo>
                        <a:pt x="14867" y="26568"/>
                      </a:lnTo>
                      <a:cubicBezTo>
                        <a:pt x="14945" y="26568"/>
                        <a:pt x="15023" y="26660"/>
                        <a:pt x="15101" y="26660"/>
                      </a:cubicBezTo>
                      <a:cubicBezTo>
                        <a:pt x="15179" y="26660"/>
                        <a:pt x="15256" y="26660"/>
                        <a:pt x="15334" y="26568"/>
                      </a:cubicBezTo>
                      <a:lnTo>
                        <a:pt x="41021" y="12674"/>
                      </a:lnTo>
                      <a:cubicBezTo>
                        <a:pt x="41255" y="12674"/>
                        <a:pt x="41332" y="12490"/>
                        <a:pt x="41332" y="12214"/>
                      </a:cubicBezTo>
                      <a:lnTo>
                        <a:pt x="41332" y="12214"/>
                      </a:lnTo>
                      <a:close/>
                    </a:path>
                  </a:pathLst>
                </a:custGeom>
                <a:solidFill>
                  <a:srgbClr val="3974BA"/>
                </a:solidFill>
                <a:ln w="9525" cap="flat">
                  <a:noFill/>
                  <a:prstDash val="solid"/>
                  <a:miter/>
                </a:ln>
              </p:spPr>
              <p:txBody>
                <a:bodyPr rtlCol="0" anchor="ctr"/>
                <a:lstStyle/>
                <a:p>
                  <a:endParaRPr lang="en-IN" sz="1000">
                    <a:latin typeface="+mj-lt"/>
                  </a:endParaRPr>
                </a:p>
              </p:txBody>
            </p:sp>
            <p:sp>
              <p:nvSpPr>
                <p:cNvPr id="78" name="Freeform: Shape 71">
                  <a:extLst>
                    <a:ext uri="{FF2B5EF4-FFF2-40B4-BE49-F238E27FC236}">
                      <a16:creationId xmlns="" xmlns:a16="http://schemas.microsoft.com/office/drawing/2014/main" id="{5B9DF845-CA25-4D40-A505-BAA01182716B}"/>
                    </a:ext>
                  </a:extLst>
                </p:cNvPr>
                <p:cNvSpPr/>
                <p:nvPr/>
              </p:nvSpPr>
              <p:spPr>
                <a:xfrm>
                  <a:off x="1414381" y="2880125"/>
                  <a:ext cx="163461" cy="193220"/>
                </a:xfrm>
                <a:custGeom>
                  <a:avLst/>
                  <a:gdLst>
                    <a:gd name="connsiteX0" fmla="*/ 157933 w 163461"/>
                    <a:gd name="connsiteY0" fmla="*/ 79075 h 193220"/>
                    <a:gd name="connsiteX1" fmla="*/ 153963 w 163461"/>
                    <a:gd name="connsiteY1" fmla="*/ 63801 h 193220"/>
                    <a:gd name="connsiteX2" fmla="*/ 92859 w 163461"/>
                    <a:gd name="connsiteY2" fmla="*/ 7859 h 193220"/>
                    <a:gd name="connsiteX3" fmla="*/ 59000 w 163461"/>
                    <a:gd name="connsiteY3" fmla="*/ 11448 h 193220"/>
                    <a:gd name="connsiteX4" fmla="*/ 6147 w 163461"/>
                    <a:gd name="connsiteY4" fmla="*/ 89656 h 193220"/>
                    <a:gd name="connsiteX5" fmla="*/ 15643 w 163461"/>
                    <a:gd name="connsiteY5" fmla="*/ 142009 h 193220"/>
                    <a:gd name="connsiteX6" fmla="*/ 72699 w 163461"/>
                    <a:gd name="connsiteY6" fmla="*/ 187554 h 193220"/>
                    <a:gd name="connsiteX7" fmla="*/ 97452 w 163461"/>
                    <a:gd name="connsiteY7" fmla="*/ 186634 h 193220"/>
                    <a:gd name="connsiteX8" fmla="*/ 88812 w 163461"/>
                    <a:gd name="connsiteY8" fmla="*/ 173753 h 193220"/>
                    <a:gd name="connsiteX9" fmla="*/ 80327 w 163461"/>
                    <a:gd name="connsiteY9" fmla="*/ 175685 h 193220"/>
                    <a:gd name="connsiteX10" fmla="*/ 72154 w 163461"/>
                    <a:gd name="connsiteY10" fmla="*/ 169704 h 193220"/>
                    <a:gd name="connsiteX11" fmla="*/ 60479 w 163461"/>
                    <a:gd name="connsiteY11" fmla="*/ 144494 h 193220"/>
                    <a:gd name="connsiteX12" fmla="*/ 62191 w 163461"/>
                    <a:gd name="connsiteY12" fmla="*/ 142009 h 193220"/>
                    <a:gd name="connsiteX13" fmla="*/ 72777 w 163461"/>
                    <a:gd name="connsiteY13" fmla="*/ 143298 h 193220"/>
                    <a:gd name="connsiteX14" fmla="*/ 79705 w 163461"/>
                    <a:gd name="connsiteY14" fmla="*/ 143482 h 193220"/>
                    <a:gd name="connsiteX15" fmla="*/ 77992 w 163461"/>
                    <a:gd name="connsiteY15" fmla="*/ 130968 h 193220"/>
                    <a:gd name="connsiteX16" fmla="*/ 58610 w 163461"/>
                    <a:gd name="connsiteY16" fmla="*/ 128852 h 193220"/>
                    <a:gd name="connsiteX17" fmla="*/ 56431 w 163461"/>
                    <a:gd name="connsiteY17" fmla="*/ 126092 h 193220"/>
                    <a:gd name="connsiteX18" fmla="*/ 54018 w 163461"/>
                    <a:gd name="connsiteY18" fmla="*/ 97109 h 193220"/>
                    <a:gd name="connsiteX19" fmla="*/ 56353 w 163461"/>
                    <a:gd name="connsiteY19" fmla="*/ 69874 h 193220"/>
                    <a:gd name="connsiteX20" fmla="*/ 59000 w 163461"/>
                    <a:gd name="connsiteY20" fmla="*/ 66469 h 193220"/>
                    <a:gd name="connsiteX21" fmla="*/ 73478 w 163461"/>
                    <a:gd name="connsiteY21" fmla="*/ 64629 h 193220"/>
                    <a:gd name="connsiteX22" fmla="*/ 106870 w 163461"/>
                    <a:gd name="connsiteY22" fmla="*/ 66469 h 193220"/>
                    <a:gd name="connsiteX23" fmla="*/ 109206 w 163461"/>
                    <a:gd name="connsiteY23" fmla="*/ 69322 h 193220"/>
                    <a:gd name="connsiteX24" fmla="*/ 110373 w 163461"/>
                    <a:gd name="connsiteY24" fmla="*/ 79995 h 193220"/>
                    <a:gd name="connsiteX25" fmla="*/ 113331 w 163461"/>
                    <a:gd name="connsiteY25" fmla="*/ 82663 h 193220"/>
                    <a:gd name="connsiteX26" fmla="*/ 118391 w 163461"/>
                    <a:gd name="connsiteY26" fmla="*/ 81835 h 193220"/>
                    <a:gd name="connsiteX27" fmla="*/ 120726 w 163461"/>
                    <a:gd name="connsiteY27" fmla="*/ 78523 h 193220"/>
                    <a:gd name="connsiteX28" fmla="*/ 120414 w 163461"/>
                    <a:gd name="connsiteY28" fmla="*/ 73830 h 193220"/>
                    <a:gd name="connsiteX29" fmla="*/ 123139 w 163461"/>
                    <a:gd name="connsiteY29" fmla="*/ 71530 h 193220"/>
                    <a:gd name="connsiteX30" fmla="*/ 136371 w 163461"/>
                    <a:gd name="connsiteY30" fmla="*/ 78707 h 193220"/>
                    <a:gd name="connsiteX31" fmla="*/ 141197 w 163461"/>
                    <a:gd name="connsiteY31" fmla="*/ 80363 h 193220"/>
                    <a:gd name="connsiteX32" fmla="*/ 147113 w 163461"/>
                    <a:gd name="connsiteY32" fmla="*/ 80915 h 193220"/>
                    <a:gd name="connsiteX33" fmla="*/ 155520 w 163461"/>
                    <a:gd name="connsiteY33" fmla="*/ 82203 h 193220"/>
                    <a:gd name="connsiteX34" fmla="*/ 157933 w 163461"/>
                    <a:gd name="connsiteY34" fmla="*/ 79075 h 193220"/>
                    <a:gd name="connsiteX35" fmla="*/ 18679 w 163461"/>
                    <a:gd name="connsiteY35" fmla="*/ 105297 h 193220"/>
                    <a:gd name="connsiteX36" fmla="*/ 16266 w 163461"/>
                    <a:gd name="connsiteY36" fmla="*/ 97937 h 193220"/>
                    <a:gd name="connsiteX37" fmla="*/ 16655 w 163461"/>
                    <a:gd name="connsiteY37" fmla="*/ 97753 h 193220"/>
                    <a:gd name="connsiteX38" fmla="*/ 20158 w 163461"/>
                    <a:gd name="connsiteY38" fmla="*/ 87632 h 193220"/>
                    <a:gd name="connsiteX39" fmla="*/ 31834 w 163461"/>
                    <a:gd name="connsiteY39" fmla="*/ 77142 h 193220"/>
                    <a:gd name="connsiteX40" fmla="*/ 42809 w 163461"/>
                    <a:gd name="connsiteY40" fmla="*/ 71622 h 193220"/>
                    <a:gd name="connsiteX41" fmla="*/ 45378 w 163461"/>
                    <a:gd name="connsiteY41" fmla="*/ 74106 h 193220"/>
                    <a:gd name="connsiteX42" fmla="*/ 44755 w 163461"/>
                    <a:gd name="connsiteY42" fmla="*/ 115971 h 193220"/>
                    <a:gd name="connsiteX43" fmla="*/ 45378 w 163461"/>
                    <a:gd name="connsiteY43" fmla="*/ 121583 h 193220"/>
                    <a:gd name="connsiteX44" fmla="*/ 42965 w 163461"/>
                    <a:gd name="connsiteY44" fmla="*/ 123975 h 193220"/>
                    <a:gd name="connsiteX45" fmla="*/ 25762 w 163461"/>
                    <a:gd name="connsiteY45" fmla="*/ 114038 h 193220"/>
                    <a:gd name="connsiteX46" fmla="*/ 18679 w 163461"/>
                    <a:gd name="connsiteY46" fmla="*/ 105297 h 193220"/>
                    <a:gd name="connsiteX47" fmla="*/ 56898 w 163461"/>
                    <a:gd name="connsiteY47" fmla="*/ 165840 h 193220"/>
                    <a:gd name="connsiteX48" fmla="*/ 56976 w 163461"/>
                    <a:gd name="connsiteY48" fmla="*/ 168140 h 193220"/>
                    <a:gd name="connsiteX49" fmla="*/ 55730 w 163461"/>
                    <a:gd name="connsiteY49" fmla="*/ 168968 h 193220"/>
                    <a:gd name="connsiteX50" fmla="*/ 54329 w 163461"/>
                    <a:gd name="connsiteY50" fmla="*/ 168232 h 193220"/>
                    <a:gd name="connsiteX51" fmla="*/ 23194 w 163461"/>
                    <a:gd name="connsiteY51" fmla="*/ 131152 h 193220"/>
                    <a:gd name="connsiteX52" fmla="*/ 23194 w 163461"/>
                    <a:gd name="connsiteY52" fmla="*/ 128300 h 193220"/>
                    <a:gd name="connsiteX53" fmla="*/ 25607 w 163461"/>
                    <a:gd name="connsiteY53" fmla="*/ 128576 h 193220"/>
                    <a:gd name="connsiteX54" fmla="*/ 46156 w 163461"/>
                    <a:gd name="connsiteY54" fmla="*/ 138237 h 193220"/>
                    <a:gd name="connsiteX55" fmla="*/ 48647 w 163461"/>
                    <a:gd name="connsiteY55" fmla="*/ 141089 h 193220"/>
                    <a:gd name="connsiteX56" fmla="*/ 56898 w 163461"/>
                    <a:gd name="connsiteY56" fmla="*/ 165840 h 193220"/>
                    <a:gd name="connsiteX57" fmla="*/ 56664 w 163461"/>
                    <a:gd name="connsiteY57" fmla="*/ 29665 h 193220"/>
                    <a:gd name="connsiteX58" fmla="*/ 48414 w 163461"/>
                    <a:gd name="connsiteY58" fmla="*/ 54140 h 193220"/>
                    <a:gd name="connsiteX59" fmla="*/ 45845 w 163461"/>
                    <a:gd name="connsiteY59" fmla="*/ 57084 h 193220"/>
                    <a:gd name="connsiteX60" fmla="*/ 25218 w 163461"/>
                    <a:gd name="connsiteY60" fmla="*/ 66745 h 193220"/>
                    <a:gd name="connsiteX61" fmla="*/ 23038 w 163461"/>
                    <a:gd name="connsiteY61" fmla="*/ 67021 h 193220"/>
                    <a:gd name="connsiteX62" fmla="*/ 22882 w 163461"/>
                    <a:gd name="connsiteY62" fmla="*/ 64261 h 193220"/>
                    <a:gd name="connsiteX63" fmla="*/ 50515 w 163461"/>
                    <a:gd name="connsiteY63" fmla="*/ 29389 h 193220"/>
                    <a:gd name="connsiteX64" fmla="*/ 55108 w 163461"/>
                    <a:gd name="connsiteY64" fmla="*/ 26629 h 193220"/>
                    <a:gd name="connsiteX65" fmla="*/ 57131 w 163461"/>
                    <a:gd name="connsiteY65" fmla="*/ 28377 h 193220"/>
                    <a:gd name="connsiteX66" fmla="*/ 56664 w 163461"/>
                    <a:gd name="connsiteY66" fmla="*/ 29665 h 193220"/>
                    <a:gd name="connsiteX67" fmla="*/ 103134 w 163461"/>
                    <a:gd name="connsiteY67" fmla="*/ 53312 h 193220"/>
                    <a:gd name="connsiteX68" fmla="*/ 79860 w 163461"/>
                    <a:gd name="connsiteY68" fmla="*/ 51840 h 193220"/>
                    <a:gd name="connsiteX69" fmla="*/ 62347 w 163461"/>
                    <a:gd name="connsiteY69" fmla="*/ 53404 h 193220"/>
                    <a:gd name="connsiteX70" fmla="*/ 60479 w 163461"/>
                    <a:gd name="connsiteY70" fmla="*/ 51012 h 193220"/>
                    <a:gd name="connsiteX71" fmla="*/ 71765 w 163461"/>
                    <a:gd name="connsiteY71" fmla="*/ 26629 h 193220"/>
                    <a:gd name="connsiteX72" fmla="*/ 75190 w 163461"/>
                    <a:gd name="connsiteY72" fmla="*/ 22949 h 193220"/>
                    <a:gd name="connsiteX73" fmla="*/ 91225 w 163461"/>
                    <a:gd name="connsiteY73" fmla="*/ 23501 h 193220"/>
                    <a:gd name="connsiteX74" fmla="*/ 99865 w 163461"/>
                    <a:gd name="connsiteY74" fmla="*/ 36566 h 193220"/>
                    <a:gd name="connsiteX75" fmla="*/ 104847 w 163461"/>
                    <a:gd name="connsiteY75" fmla="*/ 50184 h 193220"/>
                    <a:gd name="connsiteX76" fmla="*/ 105236 w 163461"/>
                    <a:gd name="connsiteY76" fmla="*/ 51564 h 193220"/>
                    <a:gd name="connsiteX77" fmla="*/ 103134 w 163461"/>
                    <a:gd name="connsiteY77" fmla="*/ 53312 h 193220"/>
                    <a:gd name="connsiteX78" fmla="*/ 142521 w 163461"/>
                    <a:gd name="connsiteY78" fmla="*/ 67113 h 193220"/>
                    <a:gd name="connsiteX79" fmla="*/ 140108 w 163461"/>
                    <a:gd name="connsiteY79" fmla="*/ 66837 h 193220"/>
                    <a:gd name="connsiteX80" fmla="*/ 119402 w 163461"/>
                    <a:gd name="connsiteY80" fmla="*/ 57084 h 193220"/>
                    <a:gd name="connsiteX81" fmla="*/ 117067 w 163461"/>
                    <a:gd name="connsiteY81" fmla="*/ 54232 h 193220"/>
                    <a:gd name="connsiteX82" fmla="*/ 108739 w 163461"/>
                    <a:gd name="connsiteY82" fmla="*/ 29665 h 193220"/>
                    <a:gd name="connsiteX83" fmla="*/ 108505 w 163461"/>
                    <a:gd name="connsiteY83" fmla="*/ 27365 h 193220"/>
                    <a:gd name="connsiteX84" fmla="*/ 109750 w 163461"/>
                    <a:gd name="connsiteY84" fmla="*/ 26445 h 193220"/>
                    <a:gd name="connsiteX85" fmla="*/ 111385 w 163461"/>
                    <a:gd name="connsiteY85" fmla="*/ 27273 h 193220"/>
                    <a:gd name="connsiteX86" fmla="*/ 142287 w 163461"/>
                    <a:gd name="connsiteY86" fmla="*/ 64077 h 193220"/>
                    <a:gd name="connsiteX87" fmla="*/ 142521 w 163461"/>
                    <a:gd name="connsiteY87" fmla="*/ 67113 h 19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63461" h="193220">
                      <a:moveTo>
                        <a:pt x="157933" y="79075"/>
                      </a:moveTo>
                      <a:cubicBezTo>
                        <a:pt x="156687" y="73922"/>
                        <a:pt x="155753" y="68678"/>
                        <a:pt x="153963" y="63801"/>
                      </a:cubicBezTo>
                      <a:cubicBezTo>
                        <a:pt x="142209" y="32058"/>
                        <a:pt x="121971" y="13104"/>
                        <a:pt x="92859" y="7859"/>
                      </a:cubicBezTo>
                      <a:cubicBezTo>
                        <a:pt x="81339" y="5743"/>
                        <a:pt x="70053" y="7215"/>
                        <a:pt x="59000" y="11448"/>
                      </a:cubicBezTo>
                      <a:cubicBezTo>
                        <a:pt x="29499" y="22949"/>
                        <a:pt x="8638" y="54416"/>
                        <a:pt x="6147" y="89656"/>
                      </a:cubicBezTo>
                      <a:cubicBezTo>
                        <a:pt x="4824" y="108242"/>
                        <a:pt x="7704" y="125908"/>
                        <a:pt x="15643" y="142009"/>
                      </a:cubicBezTo>
                      <a:cubicBezTo>
                        <a:pt x="28409" y="167956"/>
                        <a:pt x="47479" y="183322"/>
                        <a:pt x="72699" y="187554"/>
                      </a:cubicBezTo>
                      <a:cubicBezTo>
                        <a:pt x="81106" y="188934"/>
                        <a:pt x="89357" y="188566"/>
                        <a:pt x="97452" y="186634"/>
                      </a:cubicBezTo>
                      <a:cubicBezTo>
                        <a:pt x="94027" y="182954"/>
                        <a:pt x="91225" y="178537"/>
                        <a:pt x="88812" y="173753"/>
                      </a:cubicBezTo>
                      <a:cubicBezTo>
                        <a:pt x="86321" y="175685"/>
                        <a:pt x="83441" y="176513"/>
                        <a:pt x="80327" y="175685"/>
                      </a:cubicBezTo>
                      <a:cubicBezTo>
                        <a:pt x="77058" y="174765"/>
                        <a:pt x="74412" y="172465"/>
                        <a:pt x="72154" y="169704"/>
                      </a:cubicBezTo>
                      <a:cubicBezTo>
                        <a:pt x="66316" y="162528"/>
                        <a:pt x="63047" y="153787"/>
                        <a:pt x="60479" y="144494"/>
                      </a:cubicBezTo>
                      <a:cubicBezTo>
                        <a:pt x="60011" y="142929"/>
                        <a:pt x="60790" y="141917"/>
                        <a:pt x="62191" y="142009"/>
                      </a:cubicBezTo>
                      <a:cubicBezTo>
                        <a:pt x="65694" y="142469"/>
                        <a:pt x="69196" y="143113"/>
                        <a:pt x="72777" y="143298"/>
                      </a:cubicBezTo>
                      <a:cubicBezTo>
                        <a:pt x="75112" y="143390"/>
                        <a:pt x="77370" y="143390"/>
                        <a:pt x="79705" y="143482"/>
                      </a:cubicBezTo>
                      <a:cubicBezTo>
                        <a:pt x="78848" y="138605"/>
                        <a:pt x="78304" y="134281"/>
                        <a:pt x="77992" y="130968"/>
                      </a:cubicBezTo>
                      <a:cubicBezTo>
                        <a:pt x="71532" y="130784"/>
                        <a:pt x="65071" y="130140"/>
                        <a:pt x="58610" y="128852"/>
                      </a:cubicBezTo>
                      <a:cubicBezTo>
                        <a:pt x="57054" y="128484"/>
                        <a:pt x="56587" y="127656"/>
                        <a:pt x="56431" y="126092"/>
                      </a:cubicBezTo>
                      <a:cubicBezTo>
                        <a:pt x="55653" y="116431"/>
                        <a:pt x="54796" y="106770"/>
                        <a:pt x="54018" y="97109"/>
                      </a:cubicBezTo>
                      <a:cubicBezTo>
                        <a:pt x="54796" y="87908"/>
                        <a:pt x="55575" y="78891"/>
                        <a:pt x="56353" y="69874"/>
                      </a:cubicBezTo>
                      <a:cubicBezTo>
                        <a:pt x="56509" y="67850"/>
                        <a:pt x="57131" y="66745"/>
                        <a:pt x="59000" y="66469"/>
                      </a:cubicBezTo>
                      <a:cubicBezTo>
                        <a:pt x="63826" y="66009"/>
                        <a:pt x="68652" y="64997"/>
                        <a:pt x="73478" y="64629"/>
                      </a:cubicBezTo>
                      <a:cubicBezTo>
                        <a:pt x="84686" y="63709"/>
                        <a:pt x="95817" y="64261"/>
                        <a:pt x="106870" y="66469"/>
                      </a:cubicBezTo>
                      <a:cubicBezTo>
                        <a:pt x="108505" y="66837"/>
                        <a:pt x="108972" y="67665"/>
                        <a:pt x="109206" y="69322"/>
                      </a:cubicBezTo>
                      <a:cubicBezTo>
                        <a:pt x="109595" y="72910"/>
                        <a:pt x="109984" y="76406"/>
                        <a:pt x="110373" y="79995"/>
                      </a:cubicBezTo>
                      <a:cubicBezTo>
                        <a:pt x="110684" y="82387"/>
                        <a:pt x="111385" y="83031"/>
                        <a:pt x="113331" y="82663"/>
                      </a:cubicBezTo>
                      <a:cubicBezTo>
                        <a:pt x="115043" y="82387"/>
                        <a:pt x="116756" y="82111"/>
                        <a:pt x="118391" y="81835"/>
                      </a:cubicBezTo>
                      <a:cubicBezTo>
                        <a:pt x="120103" y="81559"/>
                        <a:pt x="120804" y="80547"/>
                        <a:pt x="120726" y="78523"/>
                      </a:cubicBezTo>
                      <a:cubicBezTo>
                        <a:pt x="120648" y="76958"/>
                        <a:pt x="120414" y="75394"/>
                        <a:pt x="120414" y="73830"/>
                      </a:cubicBezTo>
                      <a:cubicBezTo>
                        <a:pt x="120336" y="71254"/>
                        <a:pt x="121115" y="70518"/>
                        <a:pt x="123139" y="71530"/>
                      </a:cubicBezTo>
                      <a:cubicBezTo>
                        <a:pt x="127575" y="73830"/>
                        <a:pt x="132012" y="76130"/>
                        <a:pt x="136371" y="78707"/>
                      </a:cubicBezTo>
                      <a:cubicBezTo>
                        <a:pt x="137928" y="79627"/>
                        <a:pt x="139407" y="80363"/>
                        <a:pt x="141197" y="80363"/>
                      </a:cubicBezTo>
                      <a:cubicBezTo>
                        <a:pt x="143143" y="80363"/>
                        <a:pt x="145167" y="80639"/>
                        <a:pt x="147113" y="80915"/>
                      </a:cubicBezTo>
                      <a:cubicBezTo>
                        <a:pt x="149915" y="81283"/>
                        <a:pt x="152717" y="81743"/>
                        <a:pt x="155520" y="82203"/>
                      </a:cubicBezTo>
                      <a:cubicBezTo>
                        <a:pt x="157466" y="82663"/>
                        <a:pt x="158477" y="81467"/>
                        <a:pt x="157933" y="79075"/>
                      </a:cubicBezTo>
                      <a:close/>
                      <a:moveTo>
                        <a:pt x="18679" y="105297"/>
                      </a:moveTo>
                      <a:cubicBezTo>
                        <a:pt x="17667" y="102997"/>
                        <a:pt x="17044" y="100421"/>
                        <a:pt x="16266" y="97937"/>
                      </a:cubicBezTo>
                      <a:cubicBezTo>
                        <a:pt x="16422" y="97845"/>
                        <a:pt x="16577" y="97845"/>
                        <a:pt x="16655" y="97753"/>
                      </a:cubicBezTo>
                      <a:cubicBezTo>
                        <a:pt x="16655" y="93796"/>
                        <a:pt x="18134" y="90576"/>
                        <a:pt x="20158" y="87632"/>
                      </a:cubicBezTo>
                      <a:cubicBezTo>
                        <a:pt x="23349" y="83031"/>
                        <a:pt x="27397" y="79719"/>
                        <a:pt x="31834" y="77142"/>
                      </a:cubicBezTo>
                      <a:cubicBezTo>
                        <a:pt x="35414" y="75026"/>
                        <a:pt x="39073" y="73370"/>
                        <a:pt x="42809" y="71622"/>
                      </a:cubicBezTo>
                      <a:cubicBezTo>
                        <a:pt x="44755" y="70702"/>
                        <a:pt x="45611" y="71622"/>
                        <a:pt x="45378" y="74106"/>
                      </a:cubicBezTo>
                      <a:cubicBezTo>
                        <a:pt x="43743" y="88000"/>
                        <a:pt x="43665" y="101985"/>
                        <a:pt x="44755" y="115971"/>
                      </a:cubicBezTo>
                      <a:cubicBezTo>
                        <a:pt x="44911" y="117811"/>
                        <a:pt x="45222" y="119743"/>
                        <a:pt x="45378" y="121583"/>
                      </a:cubicBezTo>
                      <a:cubicBezTo>
                        <a:pt x="45611" y="123883"/>
                        <a:pt x="44833" y="124712"/>
                        <a:pt x="42965" y="123975"/>
                      </a:cubicBezTo>
                      <a:cubicBezTo>
                        <a:pt x="36893" y="121583"/>
                        <a:pt x="30978" y="118547"/>
                        <a:pt x="25762" y="114038"/>
                      </a:cubicBezTo>
                      <a:cubicBezTo>
                        <a:pt x="22882" y="111646"/>
                        <a:pt x="20314" y="108978"/>
                        <a:pt x="18679" y="105297"/>
                      </a:cubicBezTo>
                      <a:close/>
                      <a:moveTo>
                        <a:pt x="56898" y="165840"/>
                      </a:moveTo>
                      <a:cubicBezTo>
                        <a:pt x="57209" y="166484"/>
                        <a:pt x="57209" y="167496"/>
                        <a:pt x="56976" y="168140"/>
                      </a:cubicBezTo>
                      <a:cubicBezTo>
                        <a:pt x="56820" y="168600"/>
                        <a:pt x="56120" y="168692"/>
                        <a:pt x="55730" y="168968"/>
                      </a:cubicBezTo>
                      <a:cubicBezTo>
                        <a:pt x="55108" y="168692"/>
                        <a:pt x="54718" y="168508"/>
                        <a:pt x="54329" y="168232"/>
                      </a:cubicBezTo>
                      <a:cubicBezTo>
                        <a:pt x="40318" y="160135"/>
                        <a:pt x="29888" y="147806"/>
                        <a:pt x="23194" y="131152"/>
                      </a:cubicBezTo>
                      <a:cubicBezTo>
                        <a:pt x="22882" y="130416"/>
                        <a:pt x="23194" y="129312"/>
                        <a:pt x="23194" y="128300"/>
                      </a:cubicBezTo>
                      <a:cubicBezTo>
                        <a:pt x="23972" y="128392"/>
                        <a:pt x="24906" y="128208"/>
                        <a:pt x="25607" y="128576"/>
                      </a:cubicBezTo>
                      <a:cubicBezTo>
                        <a:pt x="32145" y="132716"/>
                        <a:pt x="39073" y="135845"/>
                        <a:pt x="46156" y="138237"/>
                      </a:cubicBezTo>
                      <a:cubicBezTo>
                        <a:pt x="47557" y="138697"/>
                        <a:pt x="48258" y="139341"/>
                        <a:pt x="48647" y="141089"/>
                      </a:cubicBezTo>
                      <a:cubicBezTo>
                        <a:pt x="50437" y="149922"/>
                        <a:pt x="53084" y="158203"/>
                        <a:pt x="56898" y="165840"/>
                      </a:cubicBezTo>
                      <a:close/>
                      <a:moveTo>
                        <a:pt x="56664" y="29665"/>
                      </a:moveTo>
                      <a:cubicBezTo>
                        <a:pt x="53084" y="37394"/>
                        <a:pt x="50437" y="45583"/>
                        <a:pt x="48414" y="54140"/>
                      </a:cubicBezTo>
                      <a:cubicBezTo>
                        <a:pt x="48024" y="55888"/>
                        <a:pt x="47324" y="56624"/>
                        <a:pt x="45845" y="57084"/>
                      </a:cubicBezTo>
                      <a:cubicBezTo>
                        <a:pt x="38606" y="59293"/>
                        <a:pt x="31678" y="62421"/>
                        <a:pt x="25218" y="66745"/>
                      </a:cubicBezTo>
                      <a:cubicBezTo>
                        <a:pt x="24595" y="67113"/>
                        <a:pt x="23583" y="67389"/>
                        <a:pt x="23038" y="67021"/>
                      </a:cubicBezTo>
                      <a:cubicBezTo>
                        <a:pt x="22104" y="66377"/>
                        <a:pt x="22493" y="65273"/>
                        <a:pt x="22882" y="64261"/>
                      </a:cubicBezTo>
                      <a:cubicBezTo>
                        <a:pt x="29032" y="49264"/>
                        <a:pt x="38217" y="37578"/>
                        <a:pt x="50515" y="29389"/>
                      </a:cubicBezTo>
                      <a:cubicBezTo>
                        <a:pt x="51994" y="28377"/>
                        <a:pt x="53551" y="27457"/>
                        <a:pt x="55108" y="26629"/>
                      </a:cubicBezTo>
                      <a:cubicBezTo>
                        <a:pt x="56197" y="26077"/>
                        <a:pt x="57209" y="26905"/>
                        <a:pt x="57131" y="28377"/>
                      </a:cubicBezTo>
                      <a:cubicBezTo>
                        <a:pt x="57054" y="28745"/>
                        <a:pt x="56898" y="29205"/>
                        <a:pt x="56664" y="29665"/>
                      </a:cubicBezTo>
                      <a:close/>
                      <a:moveTo>
                        <a:pt x="103134" y="53312"/>
                      </a:moveTo>
                      <a:cubicBezTo>
                        <a:pt x="95428" y="52024"/>
                        <a:pt x="87644" y="51380"/>
                        <a:pt x="79860" y="51840"/>
                      </a:cubicBezTo>
                      <a:cubicBezTo>
                        <a:pt x="74022" y="52116"/>
                        <a:pt x="68185" y="52852"/>
                        <a:pt x="62347" y="53404"/>
                      </a:cubicBezTo>
                      <a:cubicBezTo>
                        <a:pt x="60868" y="53588"/>
                        <a:pt x="60011" y="52576"/>
                        <a:pt x="60479" y="51012"/>
                      </a:cubicBezTo>
                      <a:cubicBezTo>
                        <a:pt x="63047" y="42179"/>
                        <a:pt x="66316" y="33714"/>
                        <a:pt x="71765" y="26629"/>
                      </a:cubicBezTo>
                      <a:cubicBezTo>
                        <a:pt x="72777" y="25249"/>
                        <a:pt x="73945" y="24053"/>
                        <a:pt x="75190" y="22949"/>
                      </a:cubicBezTo>
                      <a:cubicBezTo>
                        <a:pt x="80483" y="18256"/>
                        <a:pt x="85932" y="18440"/>
                        <a:pt x="91225" y="23501"/>
                      </a:cubicBezTo>
                      <a:cubicBezTo>
                        <a:pt x="94961" y="27089"/>
                        <a:pt x="97763" y="31506"/>
                        <a:pt x="99865" y="36566"/>
                      </a:cubicBezTo>
                      <a:cubicBezTo>
                        <a:pt x="101733" y="40983"/>
                        <a:pt x="103212" y="45675"/>
                        <a:pt x="104847" y="50184"/>
                      </a:cubicBezTo>
                      <a:cubicBezTo>
                        <a:pt x="105002" y="50644"/>
                        <a:pt x="105080" y="51196"/>
                        <a:pt x="105236" y="51564"/>
                      </a:cubicBezTo>
                      <a:cubicBezTo>
                        <a:pt x="105002" y="53036"/>
                        <a:pt x="104302" y="53496"/>
                        <a:pt x="103134" y="53312"/>
                      </a:cubicBezTo>
                      <a:close/>
                      <a:moveTo>
                        <a:pt x="142521" y="67113"/>
                      </a:moveTo>
                      <a:cubicBezTo>
                        <a:pt x="141742" y="67021"/>
                        <a:pt x="140808" y="67205"/>
                        <a:pt x="140108" y="66837"/>
                      </a:cubicBezTo>
                      <a:cubicBezTo>
                        <a:pt x="133569" y="62605"/>
                        <a:pt x="126564" y="59569"/>
                        <a:pt x="119402" y="57084"/>
                      </a:cubicBezTo>
                      <a:cubicBezTo>
                        <a:pt x="118001" y="56624"/>
                        <a:pt x="117456" y="55888"/>
                        <a:pt x="117067" y="54232"/>
                      </a:cubicBezTo>
                      <a:cubicBezTo>
                        <a:pt x="115199" y="45583"/>
                        <a:pt x="112553" y="37302"/>
                        <a:pt x="108739" y="29665"/>
                      </a:cubicBezTo>
                      <a:cubicBezTo>
                        <a:pt x="108427" y="29021"/>
                        <a:pt x="108349" y="28009"/>
                        <a:pt x="108505" y="27365"/>
                      </a:cubicBezTo>
                      <a:cubicBezTo>
                        <a:pt x="108583" y="26997"/>
                        <a:pt x="109361" y="26721"/>
                        <a:pt x="109750" y="26445"/>
                      </a:cubicBezTo>
                      <a:cubicBezTo>
                        <a:pt x="110373" y="26813"/>
                        <a:pt x="110918" y="26997"/>
                        <a:pt x="111385" y="27273"/>
                      </a:cubicBezTo>
                      <a:cubicBezTo>
                        <a:pt x="125240" y="35370"/>
                        <a:pt x="135593" y="47607"/>
                        <a:pt x="142287" y="64077"/>
                      </a:cubicBezTo>
                      <a:cubicBezTo>
                        <a:pt x="142832" y="64905"/>
                        <a:pt x="142521" y="66101"/>
                        <a:pt x="142521" y="67113"/>
                      </a:cubicBezTo>
                      <a:close/>
                    </a:path>
                  </a:pathLst>
                </a:custGeom>
                <a:solidFill>
                  <a:srgbClr val="3974BA"/>
                </a:solidFill>
                <a:ln w="9525" cap="flat">
                  <a:noFill/>
                  <a:prstDash val="solid"/>
                  <a:miter/>
                </a:ln>
              </p:spPr>
              <p:txBody>
                <a:bodyPr rtlCol="0" anchor="ctr"/>
                <a:lstStyle/>
                <a:p>
                  <a:endParaRPr lang="en-IN" sz="1000">
                    <a:latin typeface="+mj-lt"/>
                  </a:endParaRPr>
                </a:p>
              </p:txBody>
            </p:sp>
            <p:sp>
              <p:nvSpPr>
                <p:cNvPr id="79" name="Freeform: Shape 72">
                  <a:extLst>
                    <a:ext uri="{FF2B5EF4-FFF2-40B4-BE49-F238E27FC236}">
                      <a16:creationId xmlns="" xmlns:a16="http://schemas.microsoft.com/office/drawing/2014/main" id="{620DC2F8-37C5-844A-A6B2-DC224D1A7097}"/>
                    </a:ext>
                  </a:extLst>
                </p:cNvPr>
                <p:cNvSpPr/>
                <p:nvPr/>
              </p:nvSpPr>
              <p:spPr>
                <a:xfrm>
                  <a:off x="1586577" y="2915295"/>
                  <a:ext cx="85623" cy="82809"/>
                </a:xfrm>
                <a:custGeom>
                  <a:avLst/>
                  <a:gdLst>
                    <a:gd name="connsiteX0" fmla="*/ 50109 w 85622"/>
                    <a:gd name="connsiteY0" fmla="*/ 25778 h 82808"/>
                    <a:gd name="connsiteX1" fmla="*/ 38200 w 85622"/>
                    <a:gd name="connsiteY1" fmla="*/ 26698 h 82808"/>
                    <a:gd name="connsiteX2" fmla="*/ 20063 w 85622"/>
                    <a:gd name="connsiteY2" fmla="*/ 32955 h 82808"/>
                    <a:gd name="connsiteX3" fmla="*/ 6519 w 85622"/>
                    <a:gd name="connsiteY3" fmla="*/ 55497 h 82808"/>
                    <a:gd name="connsiteX4" fmla="*/ 6909 w 85622"/>
                    <a:gd name="connsiteY4" fmla="*/ 77856 h 82808"/>
                    <a:gd name="connsiteX5" fmla="*/ 7454 w 85622"/>
                    <a:gd name="connsiteY5" fmla="*/ 78776 h 82808"/>
                    <a:gd name="connsiteX6" fmla="*/ 9244 w 85622"/>
                    <a:gd name="connsiteY6" fmla="*/ 80064 h 82808"/>
                    <a:gd name="connsiteX7" fmla="*/ 9399 w 85622"/>
                    <a:gd name="connsiteY7" fmla="*/ 78316 h 82808"/>
                    <a:gd name="connsiteX8" fmla="*/ 12280 w 85622"/>
                    <a:gd name="connsiteY8" fmla="*/ 64974 h 82808"/>
                    <a:gd name="connsiteX9" fmla="*/ 25045 w 85622"/>
                    <a:gd name="connsiteY9" fmla="*/ 51541 h 82808"/>
                    <a:gd name="connsiteX10" fmla="*/ 43804 w 85622"/>
                    <a:gd name="connsiteY10" fmla="*/ 47584 h 82808"/>
                    <a:gd name="connsiteX11" fmla="*/ 50265 w 85622"/>
                    <a:gd name="connsiteY11" fmla="*/ 47400 h 82808"/>
                    <a:gd name="connsiteX12" fmla="*/ 50343 w 85622"/>
                    <a:gd name="connsiteY12" fmla="*/ 57982 h 82808"/>
                    <a:gd name="connsiteX13" fmla="*/ 50343 w 85622"/>
                    <a:gd name="connsiteY13" fmla="*/ 63226 h 82808"/>
                    <a:gd name="connsiteX14" fmla="*/ 51666 w 85622"/>
                    <a:gd name="connsiteY14" fmla="*/ 66078 h 82808"/>
                    <a:gd name="connsiteX15" fmla="*/ 54468 w 85622"/>
                    <a:gd name="connsiteY15" fmla="*/ 65434 h 82808"/>
                    <a:gd name="connsiteX16" fmla="*/ 81556 w 85622"/>
                    <a:gd name="connsiteY16" fmla="*/ 39580 h 82808"/>
                    <a:gd name="connsiteX17" fmla="*/ 81556 w 85622"/>
                    <a:gd name="connsiteY17" fmla="*/ 34151 h 82808"/>
                    <a:gd name="connsiteX18" fmla="*/ 62096 w 85622"/>
                    <a:gd name="connsiteY18" fmla="*/ 15381 h 82808"/>
                    <a:gd name="connsiteX19" fmla="*/ 54079 w 85622"/>
                    <a:gd name="connsiteY19" fmla="*/ 7652 h 82808"/>
                    <a:gd name="connsiteX20" fmla="*/ 51432 w 85622"/>
                    <a:gd name="connsiteY20" fmla="*/ 7192 h 82808"/>
                    <a:gd name="connsiteX21" fmla="*/ 50109 w 85622"/>
                    <a:gd name="connsiteY21" fmla="*/ 9952 h 82808"/>
                    <a:gd name="connsiteX22" fmla="*/ 50109 w 85622"/>
                    <a:gd name="connsiteY22" fmla="*/ 25778 h 8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622" h="82808">
                      <a:moveTo>
                        <a:pt x="50109" y="25778"/>
                      </a:moveTo>
                      <a:cubicBezTo>
                        <a:pt x="46062" y="26054"/>
                        <a:pt x="42092" y="26238"/>
                        <a:pt x="38200" y="26698"/>
                      </a:cubicBezTo>
                      <a:cubicBezTo>
                        <a:pt x="31817" y="27434"/>
                        <a:pt x="25668" y="29183"/>
                        <a:pt x="20063" y="32955"/>
                      </a:cubicBezTo>
                      <a:cubicBezTo>
                        <a:pt x="12513" y="37923"/>
                        <a:pt x="8076" y="45560"/>
                        <a:pt x="6519" y="55497"/>
                      </a:cubicBezTo>
                      <a:cubicBezTo>
                        <a:pt x="5352" y="62950"/>
                        <a:pt x="5819" y="70403"/>
                        <a:pt x="6909" y="77856"/>
                      </a:cubicBezTo>
                      <a:cubicBezTo>
                        <a:pt x="6986" y="78224"/>
                        <a:pt x="7142" y="78592"/>
                        <a:pt x="7454" y="78776"/>
                      </a:cubicBezTo>
                      <a:cubicBezTo>
                        <a:pt x="7998" y="79236"/>
                        <a:pt x="8543" y="79512"/>
                        <a:pt x="9244" y="80064"/>
                      </a:cubicBezTo>
                      <a:cubicBezTo>
                        <a:pt x="9322" y="79420"/>
                        <a:pt x="9399" y="78868"/>
                        <a:pt x="9399" y="78316"/>
                      </a:cubicBezTo>
                      <a:cubicBezTo>
                        <a:pt x="9789" y="73715"/>
                        <a:pt x="10567" y="69207"/>
                        <a:pt x="12280" y="64974"/>
                      </a:cubicBezTo>
                      <a:cubicBezTo>
                        <a:pt x="15004" y="58442"/>
                        <a:pt x="19363" y="54209"/>
                        <a:pt x="25045" y="51541"/>
                      </a:cubicBezTo>
                      <a:cubicBezTo>
                        <a:pt x="31039" y="48781"/>
                        <a:pt x="37344" y="47860"/>
                        <a:pt x="43804" y="47584"/>
                      </a:cubicBezTo>
                      <a:cubicBezTo>
                        <a:pt x="45906" y="47492"/>
                        <a:pt x="48085" y="47492"/>
                        <a:pt x="50265" y="47400"/>
                      </a:cubicBezTo>
                      <a:cubicBezTo>
                        <a:pt x="50265" y="51081"/>
                        <a:pt x="50343" y="54577"/>
                        <a:pt x="50343" y="57982"/>
                      </a:cubicBezTo>
                      <a:cubicBezTo>
                        <a:pt x="50343" y="59730"/>
                        <a:pt x="50343" y="61478"/>
                        <a:pt x="50343" y="63226"/>
                      </a:cubicBezTo>
                      <a:cubicBezTo>
                        <a:pt x="50343" y="64514"/>
                        <a:pt x="50732" y="65526"/>
                        <a:pt x="51666" y="66078"/>
                      </a:cubicBezTo>
                      <a:cubicBezTo>
                        <a:pt x="52678" y="66630"/>
                        <a:pt x="53534" y="66262"/>
                        <a:pt x="54468" y="65434"/>
                      </a:cubicBezTo>
                      <a:cubicBezTo>
                        <a:pt x="63497" y="56785"/>
                        <a:pt x="72527" y="48229"/>
                        <a:pt x="81556" y="39580"/>
                      </a:cubicBezTo>
                      <a:cubicBezTo>
                        <a:pt x="83424" y="37739"/>
                        <a:pt x="83424" y="35899"/>
                        <a:pt x="81556" y="34151"/>
                      </a:cubicBezTo>
                      <a:cubicBezTo>
                        <a:pt x="75017" y="27894"/>
                        <a:pt x="68557" y="21638"/>
                        <a:pt x="62096" y="15381"/>
                      </a:cubicBezTo>
                      <a:cubicBezTo>
                        <a:pt x="59450" y="12805"/>
                        <a:pt x="56725" y="10228"/>
                        <a:pt x="54079" y="7652"/>
                      </a:cubicBezTo>
                      <a:cubicBezTo>
                        <a:pt x="53301" y="6916"/>
                        <a:pt x="52444" y="6640"/>
                        <a:pt x="51432" y="7192"/>
                      </a:cubicBezTo>
                      <a:cubicBezTo>
                        <a:pt x="50498" y="7744"/>
                        <a:pt x="50109" y="8756"/>
                        <a:pt x="50109" y="9952"/>
                      </a:cubicBezTo>
                      <a:cubicBezTo>
                        <a:pt x="50109" y="15197"/>
                        <a:pt x="50109" y="20534"/>
                        <a:pt x="50109" y="25778"/>
                      </a:cubicBezTo>
                      <a:close/>
                    </a:path>
                  </a:pathLst>
                </a:custGeom>
                <a:solidFill>
                  <a:srgbClr val="3974BA"/>
                </a:solidFill>
                <a:ln w="9525" cap="flat">
                  <a:noFill/>
                  <a:prstDash val="solid"/>
                  <a:miter/>
                </a:ln>
              </p:spPr>
              <p:txBody>
                <a:bodyPr rtlCol="0" anchor="ctr"/>
                <a:lstStyle/>
                <a:p>
                  <a:endParaRPr lang="en-IN" sz="1000">
                    <a:latin typeface="+mj-lt"/>
                  </a:endParaRPr>
                </a:p>
              </p:txBody>
            </p:sp>
          </p:grpSp>
        </p:grpSp>
      </p:grpSp>
      <p:cxnSp>
        <p:nvCxnSpPr>
          <p:cNvPr id="81" name="Straight Connector 80">
            <a:extLst>
              <a:ext uri="{FF2B5EF4-FFF2-40B4-BE49-F238E27FC236}">
                <a16:creationId xmlns="" xmlns:a16="http://schemas.microsoft.com/office/drawing/2014/main" id="{720C71DA-0A50-D14C-AB5C-6EEDF1FB659C}"/>
              </a:ext>
            </a:extLst>
          </p:cNvPr>
          <p:cNvCxnSpPr>
            <a:cxnSpLocks/>
          </p:cNvCxnSpPr>
          <p:nvPr/>
        </p:nvCxnSpPr>
        <p:spPr>
          <a:xfrm>
            <a:off x="10123713" y="782658"/>
            <a:ext cx="206828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 xmlns:a16="http://schemas.microsoft.com/office/drawing/2014/main" id="{539079BF-5E6F-0845-9A0E-19CBC8D7E2EA}"/>
              </a:ext>
            </a:extLst>
          </p:cNvPr>
          <p:cNvCxnSpPr>
            <a:cxnSpLocks/>
          </p:cNvCxnSpPr>
          <p:nvPr/>
        </p:nvCxnSpPr>
        <p:spPr>
          <a:xfrm>
            <a:off x="0" y="1053049"/>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3" name="Title 1">
            <a:extLst>
              <a:ext uri="{FF2B5EF4-FFF2-40B4-BE49-F238E27FC236}">
                <a16:creationId xmlns="" xmlns:a16="http://schemas.microsoft.com/office/drawing/2014/main" id="{CDE360FC-1760-C44D-BD9C-A42AC226470F}"/>
              </a:ext>
            </a:extLst>
          </p:cNvPr>
          <p:cNvSpPr txBox="1">
            <a:spLocks/>
          </p:cNvSpPr>
          <p:nvPr/>
        </p:nvSpPr>
        <p:spPr>
          <a:xfrm>
            <a:off x="838200" y="202702"/>
            <a:ext cx="10515600" cy="434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1400" b="1" spc="300" dirty="0"/>
              <a:t>ECU WORLDWIDE SOLUTIONS</a:t>
            </a:r>
          </a:p>
        </p:txBody>
      </p:sp>
      <p:sp>
        <p:nvSpPr>
          <p:cNvPr id="84" name="Rectangle: Rounded Corners 150">
            <a:extLst>
              <a:ext uri="{FF2B5EF4-FFF2-40B4-BE49-F238E27FC236}">
                <a16:creationId xmlns="" xmlns:a16="http://schemas.microsoft.com/office/drawing/2014/main" id="{91A0AB20-3D05-564A-BCFA-D542222CD93A}"/>
              </a:ext>
            </a:extLst>
          </p:cNvPr>
          <p:cNvSpPr/>
          <p:nvPr/>
        </p:nvSpPr>
        <p:spPr>
          <a:xfrm>
            <a:off x="2068287" y="745118"/>
            <a:ext cx="8055426" cy="609743"/>
          </a:xfrm>
          <a:prstGeom prst="roundRect">
            <a:avLst>
              <a:gd name="adj" fmla="val 5000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5" name="Title 25">
            <a:extLst>
              <a:ext uri="{FF2B5EF4-FFF2-40B4-BE49-F238E27FC236}">
                <a16:creationId xmlns="" xmlns:a16="http://schemas.microsoft.com/office/drawing/2014/main" id="{3459C14D-BD70-FE42-B60D-75B16C8292A4}"/>
              </a:ext>
            </a:extLst>
          </p:cNvPr>
          <p:cNvSpPr txBox="1">
            <a:spLocks/>
          </p:cNvSpPr>
          <p:nvPr/>
        </p:nvSpPr>
        <p:spPr>
          <a:xfrm>
            <a:off x="3329906" y="824639"/>
            <a:ext cx="5532186" cy="580777"/>
          </a:xfrm>
          <a:prstGeom prst="rect">
            <a:avLst/>
          </a:prstGeom>
        </p:spPr>
        <p:txBody>
          <a:bodyPr/>
          <a:lstStyle>
            <a:lvl1pPr algn="ctr"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r>
              <a:rPr lang="en-US" sz="3200" dirty="0">
                <a:solidFill>
                  <a:srgbClr val="0070C0"/>
                </a:solidFill>
              </a:rPr>
              <a:t>VALUE-ADDED SERVICES</a:t>
            </a:r>
          </a:p>
        </p:txBody>
      </p:sp>
      <p:pic>
        <p:nvPicPr>
          <p:cNvPr id="86" name="Picture 85">
            <a:extLst>
              <a:ext uri="{FF2B5EF4-FFF2-40B4-BE49-F238E27FC236}">
                <a16:creationId xmlns="" xmlns:a16="http://schemas.microsoft.com/office/drawing/2014/main" id="{4A668B4C-D044-9D41-BABD-84F3C31BE200}"/>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606227" y="2486760"/>
            <a:ext cx="2924119" cy="2993628"/>
          </a:xfrm>
          <a:prstGeom prst="rect">
            <a:avLst/>
          </a:prstGeom>
        </p:spPr>
      </p:pic>
    </p:spTree>
    <p:extLst>
      <p:ext uri="{BB962C8B-B14F-4D97-AF65-F5344CB8AC3E}">
        <p14:creationId xmlns:p14="http://schemas.microsoft.com/office/powerpoint/2010/main" val="26519939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 xmlns:a16="http://schemas.microsoft.com/office/drawing/2014/main" id="{7A4D2E41-1EAE-1F49-8FA4-FDA14E12AB06}"/>
              </a:ext>
            </a:extLst>
          </p:cNvPr>
          <p:cNvPicPr>
            <a:picLocks noChangeAspect="1"/>
          </p:cNvPicPr>
          <p:nvPr/>
        </p:nvPicPr>
        <p:blipFill>
          <a:blip r:embed="rId3">
            <a:alphaModFix amt="30000"/>
          </a:blip>
          <a:stretch>
            <a:fillRect/>
          </a:stretch>
        </p:blipFill>
        <p:spPr>
          <a:xfrm>
            <a:off x="0" y="0"/>
            <a:ext cx="12192000" cy="6858000"/>
          </a:xfrm>
          <a:prstGeom prst="rect">
            <a:avLst/>
          </a:prstGeom>
          <a:effectLst/>
        </p:spPr>
      </p:pic>
      <p:sp>
        <p:nvSpPr>
          <p:cNvPr id="28" name="Rounded Rectangle 27">
            <a:extLst>
              <a:ext uri="{FF2B5EF4-FFF2-40B4-BE49-F238E27FC236}">
                <a16:creationId xmlns="" xmlns:a16="http://schemas.microsoft.com/office/drawing/2014/main" id="{12E6E1B7-CB2C-B34D-94BA-2042DC2B9DE4}"/>
              </a:ext>
            </a:extLst>
          </p:cNvPr>
          <p:cNvSpPr/>
          <p:nvPr/>
        </p:nvSpPr>
        <p:spPr>
          <a:xfrm>
            <a:off x="2069431" y="1604093"/>
            <a:ext cx="3684739" cy="4516291"/>
          </a:xfrm>
          <a:prstGeom prst="roundRect">
            <a:avLst>
              <a:gd name="adj" fmla="val 5507"/>
            </a:avLst>
          </a:prstGeom>
          <a:solidFill>
            <a:schemeClr val="bg1"/>
          </a:solidFill>
          <a:ln>
            <a:noFill/>
          </a:ln>
          <a:effectLst>
            <a:outerShdw blurRad="508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dirty="0">
              <a:solidFill>
                <a:schemeClr val="tx1"/>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06072" y="2923849"/>
            <a:ext cx="4560562" cy="2777896"/>
          </a:xfrm>
          <a:prstGeom prst="rect">
            <a:avLst/>
          </a:prstGeom>
        </p:spPr>
      </p:pic>
      <p:sp>
        <p:nvSpPr>
          <p:cNvPr id="2" name="Rectangle 1">
            <a:extLst>
              <a:ext uri="{FF2B5EF4-FFF2-40B4-BE49-F238E27FC236}">
                <a16:creationId xmlns="" xmlns:a16="http://schemas.microsoft.com/office/drawing/2014/main" id="{F9AD1400-91D6-4840-8898-ED804531D8A5}"/>
              </a:ext>
            </a:extLst>
          </p:cNvPr>
          <p:cNvSpPr/>
          <p:nvPr/>
        </p:nvSpPr>
        <p:spPr>
          <a:xfrm>
            <a:off x="1747299" y="5270858"/>
            <a:ext cx="4354276" cy="430887"/>
          </a:xfrm>
          <a:prstGeom prst="rect">
            <a:avLst/>
          </a:prstGeom>
        </p:spPr>
        <p:txBody>
          <a:bodyPr wrap="square">
            <a:spAutoFit/>
          </a:bodyPr>
          <a:lstStyle/>
          <a:p>
            <a:pPr algn="ctr"/>
            <a:r>
              <a:rPr lang="en-IN" sz="2200" b="1" spc="-150" dirty="0">
                <a:solidFill>
                  <a:srgbClr val="FF3030"/>
                </a:solidFill>
                <a:latin typeface="Arial" panose="020B0604020202020204" pitchFamily="34" charset="0"/>
                <a:ea typeface="+mj-ea"/>
                <a:cs typeface="Arial" panose="020B0604020202020204" pitchFamily="34" charset="0"/>
              </a:rPr>
              <a:t>Reliable | Scalable | Secure</a:t>
            </a:r>
          </a:p>
        </p:txBody>
      </p:sp>
      <p:sp>
        <p:nvSpPr>
          <p:cNvPr id="5" name="Title 1">
            <a:extLst>
              <a:ext uri="{FF2B5EF4-FFF2-40B4-BE49-F238E27FC236}">
                <a16:creationId xmlns="" xmlns:a16="http://schemas.microsoft.com/office/drawing/2014/main" id="{0D6EBF2D-BA69-B24F-B8A6-7ECEBFC2C31A}"/>
              </a:ext>
            </a:extLst>
          </p:cNvPr>
          <p:cNvSpPr txBox="1">
            <a:spLocks/>
          </p:cNvSpPr>
          <p:nvPr/>
        </p:nvSpPr>
        <p:spPr>
          <a:xfrm>
            <a:off x="123372" y="186350"/>
            <a:ext cx="119162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IN" sz="3200" b="1" spc="-150"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4" name="Group 23">
            <a:extLst>
              <a:ext uri="{FF2B5EF4-FFF2-40B4-BE49-F238E27FC236}">
                <a16:creationId xmlns="" xmlns:a16="http://schemas.microsoft.com/office/drawing/2014/main" id="{88EB7752-CA2A-BE4C-8C05-BEB38FAA8BD2}"/>
              </a:ext>
            </a:extLst>
          </p:cNvPr>
          <p:cNvGrpSpPr/>
          <p:nvPr/>
        </p:nvGrpSpPr>
        <p:grpSpPr>
          <a:xfrm>
            <a:off x="309646" y="6271641"/>
            <a:ext cx="11508626" cy="311435"/>
            <a:chOff x="309646" y="6271641"/>
            <a:chExt cx="11508626" cy="311435"/>
          </a:xfrm>
        </p:grpSpPr>
        <p:sp>
          <p:nvSpPr>
            <p:cNvPr id="25" name="TextBox 24">
              <a:extLst>
                <a:ext uri="{FF2B5EF4-FFF2-40B4-BE49-F238E27FC236}">
                  <a16:creationId xmlns="" xmlns:a16="http://schemas.microsoft.com/office/drawing/2014/main" id="{437680BB-8EDC-6148-A678-F0C256ADDE6B}"/>
                </a:ext>
              </a:extLst>
            </p:cNvPr>
            <p:cNvSpPr txBox="1"/>
            <p:nvPr/>
          </p:nvSpPr>
          <p:spPr>
            <a:xfrm>
              <a:off x="309646" y="6352244"/>
              <a:ext cx="2545890" cy="230832"/>
            </a:xfrm>
            <a:prstGeom prst="rect">
              <a:avLst/>
            </a:prstGeom>
            <a:noFill/>
          </p:spPr>
          <p:txBody>
            <a:bodyPr wrap="none" rtlCol="0">
              <a:spAutoFit/>
            </a:bodyPr>
            <a:lstStyle/>
            <a:p>
              <a:pPr algn="ctr"/>
              <a:r>
                <a:rPr lang="en-ID" sz="900" b="0" i="0" kern="1200" dirty="0">
                  <a:solidFill>
                    <a:schemeClr val="bg1">
                      <a:lumMod val="65000"/>
                    </a:schemeClr>
                  </a:solidFill>
                  <a:effectLst/>
                  <a:latin typeface="Arial" panose="020B0604020202020204" pitchFamily="34" charset="0"/>
                  <a:ea typeface="+mn-ea"/>
                  <a:cs typeface="Arial" panose="020B0604020202020204" pitchFamily="34" charset="0"/>
                </a:rPr>
                <a:t>© 2021 </a:t>
              </a:r>
              <a:r>
                <a:rPr lang="en-ID" sz="900" b="1" i="0" kern="1200" dirty="0">
                  <a:solidFill>
                    <a:schemeClr val="bg1">
                      <a:lumMod val="65000"/>
                    </a:schemeClr>
                  </a:solidFill>
                  <a:effectLst/>
                  <a:latin typeface="Arial" panose="020B0604020202020204" pitchFamily="34" charset="0"/>
                  <a:ea typeface="+mn-ea"/>
                  <a:cs typeface="Arial" panose="020B0604020202020204" pitchFamily="34" charset="0"/>
                </a:rPr>
                <a:t>Allcargo Logistics</a:t>
              </a:r>
              <a:r>
                <a:rPr lang="en-ID" sz="900" b="1" i="0" kern="1200" baseline="0" dirty="0">
                  <a:solidFill>
                    <a:schemeClr val="bg1">
                      <a:lumMod val="65000"/>
                    </a:schemeClr>
                  </a:solidFill>
                  <a:effectLst/>
                  <a:latin typeface="Arial" panose="020B0604020202020204" pitchFamily="34" charset="0"/>
                  <a:ea typeface="+mn-ea"/>
                  <a:cs typeface="Arial" panose="020B0604020202020204" pitchFamily="34" charset="0"/>
                </a:rPr>
                <a:t> </a:t>
              </a:r>
              <a:r>
                <a:rPr lang="en-ID" sz="900" b="0" i="0" kern="1200" dirty="0">
                  <a:solidFill>
                    <a:schemeClr val="bg1">
                      <a:lumMod val="65000"/>
                    </a:schemeClr>
                  </a:solidFill>
                  <a:effectLst/>
                  <a:latin typeface="Arial" panose="020B0604020202020204" pitchFamily="34" charset="0"/>
                  <a:ea typeface="+mn-ea"/>
                  <a:cs typeface="Arial" panose="020B0604020202020204" pitchFamily="34" charset="0"/>
                </a:rPr>
                <a:t>All rights reserved</a:t>
              </a:r>
              <a:endParaRPr lang="en-ID" sz="900" dirty="0">
                <a:solidFill>
                  <a:schemeClr val="bg1">
                    <a:lumMod val="65000"/>
                  </a:schemeClr>
                </a:solidFill>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 xmlns:a16="http://schemas.microsoft.com/office/drawing/2014/main" id="{0A8FA53B-ED10-414E-90FF-FAD150292966}"/>
                </a:ext>
              </a:extLst>
            </p:cNvPr>
            <p:cNvCxnSpPr>
              <a:cxnSpLocks/>
              <a:stCxn id="25" idx="3"/>
            </p:cNvCxnSpPr>
            <p:nvPr/>
          </p:nvCxnSpPr>
          <p:spPr>
            <a:xfrm>
              <a:off x="2855536" y="6467660"/>
              <a:ext cx="77290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7" name="Graphic 26">
              <a:extLst>
                <a:ext uri="{FF2B5EF4-FFF2-40B4-BE49-F238E27FC236}">
                  <a16:creationId xmlns="" xmlns:a16="http://schemas.microsoft.com/office/drawing/2014/main" id="{111D5DBD-334F-5B4E-BC02-95C21DD6B9A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10825012" y="6271641"/>
              <a:ext cx="993260" cy="309014"/>
            </a:xfrm>
            <a:prstGeom prst="rect">
              <a:avLst/>
            </a:prstGeom>
          </p:spPr>
        </p:pic>
      </p:grpSp>
      <p:pic>
        <p:nvPicPr>
          <p:cNvPr id="35" name="Graphic 34">
            <a:extLst>
              <a:ext uri="{FF2B5EF4-FFF2-40B4-BE49-F238E27FC236}">
                <a16:creationId xmlns="" xmlns:a16="http://schemas.microsoft.com/office/drawing/2014/main" id="{156AF6C3-4335-0445-BEDB-EABE0C550505}"/>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844414" y="2057084"/>
            <a:ext cx="2083878" cy="592013"/>
          </a:xfrm>
          <a:prstGeom prst="rect">
            <a:avLst/>
          </a:prstGeom>
        </p:spPr>
      </p:pic>
      <p:sp>
        <p:nvSpPr>
          <p:cNvPr id="29" name="TextBox 28">
            <a:extLst>
              <a:ext uri="{FF2B5EF4-FFF2-40B4-BE49-F238E27FC236}">
                <a16:creationId xmlns="" xmlns:a16="http://schemas.microsoft.com/office/drawing/2014/main" id="{90C580A9-9B1C-4CF1-8056-92ED461288E8}"/>
              </a:ext>
            </a:extLst>
          </p:cNvPr>
          <p:cNvSpPr txBox="1"/>
          <p:nvPr/>
        </p:nvSpPr>
        <p:spPr>
          <a:xfrm>
            <a:off x="4595863" y="6599464"/>
            <a:ext cx="3167698" cy="230832"/>
          </a:xfrm>
          <a:prstGeom prst="rect">
            <a:avLst/>
          </a:prstGeom>
          <a:noFill/>
        </p:spPr>
        <p:txBody>
          <a:bodyPr wrap="square">
            <a:spAutoFit/>
          </a:bodyPr>
          <a:lstStyle/>
          <a:p>
            <a:pPr algn="ctr"/>
            <a:r>
              <a:rPr lang="en-IN" sz="900" spc="300" dirty="0">
                <a:solidFill>
                  <a:srgbClr val="FF0000"/>
                </a:solidFill>
                <a:latin typeface="Arial" panose="020B0604020202020204" pitchFamily="34" charset="0"/>
                <a:cs typeface="Arial" panose="020B0604020202020204" pitchFamily="34" charset="0"/>
              </a:rPr>
              <a:t>www.allcargologistics.com</a:t>
            </a:r>
            <a:endParaRPr lang="en-IN" sz="900" spc="300" dirty="0">
              <a:solidFill>
                <a:srgbClr val="FF0000"/>
              </a:solidFill>
            </a:endParaRPr>
          </a:p>
        </p:txBody>
      </p:sp>
      <p:sp>
        <p:nvSpPr>
          <p:cNvPr id="30" name="Content Placeholder 2">
            <a:extLst>
              <a:ext uri="{FF2B5EF4-FFF2-40B4-BE49-F238E27FC236}">
                <a16:creationId xmlns="" xmlns:a16="http://schemas.microsoft.com/office/drawing/2014/main" id="{CDC4CF4C-2D54-194D-9B37-FAD63D1BE166}"/>
              </a:ext>
            </a:extLst>
          </p:cNvPr>
          <p:cNvSpPr txBox="1">
            <a:spLocks/>
          </p:cNvSpPr>
          <p:nvPr/>
        </p:nvSpPr>
        <p:spPr>
          <a:xfrm>
            <a:off x="6546652" y="1902884"/>
            <a:ext cx="4852867" cy="39187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accent2"/>
              </a:buClr>
              <a:buFont typeface="Wingdings" panose="05000000000000000000" pitchFamily="2" charset="2"/>
              <a:buChar char="§"/>
            </a:pPr>
            <a:r>
              <a:rPr lang="en-IN" sz="1400" dirty="0">
                <a:solidFill>
                  <a:schemeClr val="tx1">
                    <a:lumMod val="85000"/>
                    <a:lumOff val="15000"/>
                  </a:schemeClr>
                </a:solidFill>
              </a:rPr>
              <a:t>Up-to-date schedules with instant 24x7 door-to-door </a:t>
            </a:r>
            <a:br>
              <a:rPr lang="en-IN" sz="1400" dirty="0">
                <a:solidFill>
                  <a:schemeClr val="tx1">
                    <a:lumMod val="85000"/>
                    <a:lumOff val="15000"/>
                  </a:schemeClr>
                </a:solidFill>
              </a:rPr>
            </a:br>
            <a:r>
              <a:rPr lang="en-IN" sz="1400" dirty="0">
                <a:solidFill>
                  <a:schemeClr val="tx1">
                    <a:lumMod val="85000"/>
                    <a:lumOff val="15000"/>
                  </a:schemeClr>
                </a:solidFill>
              </a:rPr>
              <a:t>quotes for your LCL shipments</a:t>
            </a:r>
          </a:p>
          <a:p>
            <a:pPr>
              <a:lnSpc>
                <a:spcPct val="100000"/>
              </a:lnSpc>
              <a:buClr>
                <a:schemeClr val="accent2"/>
              </a:buClr>
              <a:buFont typeface="Wingdings" panose="05000000000000000000" pitchFamily="2" charset="2"/>
              <a:buChar char="§"/>
            </a:pPr>
            <a:r>
              <a:rPr lang="en-IN" sz="1400" dirty="0">
                <a:solidFill>
                  <a:schemeClr val="tx1">
                    <a:lumMod val="85000"/>
                    <a:lumOff val="15000"/>
                  </a:schemeClr>
                </a:solidFill>
              </a:rPr>
              <a:t>Online bookings in seconds</a:t>
            </a:r>
          </a:p>
          <a:p>
            <a:pPr>
              <a:lnSpc>
                <a:spcPct val="100000"/>
              </a:lnSpc>
              <a:buClr>
                <a:schemeClr val="accent2"/>
              </a:buClr>
              <a:buFont typeface="Wingdings" panose="05000000000000000000" pitchFamily="2" charset="2"/>
              <a:buChar char="§"/>
            </a:pPr>
            <a:r>
              <a:rPr lang="en-IN" sz="1400" dirty="0">
                <a:solidFill>
                  <a:schemeClr val="tx1">
                    <a:lumMod val="85000"/>
                    <a:lumOff val="15000"/>
                  </a:schemeClr>
                </a:solidFill>
              </a:rPr>
              <a:t>Convenience of door-to-door pricing</a:t>
            </a:r>
          </a:p>
          <a:p>
            <a:pPr>
              <a:lnSpc>
                <a:spcPct val="100000"/>
              </a:lnSpc>
              <a:buClr>
                <a:schemeClr val="accent2"/>
              </a:buClr>
              <a:buFont typeface="Wingdings" panose="05000000000000000000" pitchFamily="2" charset="2"/>
              <a:buChar char="§"/>
            </a:pPr>
            <a:r>
              <a:rPr lang="en-IN" sz="1400" dirty="0">
                <a:solidFill>
                  <a:schemeClr val="tx1">
                    <a:lumMod val="85000"/>
                    <a:lumOff val="15000"/>
                  </a:schemeClr>
                </a:solidFill>
              </a:rPr>
              <a:t>Personalised dashboards with reusable smart templates</a:t>
            </a:r>
          </a:p>
          <a:p>
            <a:pPr>
              <a:lnSpc>
                <a:spcPct val="100000"/>
              </a:lnSpc>
              <a:buClr>
                <a:schemeClr val="accent2"/>
              </a:buClr>
              <a:buFont typeface="Wingdings" panose="05000000000000000000" pitchFamily="2" charset="2"/>
              <a:buChar char="§"/>
            </a:pPr>
            <a:r>
              <a:rPr lang="en-IN" sz="1400" dirty="0">
                <a:solidFill>
                  <a:schemeClr val="tx1">
                    <a:lumMod val="85000"/>
                    <a:lumOff val="15000"/>
                  </a:schemeClr>
                </a:solidFill>
              </a:rPr>
              <a:t>Automated push reports and Business insights</a:t>
            </a:r>
          </a:p>
          <a:p>
            <a:pPr>
              <a:lnSpc>
                <a:spcPct val="100000"/>
              </a:lnSpc>
              <a:buClr>
                <a:schemeClr val="accent2"/>
              </a:buClr>
              <a:buFont typeface="Wingdings" panose="05000000000000000000" pitchFamily="2" charset="2"/>
              <a:buChar char="§"/>
            </a:pPr>
            <a:r>
              <a:rPr lang="en-IN" sz="1400" dirty="0">
                <a:solidFill>
                  <a:schemeClr val="tx1">
                    <a:lumMod val="85000"/>
                    <a:lumOff val="15000"/>
                  </a:schemeClr>
                </a:solidFill>
              </a:rPr>
              <a:t>Enhanced visibility with easy live cargo tracking </a:t>
            </a:r>
          </a:p>
          <a:p>
            <a:pPr>
              <a:lnSpc>
                <a:spcPct val="100000"/>
              </a:lnSpc>
              <a:buClr>
                <a:schemeClr val="accent2"/>
              </a:buClr>
              <a:buFont typeface="Wingdings" panose="05000000000000000000" pitchFamily="2" charset="2"/>
              <a:buChar char="§"/>
            </a:pPr>
            <a:r>
              <a:rPr lang="en-IN" sz="1400" dirty="0">
                <a:solidFill>
                  <a:schemeClr val="tx1">
                    <a:lumMod val="85000"/>
                    <a:lumOff val="15000"/>
                  </a:schemeClr>
                </a:solidFill>
              </a:rPr>
              <a:t>Online submission of shipping instructions</a:t>
            </a:r>
          </a:p>
          <a:p>
            <a:pPr>
              <a:lnSpc>
                <a:spcPct val="100000"/>
              </a:lnSpc>
              <a:buClr>
                <a:schemeClr val="accent2"/>
              </a:buClr>
              <a:buFont typeface="Wingdings" panose="05000000000000000000" pitchFamily="2" charset="2"/>
              <a:buChar char="§"/>
            </a:pPr>
            <a:r>
              <a:rPr lang="en-IN" sz="1400" dirty="0">
                <a:solidFill>
                  <a:schemeClr val="tx1">
                    <a:lumMod val="85000"/>
                    <a:lumOff val="15000"/>
                  </a:schemeClr>
                </a:solidFill>
              </a:rPr>
              <a:t>Combined strengths of ocean freight and road transport</a:t>
            </a:r>
          </a:p>
          <a:p>
            <a:pPr>
              <a:lnSpc>
                <a:spcPct val="100000"/>
              </a:lnSpc>
              <a:buClr>
                <a:schemeClr val="accent2"/>
              </a:buClr>
              <a:buFont typeface="Wingdings" panose="05000000000000000000" pitchFamily="2" charset="2"/>
              <a:buChar char="§"/>
            </a:pPr>
            <a:r>
              <a:rPr lang="en-IN" sz="1400" dirty="0">
                <a:solidFill>
                  <a:schemeClr val="tx1">
                    <a:lumMod val="85000"/>
                    <a:lumOff val="15000"/>
                  </a:schemeClr>
                </a:solidFill>
              </a:rPr>
              <a:t>360-degree view to the customer – Modern and integrated</a:t>
            </a:r>
          </a:p>
          <a:p>
            <a:pPr>
              <a:lnSpc>
                <a:spcPct val="100000"/>
              </a:lnSpc>
              <a:buClr>
                <a:schemeClr val="accent2"/>
              </a:buClr>
              <a:buFont typeface="Wingdings" panose="05000000000000000000" pitchFamily="2" charset="2"/>
              <a:buChar char="§"/>
            </a:pPr>
            <a:r>
              <a:rPr lang="en-IN" sz="1400" dirty="0">
                <a:solidFill>
                  <a:schemeClr val="tx1">
                    <a:lumMod val="85000"/>
                    <a:lumOff val="15000"/>
                  </a:schemeClr>
                </a:solidFill>
              </a:rPr>
              <a:t>OCR – Improve productivity with faster data capture</a:t>
            </a:r>
          </a:p>
          <a:p>
            <a:pPr>
              <a:lnSpc>
                <a:spcPct val="100000"/>
              </a:lnSpc>
              <a:buClr>
                <a:schemeClr val="accent2"/>
              </a:buClr>
              <a:buFont typeface="Wingdings" panose="05000000000000000000" pitchFamily="2" charset="2"/>
              <a:buChar char="§"/>
            </a:pPr>
            <a:r>
              <a:rPr lang="en-IN" sz="1400" dirty="0">
                <a:solidFill>
                  <a:schemeClr val="tx1">
                    <a:lumMod val="85000"/>
                    <a:lumOff val="15000"/>
                  </a:schemeClr>
                </a:solidFill>
              </a:rPr>
              <a:t>API/EDIs Integration with shipping lines and customers </a:t>
            </a:r>
            <a:endParaRPr lang="en-US" sz="1400" dirty="0">
              <a:solidFill>
                <a:schemeClr val="tx1">
                  <a:lumMod val="85000"/>
                  <a:lumOff val="15000"/>
                </a:schemeClr>
              </a:solidFill>
            </a:endParaRPr>
          </a:p>
        </p:txBody>
      </p:sp>
      <p:cxnSp>
        <p:nvCxnSpPr>
          <p:cNvPr id="14" name="Straight Connector 13">
            <a:extLst>
              <a:ext uri="{FF2B5EF4-FFF2-40B4-BE49-F238E27FC236}">
                <a16:creationId xmlns="" xmlns:a16="http://schemas.microsoft.com/office/drawing/2014/main" id="{539079BF-5E6F-0845-9A0E-19CBC8D7E2EA}"/>
              </a:ext>
            </a:extLst>
          </p:cNvPr>
          <p:cNvCxnSpPr>
            <a:cxnSpLocks/>
          </p:cNvCxnSpPr>
          <p:nvPr/>
        </p:nvCxnSpPr>
        <p:spPr>
          <a:xfrm>
            <a:off x="0" y="1053049"/>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Rectangle: Rounded Corners 150">
            <a:extLst>
              <a:ext uri="{FF2B5EF4-FFF2-40B4-BE49-F238E27FC236}">
                <a16:creationId xmlns="" xmlns:a16="http://schemas.microsoft.com/office/drawing/2014/main" id="{91A0AB20-3D05-564A-BCFA-D542222CD93A}"/>
              </a:ext>
            </a:extLst>
          </p:cNvPr>
          <p:cNvSpPr/>
          <p:nvPr/>
        </p:nvSpPr>
        <p:spPr>
          <a:xfrm>
            <a:off x="2068287" y="745118"/>
            <a:ext cx="8055426" cy="609743"/>
          </a:xfrm>
          <a:prstGeom prst="roundRect">
            <a:avLst>
              <a:gd name="adj" fmla="val 5000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800" b="1" cap="all" dirty="0">
                <a:solidFill>
                  <a:srgbClr val="0070C0"/>
                </a:solidFill>
                <a:latin typeface="+mj-lt"/>
                <a:ea typeface="+mj-ea"/>
                <a:cs typeface="+mj-cs"/>
              </a:rPr>
              <a:t>One integrated platform for your needs</a:t>
            </a:r>
          </a:p>
        </p:txBody>
      </p:sp>
    </p:spTree>
    <p:extLst>
      <p:ext uri="{BB962C8B-B14F-4D97-AF65-F5344CB8AC3E}">
        <p14:creationId xmlns:p14="http://schemas.microsoft.com/office/powerpoint/2010/main" val="2767133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 xmlns:a16="http://schemas.microsoft.com/office/drawing/2014/main" id="{7C5D64D0-2476-4D9C-B31B-BC5291F412ED}"/>
              </a:ext>
            </a:extLst>
          </p:cNvPr>
          <p:cNvSpPr/>
          <p:nvPr/>
        </p:nvSpPr>
        <p:spPr>
          <a:xfrm>
            <a:off x="1529137" y="4822798"/>
            <a:ext cx="9133726" cy="542370"/>
          </a:xfrm>
          <a:prstGeom prst="roundRect">
            <a:avLst>
              <a:gd name="adj" fmla="val 50000"/>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8" name="Straight Connector 17">
            <a:extLst>
              <a:ext uri="{FF2B5EF4-FFF2-40B4-BE49-F238E27FC236}">
                <a16:creationId xmlns="" xmlns:a16="http://schemas.microsoft.com/office/drawing/2014/main" id="{053E8DC0-E61B-4A02-BEEA-D561636D43E3}"/>
              </a:ext>
            </a:extLst>
          </p:cNvPr>
          <p:cNvCxnSpPr>
            <a:cxnSpLocks/>
          </p:cNvCxnSpPr>
          <p:nvPr/>
        </p:nvCxnSpPr>
        <p:spPr>
          <a:xfrm flipV="1">
            <a:off x="0" y="5076939"/>
            <a:ext cx="1529137" cy="170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BEB4271C-FC76-445C-BC67-86DBD8E52520}"/>
              </a:ext>
            </a:extLst>
          </p:cNvPr>
          <p:cNvCxnSpPr>
            <a:cxnSpLocks/>
            <a:stCxn id="17" idx="3"/>
          </p:cNvCxnSpPr>
          <p:nvPr/>
        </p:nvCxnSpPr>
        <p:spPr>
          <a:xfrm flipV="1">
            <a:off x="10662863" y="5076939"/>
            <a:ext cx="1529137" cy="170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Subtitle 6">
            <a:extLst>
              <a:ext uri="{FF2B5EF4-FFF2-40B4-BE49-F238E27FC236}">
                <a16:creationId xmlns="" xmlns:a16="http://schemas.microsoft.com/office/drawing/2014/main" id="{9935280A-EBD5-4EFA-81A0-313C85F987EC}"/>
              </a:ext>
            </a:extLst>
          </p:cNvPr>
          <p:cNvSpPr>
            <a:spLocks noGrp="1"/>
          </p:cNvSpPr>
          <p:nvPr>
            <p:ph type="subTitle" idx="4294967295"/>
          </p:nvPr>
        </p:nvSpPr>
        <p:spPr>
          <a:xfrm>
            <a:off x="901700" y="4920467"/>
            <a:ext cx="10388600" cy="344488"/>
          </a:xfrm>
        </p:spPr>
        <p:txBody>
          <a:bodyPr>
            <a:noAutofit/>
          </a:bodyPr>
          <a:lstStyle/>
          <a:p>
            <a:pPr marL="0" indent="0" algn="ctr">
              <a:buNone/>
            </a:pPr>
            <a:r>
              <a:rPr lang="en-IN" sz="2000" spc="300" dirty="0">
                <a:solidFill>
                  <a:schemeClr val="bg1">
                    <a:lumMod val="50000"/>
                  </a:schemeClr>
                </a:solidFill>
              </a:rPr>
              <a:t>INDIA’S LEADING EXPRESS LOGISTICS PARTNER</a:t>
            </a:r>
          </a:p>
        </p:txBody>
      </p:sp>
      <p:sp>
        <p:nvSpPr>
          <p:cNvPr id="23" name="Title 6">
            <a:extLst>
              <a:ext uri="{FF2B5EF4-FFF2-40B4-BE49-F238E27FC236}">
                <a16:creationId xmlns="" xmlns:a16="http://schemas.microsoft.com/office/drawing/2014/main" id="{9BECB8F0-C7D8-48B3-88EA-C25E58AC3B74}"/>
              </a:ext>
            </a:extLst>
          </p:cNvPr>
          <p:cNvSpPr txBox="1">
            <a:spLocks/>
          </p:cNvSpPr>
          <p:nvPr/>
        </p:nvSpPr>
        <p:spPr>
          <a:xfrm>
            <a:off x="4206014" y="5768299"/>
            <a:ext cx="3779972" cy="25540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400" b="1" kern="1200" cap="all" baseline="0">
                <a:solidFill>
                  <a:schemeClr val="bg1"/>
                </a:solidFill>
                <a:latin typeface="+mj-lt"/>
                <a:ea typeface="+mj-ea"/>
                <a:cs typeface="+mj-cs"/>
              </a:defRPr>
            </a:lvl1pPr>
          </a:lstStyle>
          <a:p>
            <a:r>
              <a:rPr lang="en-US" sz="1400" spc="300" dirty="0" err="1">
                <a:solidFill>
                  <a:srgbClr val="2F85A2"/>
                </a:solidFill>
              </a:rPr>
              <a:t>www.gati.com</a:t>
            </a:r>
            <a:endParaRPr lang="en-US" sz="1400" spc="300" dirty="0">
              <a:solidFill>
                <a:srgbClr val="2F85A2"/>
              </a:solidFill>
            </a:endParaRPr>
          </a:p>
        </p:txBody>
      </p:sp>
      <p:pic>
        <p:nvPicPr>
          <p:cNvPr id="6" name="Graphic 5">
            <a:extLst>
              <a:ext uri="{FF2B5EF4-FFF2-40B4-BE49-F238E27FC236}">
                <a16:creationId xmlns="" xmlns:a16="http://schemas.microsoft.com/office/drawing/2014/main" id="{B556B637-EAC3-46E0-B7C3-3037B6D11EC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487277" y="2819967"/>
            <a:ext cx="1743333" cy="542370"/>
          </a:xfrm>
          <a:prstGeom prst="rect">
            <a:avLst/>
          </a:prstGeom>
        </p:spPr>
      </p:pic>
      <p:pic>
        <p:nvPicPr>
          <p:cNvPr id="9" name="Picture 8">
            <a:extLst>
              <a:ext uri="{FF2B5EF4-FFF2-40B4-BE49-F238E27FC236}">
                <a16:creationId xmlns="" xmlns:a16="http://schemas.microsoft.com/office/drawing/2014/main" id="{5B05A212-C9A2-D44B-B15F-0046DF93B461}"/>
              </a:ext>
            </a:extLst>
          </p:cNvPr>
          <p:cNvPicPr>
            <a:picLocks noChangeAspect="1"/>
          </p:cNvPicPr>
          <p:nvPr/>
        </p:nvPicPr>
        <p:blipFill>
          <a:blip r:embed="rId5" cstate="email">
            <a:alphaModFix amt="30000"/>
            <a:extLst>
              <a:ext uri="{28A0092B-C50C-407E-A947-70E740481C1C}">
                <a14:useLocalDpi xmlns:a14="http://schemas.microsoft.com/office/drawing/2010/main"/>
              </a:ext>
            </a:extLst>
          </a:blip>
          <a:stretch>
            <a:fillRect/>
          </a:stretch>
        </p:blipFill>
        <p:spPr>
          <a:xfrm>
            <a:off x="9812416" y="2761635"/>
            <a:ext cx="1660979" cy="659034"/>
          </a:xfrm>
          <a:prstGeom prst="rect">
            <a:avLst/>
          </a:prstGeom>
        </p:spPr>
      </p:pic>
      <p:cxnSp>
        <p:nvCxnSpPr>
          <p:cNvPr id="11" name="Straight Connector 10">
            <a:extLst>
              <a:ext uri="{FF2B5EF4-FFF2-40B4-BE49-F238E27FC236}">
                <a16:creationId xmlns="" xmlns:a16="http://schemas.microsoft.com/office/drawing/2014/main" id="{684F119E-0C0F-0843-A3F4-D738A3EDB55F}"/>
              </a:ext>
            </a:extLst>
          </p:cNvPr>
          <p:cNvCxnSpPr/>
          <p:nvPr/>
        </p:nvCxnSpPr>
        <p:spPr>
          <a:xfrm>
            <a:off x="2686732" y="2545457"/>
            <a:ext cx="0" cy="107092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4FAAAF86-5AFC-B542-B08C-BD8015CA2A9A}"/>
              </a:ext>
            </a:extLst>
          </p:cNvPr>
          <p:cNvCxnSpPr/>
          <p:nvPr/>
        </p:nvCxnSpPr>
        <p:spPr>
          <a:xfrm>
            <a:off x="9441291" y="2545457"/>
            <a:ext cx="0" cy="107092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t="10520" b="34025"/>
          <a:stretch/>
        </p:blipFill>
        <p:spPr>
          <a:xfrm>
            <a:off x="3007057" y="2210746"/>
            <a:ext cx="6177886" cy="1740342"/>
          </a:xfrm>
          <a:prstGeom prst="rect">
            <a:avLst/>
          </a:prstGeom>
        </p:spPr>
      </p:pic>
    </p:spTree>
    <p:extLst>
      <p:ext uri="{BB962C8B-B14F-4D97-AF65-F5344CB8AC3E}">
        <p14:creationId xmlns:p14="http://schemas.microsoft.com/office/powerpoint/2010/main" val="35828832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60FCEA4-EC31-7E46-9DAC-600AF362FFFA}"/>
              </a:ext>
            </a:extLst>
          </p:cNvPr>
          <p:cNvPicPr>
            <a:picLocks noChangeAspect="1"/>
          </p:cNvPicPr>
          <p:nvPr/>
        </p:nvPicPr>
        <p:blipFill>
          <a:blip r:embed="rId3" cstate="email">
            <a:alphaModFix amt="3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ctangle 3">
            <a:extLst>
              <a:ext uri="{FF2B5EF4-FFF2-40B4-BE49-F238E27FC236}">
                <a16:creationId xmlns="" xmlns:a16="http://schemas.microsoft.com/office/drawing/2014/main" id="{BEE326D3-A688-AE4C-BF1D-64A8DA172810}"/>
              </a:ext>
            </a:extLst>
          </p:cNvPr>
          <p:cNvSpPr/>
          <p:nvPr/>
        </p:nvSpPr>
        <p:spPr>
          <a:xfrm>
            <a:off x="0" y="0"/>
            <a:ext cx="12192000" cy="3966882"/>
          </a:xfrm>
          <a:prstGeom prst="rect">
            <a:avLst/>
          </a:prstGeom>
          <a:gradFill>
            <a:gsLst>
              <a:gs pos="0">
                <a:schemeClr val="bg1"/>
              </a:gs>
              <a:gs pos="99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60421" y="4616817"/>
            <a:ext cx="2582896" cy="442841"/>
          </a:xfrm>
          <a:prstGeom prst="rect">
            <a:avLst/>
          </a:prstGeom>
          <a:solidFill>
            <a:srgbClr val="CC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j-lt"/>
            </a:endParaRPr>
          </a:p>
        </p:txBody>
      </p:sp>
      <p:sp>
        <p:nvSpPr>
          <p:cNvPr id="14" name="Rectangle 13"/>
          <p:cNvSpPr/>
          <p:nvPr/>
        </p:nvSpPr>
        <p:spPr>
          <a:xfrm>
            <a:off x="3309971" y="4616817"/>
            <a:ext cx="2572337" cy="442841"/>
          </a:xfrm>
          <a:prstGeom prst="rect">
            <a:avLst/>
          </a:prstGeom>
          <a:solidFill>
            <a:srgbClr val="CC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j-lt"/>
            </a:endParaRPr>
          </a:p>
        </p:txBody>
      </p:sp>
      <p:sp>
        <p:nvSpPr>
          <p:cNvPr id="15" name="Rectangle 14"/>
          <p:cNvSpPr/>
          <p:nvPr/>
        </p:nvSpPr>
        <p:spPr>
          <a:xfrm>
            <a:off x="6148962" y="4591246"/>
            <a:ext cx="2572337" cy="454748"/>
          </a:xfrm>
          <a:prstGeom prst="rect">
            <a:avLst/>
          </a:prstGeom>
          <a:solidFill>
            <a:srgbClr val="CC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j-lt"/>
            </a:endParaRPr>
          </a:p>
        </p:txBody>
      </p:sp>
      <p:sp>
        <p:nvSpPr>
          <p:cNvPr id="17" name="TextBox 16"/>
          <p:cNvSpPr txBox="1"/>
          <p:nvPr/>
        </p:nvSpPr>
        <p:spPr>
          <a:xfrm>
            <a:off x="1146725" y="4662348"/>
            <a:ext cx="1220847" cy="307777"/>
          </a:xfrm>
          <a:prstGeom prst="rect">
            <a:avLst/>
          </a:prstGeom>
          <a:noFill/>
        </p:spPr>
        <p:txBody>
          <a:bodyPr wrap="none" rtlCol="0">
            <a:spAutoFit/>
          </a:bodyPr>
          <a:lstStyle/>
          <a:p>
            <a:pPr algn="ctr"/>
            <a:r>
              <a:rPr lang="en-US" sz="1400" b="1" dirty="0">
                <a:solidFill>
                  <a:schemeClr val="bg1"/>
                </a:solidFill>
                <a:latin typeface="+mj-lt"/>
                <a:cs typeface="Arial" panose="020B0604020202020204" pitchFamily="34" charset="0"/>
              </a:rPr>
              <a:t>Adarsh Hegde</a:t>
            </a:r>
          </a:p>
        </p:txBody>
      </p:sp>
      <p:sp>
        <p:nvSpPr>
          <p:cNvPr id="18" name="TextBox 17"/>
          <p:cNvSpPr txBox="1"/>
          <p:nvPr/>
        </p:nvSpPr>
        <p:spPr>
          <a:xfrm>
            <a:off x="4033216" y="4643612"/>
            <a:ext cx="935256" cy="307777"/>
          </a:xfrm>
          <a:prstGeom prst="rect">
            <a:avLst/>
          </a:prstGeom>
          <a:noFill/>
        </p:spPr>
        <p:txBody>
          <a:bodyPr wrap="none" rtlCol="0">
            <a:spAutoFit/>
          </a:bodyPr>
          <a:lstStyle/>
          <a:p>
            <a:pPr algn="ctr"/>
            <a:r>
              <a:rPr lang="en-US" sz="1400" b="1" dirty="0">
                <a:solidFill>
                  <a:schemeClr val="bg1"/>
                </a:solidFill>
                <a:latin typeface="+mj-lt"/>
                <a:cs typeface="Arial" panose="020B0604020202020204" pitchFamily="34" charset="0"/>
              </a:rPr>
              <a:t>Tim Tudor</a:t>
            </a:r>
          </a:p>
        </p:txBody>
      </p:sp>
      <p:pic>
        <p:nvPicPr>
          <p:cNvPr id="46" name="Picture Placeholder 45">
            <a:extLst>
              <a:ext uri="{FF2B5EF4-FFF2-40B4-BE49-F238E27FC236}">
                <a16:creationId xmlns="" xmlns:a16="http://schemas.microsoft.com/office/drawing/2014/main" id="{361DE227-EC3A-45B2-A21D-81732A45CCEB}"/>
              </a:ext>
            </a:extLst>
          </p:cNvPr>
          <p:cNvPicPr>
            <a:picLocks noGrp="1" noChangeAspect="1"/>
          </p:cNvPicPr>
          <p:nvPr>
            <p:ph type="pic" sz="quarter" idx="4294967295"/>
          </p:nvPr>
        </p:nvPicPr>
        <p:blipFill rotWithShape="1">
          <a:blip r:embed="rId4" cstate="email">
            <a:extLst>
              <a:ext uri="{28A0092B-C50C-407E-A947-70E740481C1C}">
                <a14:useLocalDpi xmlns:a14="http://schemas.microsoft.com/office/drawing/2010/main"/>
              </a:ext>
            </a:extLst>
          </a:blip>
          <a:srcRect/>
          <a:stretch/>
        </p:blipFill>
        <p:spPr>
          <a:xfrm>
            <a:off x="470980" y="1823206"/>
            <a:ext cx="2572337" cy="2701473"/>
          </a:xfrm>
        </p:spPr>
      </p:pic>
      <p:pic>
        <p:nvPicPr>
          <p:cNvPr id="11" name="Picture Placeholder 10">
            <a:extLst>
              <a:ext uri="{FF2B5EF4-FFF2-40B4-BE49-F238E27FC236}">
                <a16:creationId xmlns="" xmlns:a16="http://schemas.microsoft.com/office/drawing/2014/main" id="{AE44606A-B668-4348-AA27-3705352656A3}"/>
              </a:ext>
            </a:extLst>
          </p:cNvPr>
          <p:cNvPicPr>
            <a:picLocks noGrp="1" noChangeAspect="1"/>
          </p:cNvPicPr>
          <p:nvPr>
            <p:ph type="pic" sz="quarter" idx="4294967295"/>
          </p:nvPr>
        </p:nvPicPr>
        <p:blipFill rotWithShape="1">
          <a:blip r:embed="rId5" cstate="email">
            <a:extLst>
              <a:ext uri="{28A0092B-C50C-407E-A947-70E740481C1C}">
                <a14:useLocalDpi xmlns:a14="http://schemas.microsoft.com/office/drawing/2010/main"/>
              </a:ext>
            </a:extLst>
          </a:blip>
          <a:srcRect/>
          <a:stretch/>
        </p:blipFill>
        <p:spPr>
          <a:xfrm>
            <a:off x="3309971" y="1816482"/>
            <a:ext cx="2572337" cy="2701473"/>
          </a:xfrm>
        </p:spPr>
      </p:pic>
      <p:grpSp>
        <p:nvGrpSpPr>
          <p:cNvPr id="5" name="Group 4">
            <a:extLst>
              <a:ext uri="{FF2B5EF4-FFF2-40B4-BE49-F238E27FC236}">
                <a16:creationId xmlns="" xmlns:a16="http://schemas.microsoft.com/office/drawing/2014/main" id="{54620992-BBA3-AC45-BCD5-79322F9F8432}"/>
              </a:ext>
            </a:extLst>
          </p:cNvPr>
          <p:cNvGrpSpPr/>
          <p:nvPr/>
        </p:nvGrpSpPr>
        <p:grpSpPr>
          <a:xfrm>
            <a:off x="2631490" y="318905"/>
            <a:ext cx="6929020" cy="1196912"/>
            <a:chOff x="2631490" y="318905"/>
            <a:chExt cx="6929020" cy="1196912"/>
          </a:xfrm>
        </p:grpSpPr>
        <p:sp>
          <p:nvSpPr>
            <p:cNvPr id="49" name="TextBox 48">
              <a:extLst>
                <a:ext uri="{FF2B5EF4-FFF2-40B4-BE49-F238E27FC236}">
                  <a16:creationId xmlns="" xmlns:a16="http://schemas.microsoft.com/office/drawing/2014/main" id="{00807657-B679-46E4-9A94-8F8E40E20C55}"/>
                </a:ext>
              </a:extLst>
            </p:cNvPr>
            <p:cNvSpPr txBox="1"/>
            <p:nvPr/>
          </p:nvSpPr>
          <p:spPr>
            <a:xfrm>
              <a:off x="2890229" y="318905"/>
              <a:ext cx="6411563" cy="584775"/>
            </a:xfrm>
            <a:prstGeom prst="rect">
              <a:avLst/>
            </a:prstGeom>
            <a:noFill/>
          </p:spPr>
          <p:txBody>
            <a:bodyPr wrap="none" rtlCol="0">
              <a:spAutoFit/>
            </a:bodyPr>
            <a:lstStyle/>
            <a:p>
              <a:pPr algn="ctr"/>
              <a:r>
                <a:rPr lang="en-US" sz="3200" b="1" spc="-150" dirty="0">
                  <a:solidFill>
                    <a:schemeClr val="tx1">
                      <a:lumMod val="75000"/>
                      <a:lumOff val="25000"/>
                    </a:schemeClr>
                  </a:solidFill>
                  <a:latin typeface="+mj-lt"/>
                  <a:cs typeface="Arial" panose="020B0604020202020204" pitchFamily="34" charset="0"/>
                </a:rPr>
                <a:t>Experienced and proven leadership team</a:t>
              </a:r>
            </a:p>
          </p:txBody>
        </p:sp>
        <p:sp>
          <p:nvSpPr>
            <p:cNvPr id="50" name="TextBox 49">
              <a:extLst>
                <a:ext uri="{FF2B5EF4-FFF2-40B4-BE49-F238E27FC236}">
                  <a16:creationId xmlns="" xmlns:a16="http://schemas.microsoft.com/office/drawing/2014/main" id="{002AFB06-6A0E-40EE-9FA8-A694A5AACDAC}"/>
                </a:ext>
              </a:extLst>
            </p:cNvPr>
            <p:cNvSpPr txBox="1"/>
            <p:nvPr/>
          </p:nvSpPr>
          <p:spPr>
            <a:xfrm>
              <a:off x="2631490" y="1054152"/>
              <a:ext cx="6929020" cy="461665"/>
            </a:xfrm>
            <a:prstGeom prst="rect">
              <a:avLst/>
            </a:prstGeom>
            <a:noFill/>
          </p:spPr>
          <p:txBody>
            <a:bodyPr wrap="square">
              <a:spAutoFit/>
            </a:bodyPr>
            <a:lstStyle/>
            <a:p>
              <a:pPr algn="ctr"/>
              <a:r>
                <a:rPr lang="en-IN" sz="1200" dirty="0">
                  <a:latin typeface="+mj-lt"/>
                  <a:cs typeface="Arial" panose="020B0604020202020204" pitchFamily="34" charset="0"/>
                </a:rPr>
                <a:t>Allcargo Logistics is led by a visionary management and senior leadership team of seasoned professionals, with wide-ranging experience and expertise in their areas of specialisation. </a:t>
              </a:r>
            </a:p>
          </p:txBody>
        </p:sp>
      </p:grpSp>
      <p:sp>
        <p:nvSpPr>
          <p:cNvPr id="53" name="TextBox 52">
            <a:extLst>
              <a:ext uri="{FF2B5EF4-FFF2-40B4-BE49-F238E27FC236}">
                <a16:creationId xmlns="" xmlns:a16="http://schemas.microsoft.com/office/drawing/2014/main" id="{C42A48B6-CAE9-4102-AC72-E2AC2668D33D}"/>
              </a:ext>
            </a:extLst>
          </p:cNvPr>
          <p:cNvSpPr txBox="1"/>
          <p:nvPr/>
        </p:nvSpPr>
        <p:spPr>
          <a:xfrm>
            <a:off x="323066" y="5135605"/>
            <a:ext cx="2857605" cy="769441"/>
          </a:xfrm>
          <a:prstGeom prst="rect">
            <a:avLst/>
          </a:prstGeom>
          <a:noFill/>
        </p:spPr>
        <p:txBody>
          <a:bodyPr wrap="square">
            <a:spAutoFit/>
          </a:bodyPr>
          <a:lstStyle/>
          <a:p>
            <a:pPr algn="ctr"/>
            <a:r>
              <a:rPr lang="en-IN" sz="1100" b="1" i="1" dirty="0">
                <a:latin typeface="+mj-lt"/>
                <a:cs typeface="Arial" panose="020B0604020202020204" pitchFamily="34" charset="0"/>
              </a:rPr>
              <a:t>Joint Managing Director, </a:t>
            </a:r>
            <a:br>
              <a:rPr lang="en-IN" sz="1100" b="1" i="1" dirty="0">
                <a:latin typeface="+mj-lt"/>
                <a:cs typeface="Arial" panose="020B0604020202020204" pitchFamily="34" charset="0"/>
              </a:rPr>
            </a:br>
            <a:r>
              <a:rPr lang="en-IN" sz="1100" b="1" dirty="0" err="1">
                <a:latin typeface="+mj-lt"/>
                <a:cs typeface="Arial" panose="020B0604020202020204" pitchFamily="34" charset="0"/>
              </a:rPr>
              <a:t>Allcargo</a:t>
            </a:r>
            <a:r>
              <a:rPr lang="en-IN" sz="1100" b="1" dirty="0">
                <a:latin typeface="+mj-lt"/>
                <a:cs typeface="Arial" panose="020B0604020202020204" pitchFamily="34" charset="0"/>
              </a:rPr>
              <a:t> Logistics</a:t>
            </a:r>
          </a:p>
          <a:p>
            <a:pPr algn="ctr"/>
            <a:r>
              <a:rPr lang="en-IN" sz="1100" b="1" i="1" dirty="0">
                <a:latin typeface="+mj-lt"/>
                <a:cs typeface="Arial" panose="020B0604020202020204" pitchFamily="34" charset="0"/>
              </a:rPr>
              <a:t>Chairman and Managing Director </a:t>
            </a:r>
            <a:r>
              <a:rPr lang="en-IN" sz="1100" b="1" dirty="0">
                <a:latin typeface="+mj-lt"/>
                <a:cs typeface="Arial" panose="020B0604020202020204" pitchFamily="34" charset="0"/>
              </a:rPr>
              <a:t/>
            </a:r>
            <a:br>
              <a:rPr lang="en-IN" sz="1100" b="1" dirty="0">
                <a:latin typeface="+mj-lt"/>
                <a:cs typeface="Arial" panose="020B0604020202020204" pitchFamily="34" charset="0"/>
              </a:rPr>
            </a:br>
            <a:r>
              <a:rPr lang="en-IN" sz="1100" b="1" dirty="0" err="1">
                <a:latin typeface="+mj-lt"/>
                <a:cs typeface="Arial" panose="020B0604020202020204" pitchFamily="34" charset="0"/>
              </a:rPr>
              <a:t>Gati</a:t>
            </a:r>
            <a:r>
              <a:rPr lang="en-IN" sz="1100" b="1" dirty="0">
                <a:latin typeface="+mj-lt"/>
                <a:cs typeface="Arial" panose="020B0604020202020204" pitchFamily="34" charset="0"/>
              </a:rPr>
              <a:t>-KWE </a:t>
            </a:r>
          </a:p>
        </p:txBody>
      </p:sp>
      <p:sp>
        <p:nvSpPr>
          <p:cNvPr id="54" name="TextBox 53">
            <a:extLst>
              <a:ext uri="{FF2B5EF4-FFF2-40B4-BE49-F238E27FC236}">
                <a16:creationId xmlns="" xmlns:a16="http://schemas.microsoft.com/office/drawing/2014/main" id="{603CE92C-1977-4DB5-B871-3D1715DD0100}"/>
              </a:ext>
            </a:extLst>
          </p:cNvPr>
          <p:cNvSpPr txBox="1"/>
          <p:nvPr/>
        </p:nvSpPr>
        <p:spPr>
          <a:xfrm>
            <a:off x="3043317" y="5171160"/>
            <a:ext cx="2980648" cy="430887"/>
          </a:xfrm>
          <a:prstGeom prst="rect">
            <a:avLst/>
          </a:prstGeom>
          <a:noFill/>
        </p:spPr>
        <p:txBody>
          <a:bodyPr wrap="square">
            <a:spAutoFit/>
          </a:bodyPr>
          <a:lstStyle/>
          <a:p>
            <a:pPr algn="ctr"/>
            <a:r>
              <a:rPr lang="en-IN" sz="1100" b="1" i="1" dirty="0">
                <a:latin typeface="+mj-lt"/>
                <a:cs typeface="Arial" panose="020B0604020202020204" pitchFamily="34" charset="0"/>
              </a:rPr>
              <a:t>CEO, </a:t>
            </a:r>
            <a:br>
              <a:rPr lang="en-IN" sz="1100" b="1" i="1" dirty="0">
                <a:latin typeface="+mj-lt"/>
                <a:cs typeface="Arial" panose="020B0604020202020204" pitchFamily="34" charset="0"/>
              </a:rPr>
            </a:br>
            <a:r>
              <a:rPr lang="en-IN" sz="1100" b="1" dirty="0">
                <a:latin typeface="+mj-lt"/>
                <a:cs typeface="Arial" panose="020B0604020202020204" pitchFamily="34" charset="0"/>
              </a:rPr>
              <a:t>ECU Worldwide</a:t>
            </a:r>
          </a:p>
        </p:txBody>
      </p:sp>
      <p:sp>
        <p:nvSpPr>
          <p:cNvPr id="2" name="Rectangle 1"/>
          <p:cNvSpPr/>
          <p:nvPr/>
        </p:nvSpPr>
        <p:spPr>
          <a:xfrm>
            <a:off x="9600043" y="5171160"/>
            <a:ext cx="1483098" cy="430887"/>
          </a:xfrm>
          <a:prstGeom prst="rect">
            <a:avLst/>
          </a:prstGeom>
        </p:spPr>
        <p:txBody>
          <a:bodyPr wrap="none">
            <a:spAutoFit/>
          </a:bodyPr>
          <a:lstStyle/>
          <a:p>
            <a:pPr algn="ctr"/>
            <a:r>
              <a:rPr lang="en-IN" sz="1100" b="1" i="1" dirty="0">
                <a:latin typeface="+mj-lt"/>
                <a:cs typeface="Arial" panose="020B0604020202020204" pitchFamily="34" charset="0"/>
              </a:rPr>
              <a:t>CEO – India</a:t>
            </a:r>
          </a:p>
          <a:p>
            <a:pPr algn="ctr"/>
            <a:r>
              <a:rPr lang="en-IN" sz="1100" b="1" i="1" dirty="0">
                <a:latin typeface="+mj-lt"/>
                <a:cs typeface="Arial" panose="020B0604020202020204" pitchFamily="34" charset="0"/>
              </a:rPr>
              <a:t> Allcargo Logistics Ltd.</a:t>
            </a:r>
          </a:p>
        </p:txBody>
      </p:sp>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87953" y="1816482"/>
            <a:ext cx="2707279" cy="2707279"/>
          </a:xfrm>
          <a:prstGeom prst="rect">
            <a:avLst/>
          </a:prstGeom>
        </p:spPr>
      </p:pic>
      <p:sp>
        <p:nvSpPr>
          <p:cNvPr id="25" name="Rectangle 24"/>
          <p:cNvSpPr/>
          <p:nvPr/>
        </p:nvSpPr>
        <p:spPr>
          <a:xfrm>
            <a:off x="8987953" y="4607818"/>
            <a:ext cx="2688408" cy="438176"/>
          </a:xfrm>
          <a:prstGeom prst="rect">
            <a:avLst/>
          </a:prstGeom>
          <a:solidFill>
            <a:srgbClr val="CC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j-lt"/>
            </a:endParaRPr>
          </a:p>
        </p:txBody>
      </p:sp>
      <p:sp>
        <p:nvSpPr>
          <p:cNvPr id="26" name="TextBox 25"/>
          <p:cNvSpPr txBox="1"/>
          <p:nvPr/>
        </p:nvSpPr>
        <p:spPr>
          <a:xfrm>
            <a:off x="9711536" y="4651338"/>
            <a:ext cx="1216295" cy="307777"/>
          </a:xfrm>
          <a:prstGeom prst="rect">
            <a:avLst/>
          </a:prstGeom>
          <a:noFill/>
        </p:spPr>
        <p:txBody>
          <a:bodyPr wrap="none" rtlCol="0">
            <a:spAutoFit/>
          </a:bodyPr>
          <a:lstStyle/>
          <a:p>
            <a:pPr algn="ctr"/>
            <a:r>
              <a:rPr lang="en-US" sz="1400" b="1" dirty="0">
                <a:solidFill>
                  <a:schemeClr val="bg1"/>
                </a:solidFill>
                <a:latin typeface="+mj-lt"/>
                <a:cs typeface="Arial" panose="020B0604020202020204" pitchFamily="34" charset="0"/>
              </a:rPr>
              <a:t>Suresh Kumar</a:t>
            </a:r>
          </a:p>
        </p:txBody>
      </p:sp>
      <p:sp>
        <p:nvSpPr>
          <p:cNvPr id="27" name="TextBox 54"/>
          <p:cNvSpPr txBox="1">
            <a:spLocks noChangeArrowheads="1"/>
          </p:cNvSpPr>
          <p:nvPr/>
        </p:nvSpPr>
        <p:spPr bwMode="auto">
          <a:xfrm>
            <a:off x="5945188" y="5211763"/>
            <a:ext cx="29797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a:defRPr>
            </a:lvl1pPr>
            <a:lvl2pPr marL="742950" indent="-285750">
              <a:defRPr>
                <a:solidFill>
                  <a:schemeClr val="tx1"/>
                </a:solidFill>
                <a:latin typeface="Lato"/>
              </a:defRPr>
            </a:lvl2pPr>
            <a:lvl3pPr marL="1143000" indent="-228600">
              <a:defRPr>
                <a:solidFill>
                  <a:schemeClr val="tx1"/>
                </a:solidFill>
                <a:latin typeface="Lato"/>
              </a:defRPr>
            </a:lvl3pPr>
            <a:lvl4pPr marL="1600200" indent="-228600">
              <a:defRPr>
                <a:solidFill>
                  <a:schemeClr val="tx1"/>
                </a:solidFill>
                <a:latin typeface="Lato"/>
              </a:defRPr>
            </a:lvl4pPr>
            <a:lvl5pPr marL="2057400" indent="-228600">
              <a:defRPr>
                <a:solidFill>
                  <a:schemeClr val="tx1"/>
                </a:solidFill>
                <a:latin typeface="Lato"/>
              </a:defRPr>
            </a:lvl5pPr>
            <a:lvl6pPr marL="2514600" indent="-228600" fontAlgn="base">
              <a:spcBef>
                <a:spcPct val="0"/>
              </a:spcBef>
              <a:spcAft>
                <a:spcPct val="0"/>
              </a:spcAft>
              <a:defRPr>
                <a:solidFill>
                  <a:schemeClr val="tx1"/>
                </a:solidFill>
                <a:latin typeface="Lato"/>
              </a:defRPr>
            </a:lvl6pPr>
            <a:lvl7pPr marL="2971800" indent="-228600" fontAlgn="base">
              <a:spcBef>
                <a:spcPct val="0"/>
              </a:spcBef>
              <a:spcAft>
                <a:spcPct val="0"/>
              </a:spcAft>
              <a:defRPr>
                <a:solidFill>
                  <a:schemeClr val="tx1"/>
                </a:solidFill>
                <a:latin typeface="Lato"/>
              </a:defRPr>
            </a:lvl7pPr>
            <a:lvl8pPr marL="3429000" indent="-228600" fontAlgn="base">
              <a:spcBef>
                <a:spcPct val="0"/>
              </a:spcBef>
              <a:spcAft>
                <a:spcPct val="0"/>
              </a:spcAft>
              <a:defRPr>
                <a:solidFill>
                  <a:schemeClr val="tx1"/>
                </a:solidFill>
                <a:latin typeface="Lato"/>
              </a:defRPr>
            </a:lvl8pPr>
            <a:lvl9pPr marL="3886200" indent="-228600" fontAlgn="base">
              <a:spcBef>
                <a:spcPct val="0"/>
              </a:spcBef>
              <a:spcAft>
                <a:spcPct val="0"/>
              </a:spcAft>
              <a:defRPr>
                <a:solidFill>
                  <a:schemeClr val="tx1"/>
                </a:solidFill>
                <a:latin typeface="Lato"/>
              </a:defRPr>
            </a:lvl9pPr>
          </a:lstStyle>
          <a:p>
            <a:pPr algn="ctr"/>
            <a:r>
              <a:rPr lang="en-IN" altLang="en-US" sz="1100" b="1" i="1" dirty="0">
                <a:latin typeface="+mj-lt"/>
              </a:rPr>
              <a:t>CEO</a:t>
            </a:r>
          </a:p>
          <a:p>
            <a:pPr algn="ctr"/>
            <a:r>
              <a:rPr lang="en-IN" altLang="en-US" sz="1100" b="1" dirty="0" err="1">
                <a:latin typeface="+mj-lt"/>
              </a:rPr>
              <a:t>Gati</a:t>
            </a:r>
            <a:endParaRPr lang="en-IN" altLang="en-US" sz="1100" b="1" dirty="0">
              <a:latin typeface="+mj-lt"/>
            </a:endParaRPr>
          </a:p>
        </p:txBody>
      </p:sp>
      <p:pic>
        <p:nvPicPr>
          <p:cNvPr id="28" name="Picture 27" descr="C:\Users\Admin\Downloads\WhatsApp Image 2021-08-10 at 8.38.14 PM (1).jpe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b="27911"/>
          <a:stretch/>
        </p:blipFill>
        <p:spPr bwMode="auto">
          <a:xfrm>
            <a:off x="6148387" y="1894794"/>
            <a:ext cx="2573337" cy="2629581"/>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29" name="TextBox 18"/>
          <p:cNvSpPr txBox="1">
            <a:spLocks noChangeArrowheads="1"/>
          </p:cNvSpPr>
          <p:nvPr/>
        </p:nvSpPr>
        <p:spPr bwMode="auto">
          <a:xfrm>
            <a:off x="6524430" y="4635500"/>
            <a:ext cx="19117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ato"/>
              </a:defRPr>
            </a:lvl1pPr>
            <a:lvl2pPr marL="742950" indent="-285750">
              <a:defRPr>
                <a:solidFill>
                  <a:schemeClr val="tx1"/>
                </a:solidFill>
                <a:latin typeface="Lato"/>
              </a:defRPr>
            </a:lvl2pPr>
            <a:lvl3pPr marL="1143000" indent="-228600">
              <a:defRPr>
                <a:solidFill>
                  <a:schemeClr val="tx1"/>
                </a:solidFill>
                <a:latin typeface="Lato"/>
              </a:defRPr>
            </a:lvl3pPr>
            <a:lvl4pPr marL="1600200" indent="-228600">
              <a:defRPr>
                <a:solidFill>
                  <a:schemeClr val="tx1"/>
                </a:solidFill>
                <a:latin typeface="Lato"/>
              </a:defRPr>
            </a:lvl4pPr>
            <a:lvl5pPr marL="2057400" indent="-228600">
              <a:defRPr>
                <a:solidFill>
                  <a:schemeClr val="tx1"/>
                </a:solidFill>
                <a:latin typeface="Lato"/>
              </a:defRPr>
            </a:lvl5pPr>
            <a:lvl6pPr marL="2514600" indent="-228600" fontAlgn="base">
              <a:spcBef>
                <a:spcPct val="0"/>
              </a:spcBef>
              <a:spcAft>
                <a:spcPct val="0"/>
              </a:spcAft>
              <a:defRPr>
                <a:solidFill>
                  <a:schemeClr val="tx1"/>
                </a:solidFill>
                <a:latin typeface="Lato"/>
              </a:defRPr>
            </a:lvl6pPr>
            <a:lvl7pPr marL="2971800" indent="-228600" fontAlgn="base">
              <a:spcBef>
                <a:spcPct val="0"/>
              </a:spcBef>
              <a:spcAft>
                <a:spcPct val="0"/>
              </a:spcAft>
              <a:defRPr>
                <a:solidFill>
                  <a:schemeClr val="tx1"/>
                </a:solidFill>
                <a:latin typeface="Lato"/>
              </a:defRPr>
            </a:lvl7pPr>
            <a:lvl8pPr marL="3429000" indent="-228600" fontAlgn="base">
              <a:spcBef>
                <a:spcPct val="0"/>
              </a:spcBef>
              <a:spcAft>
                <a:spcPct val="0"/>
              </a:spcAft>
              <a:defRPr>
                <a:solidFill>
                  <a:schemeClr val="tx1"/>
                </a:solidFill>
                <a:latin typeface="Lato"/>
              </a:defRPr>
            </a:lvl8pPr>
            <a:lvl9pPr marL="3886200" indent="-228600" fontAlgn="base">
              <a:spcBef>
                <a:spcPct val="0"/>
              </a:spcBef>
              <a:spcAft>
                <a:spcPct val="0"/>
              </a:spcAft>
              <a:defRPr>
                <a:solidFill>
                  <a:schemeClr val="tx1"/>
                </a:solidFill>
                <a:latin typeface="Lato"/>
              </a:defRPr>
            </a:lvl9pPr>
          </a:lstStyle>
          <a:p>
            <a:pPr algn="ctr"/>
            <a:r>
              <a:rPr lang="en-US" altLang="en-US" sz="1400" b="1" dirty="0">
                <a:solidFill>
                  <a:schemeClr val="bg1"/>
                </a:solidFill>
                <a:latin typeface="+mj-lt"/>
              </a:rPr>
              <a:t>Pirojshaw Sarkari (Phil)</a:t>
            </a:r>
          </a:p>
        </p:txBody>
      </p:sp>
    </p:spTree>
    <p:extLst>
      <p:ext uri="{BB962C8B-B14F-4D97-AF65-F5344CB8AC3E}">
        <p14:creationId xmlns:p14="http://schemas.microsoft.com/office/powerpoint/2010/main" val="280681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Rectangle: Rounded Corners 150">
            <a:extLst>
              <a:ext uri="{FF2B5EF4-FFF2-40B4-BE49-F238E27FC236}">
                <a16:creationId xmlns="" xmlns:a16="http://schemas.microsoft.com/office/drawing/2014/main" id="{27F43F16-4630-4056-A331-13A2EE46E8CF}"/>
              </a:ext>
            </a:extLst>
          </p:cNvPr>
          <p:cNvSpPr/>
          <p:nvPr/>
        </p:nvSpPr>
        <p:spPr>
          <a:xfrm>
            <a:off x="2068287" y="530842"/>
            <a:ext cx="8055426" cy="542370"/>
          </a:xfrm>
          <a:prstGeom prst="roundRect">
            <a:avLst>
              <a:gd name="adj" fmla="val 5000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52" name="Straight Connector 151">
            <a:extLst>
              <a:ext uri="{FF2B5EF4-FFF2-40B4-BE49-F238E27FC236}">
                <a16:creationId xmlns="" xmlns:a16="http://schemas.microsoft.com/office/drawing/2014/main" id="{569C5A4F-4545-4B11-B0C0-04AA16A617B8}"/>
              </a:ext>
            </a:extLst>
          </p:cNvPr>
          <p:cNvCxnSpPr>
            <a:cxnSpLocks/>
          </p:cNvCxnSpPr>
          <p:nvPr/>
        </p:nvCxnSpPr>
        <p:spPr>
          <a:xfrm>
            <a:off x="0" y="784983"/>
            <a:ext cx="206828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 xmlns:a16="http://schemas.microsoft.com/office/drawing/2014/main" id="{5B38F4DA-7A88-46E6-86AB-3F88A49C9732}"/>
              </a:ext>
            </a:extLst>
          </p:cNvPr>
          <p:cNvCxnSpPr>
            <a:cxnSpLocks/>
          </p:cNvCxnSpPr>
          <p:nvPr/>
        </p:nvCxnSpPr>
        <p:spPr>
          <a:xfrm>
            <a:off x="10123713" y="784983"/>
            <a:ext cx="206828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4" name="Title 1">
            <a:extLst>
              <a:ext uri="{FF2B5EF4-FFF2-40B4-BE49-F238E27FC236}">
                <a16:creationId xmlns="" xmlns:a16="http://schemas.microsoft.com/office/drawing/2014/main" id="{CAFA2912-6472-446F-97AE-CAD24580CFCB}"/>
              </a:ext>
            </a:extLst>
          </p:cNvPr>
          <p:cNvSpPr txBox="1">
            <a:spLocks/>
          </p:cNvSpPr>
          <p:nvPr/>
        </p:nvSpPr>
        <p:spPr>
          <a:xfrm>
            <a:off x="838200" y="583919"/>
            <a:ext cx="10515600" cy="434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2200" b="1" spc="300" dirty="0" smtClean="0"/>
              <a:t>GATI-KWE </a:t>
            </a:r>
            <a:r>
              <a:rPr lang="en-IN" sz="2200" b="1" spc="300" dirty="0"/>
              <a:t>JOURNEY</a:t>
            </a:r>
          </a:p>
        </p:txBody>
      </p:sp>
      <p:sp>
        <p:nvSpPr>
          <p:cNvPr id="103" name="object 41">
            <a:extLst>
              <a:ext uri="{FF2B5EF4-FFF2-40B4-BE49-F238E27FC236}">
                <a16:creationId xmlns="" xmlns:a16="http://schemas.microsoft.com/office/drawing/2014/main" id="{C9A2A529-5432-684C-AD74-7450DB06D8CD}"/>
              </a:ext>
            </a:extLst>
          </p:cNvPr>
          <p:cNvSpPr txBox="1"/>
          <p:nvPr/>
        </p:nvSpPr>
        <p:spPr>
          <a:xfrm>
            <a:off x="7594310" y="3877111"/>
            <a:ext cx="2120300" cy="1484915"/>
          </a:xfrm>
          <a:prstGeom prst="rect">
            <a:avLst/>
          </a:prstGeom>
        </p:spPr>
        <p:txBody>
          <a:bodyPr vert="horz" wrap="square" lIns="0" tIns="86360" rIns="0" bIns="0" rtlCol="0">
            <a:spAutoFit/>
          </a:bodyPr>
          <a:lstStyle/>
          <a:p>
            <a:pPr marL="180000" indent="-180000">
              <a:lnSpc>
                <a:spcPct val="120000"/>
              </a:lnSpc>
              <a:spcBef>
                <a:spcPts val="300"/>
              </a:spcBef>
              <a:buFont typeface="Calibri"/>
              <a:buChar char="•"/>
              <a:tabLst>
                <a:tab pos="109220" algn="l"/>
              </a:tabLst>
            </a:pPr>
            <a:r>
              <a:rPr lang="en-IN" sz="1100" dirty="0">
                <a:solidFill>
                  <a:schemeClr val="tx1">
                    <a:lumMod val="65000"/>
                    <a:lumOff val="35000"/>
                  </a:schemeClr>
                </a:solidFill>
              </a:rPr>
              <a:t>Becomes an integrated Supply </a:t>
            </a:r>
            <a:br>
              <a:rPr lang="en-IN" sz="1100" dirty="0">
                <a:solidFill>
                  <a:schemeClr val="tx1">
                    <a:lumMod val="65000"/>
                    <a:lumOff val="35000"/>
                  </a:schemeClr>
                </a:solidFill>
              </a:rPr>
            </a:br>
            <a:r>
              <a:rPr lang="en-IN" sz="1100" dirty="0">
                <a:solidFill>
                  <a:schemeClr val="tx1">
                    <a:lumMod val="65000"/>
                    <a:lumOff val="35000"/>
                  </a:schemeClr>
                </a:solidFill>
              </a:rPr>
              <a:t>Chain Solutions provider</a:t>
            </a:r>
          </a:p>
          <a:p>
            <a:pPr marL="180000" indent="-180000">
              <a:lnSpc>
                <a:spcPct val="120000"/>
              </a:lnSpc>
              <a:spcBef>
                <a:spcPts val="300"/>
              </a:spcBef>
              <a:buFont typeface="Calibri"/>
              <a:buChar char="•"/>
              <a:tabLst>
                <a:tab pos="109220" algn="l"/>
              </a:tabLst>
            </a:pPr>
            <a:r>
              <a:rPr lang="en-IN" sz="1100" dirty="0">
                <a:solidFill>
                  <a:schemeClr val="tx1">
                    <a:lumMod val="65000"/>
                    <a:lumOff val="35000"/>
                  </a:schemeClr>
                </a:solidFill>
              </a:rPr>
              <a:t>Signs a Joint Venture agreement  with Kintetsu World Express for its  Express Distribution and Supply-Chain business</a:t>
            </a:r>
            <a:endParaRPr sz="1100" dirty="0">
              <a:solidFill>
                <a:schemeClr val="tx1">
                  <a:lumMod val="65000"/>
                  <a:lumOff val="35000"/>
                </a:schemeClr>
              </a:solidFill>
              <a:latin typeface="Calibri"/>
              <a:cs typeface="Calibri"/>
            </a:endParaRPr>
          </a:p>
        </p:txBody>
      </p:sp>
      <p:sp>
        <p:nvSpPr>
          <p:cNvPr id="104" name="object 38">
            <a:extLst>
              <a:ext uri="{FF2B5EF4-FFF2-40B4-BE49-F238E27FC236}">
                <a16:creationId xmlns="" xmlns:a16="http://schemas.microsoft.com/office/drawing/2014/main" id="{674B5DD1-2D21-5841-AFD2-83B4A952F0AA}"/>
              </a:ext>
            </a:extLst>
          </p:cNvPr>
          <p:cNvSpPr txBox="1"/>
          <p:nvPr/>
        </p:nvSpPr>
        <p:spPr>
          <a:xfrm>
            <a:off x="614863" y="4763684"/>
            <a:ext cx="1403272" cy="468241"/>
          </a:xfrm>
          <a:prstGeom prst="rect">
            <a:avLst/>
          </a:prstGeom>
        </p:spPr>
        <p:txBody>
          <a:bodyPr vert="horz" wrap="square" lIns="0" tIns="90170" rIns="0" bIns="0" rtlCol="0">
            <a:spAutoFit/>
          </a:bodyPr>
          <a:lstStyle/>
          <a:p>
            <a:pPr marL="180000" indent="-180000">
              <a:lnSpc>
                <a:spcPct val="120000"/>
              </a:lnSpc>
              <a:spcBef>
                <a:spcPts val="300"/>
              </a:spcBef>
              <a:buChar char="•"/>
              <a:tabLst>
                <a:tab pos="109220" algn="l"/>
              </a:tabLst>
            </a:pPr>
            <a:r>
              <a:rPr lang="en-IN" sz="1100" dirty="0" err="1">
                <a:solidFill>
                  <a:schemeClr val="tx1">
                    <a:lumMod val="65000"/>
                    <a:lumOff val="35000"/>
                  </a:schemeClr>
                </a:solidFill>
              </a:rPr>
              <a:t>Gati</a:t>
            </a:r>
            <a:r>
              <a:rPr lang="en-IN" sz="1100" dirty="0">
                <a:solidFill>
                  <a:schemeClr val="tx1">
                    <a:lumMod val="65000"/>
                    <a:lumOff val="35000"/>
                  </a:schemeClr>
                </a:solidFill>
              </a:rPr>
              <a:t> is founded</a:t>
            </a:r>
            <a:br>
              <a:rPr lang="en-IN" sz="1100" dirty="0">
                <a:solidFill>
                  <a:schemeClr val="tx1">
                    <a:lumMod val="65000"/>
                    <a:lumOff val="35000"/>
                  </a:schemeClr>
                </a:solidFill>
              </a:rPr>
            </a:br>
            <a:r>
              <a:rPr lang="en-IN" sz="1100" dirty="0">
                <a:solidFill>
                  <a:schemeClr val="tx1">
                    <a:lumMod val="65000"/>
                    <a:lumOff val="35000"/>
                  </a:schemeClr>
                </a:solidFill>
              </a:rPr>
              <a:t>Expansion to Nepal</a:t>
            </a:r>
            <a:endParaRPr lang="en-IN" sz="1100" dirty="0">
              <a:solidFill>
                <a:schemeClr val="tx1">
                  <a:lumMod val="65000"/>
                  <a:lumOff val="35000"/>
                </a:schemeClr>
              </a:solidFill>
              <a:cs typeface="Calibri"/>
            </a:endParaRPr>
          </a:p>
        </p:txBody>
      </p:sp>
      <p:sp>
        <p:nvSpPr>
          <p:cNvPr id="105" name="object 39">
            <a:extLst>
              <a:ext uri="{FF2B5EF4-FFF2-40B4-BE49-F238E27FC236}">
                <a16:creationId xmlns="" xmlns:a16="http://schemas.microsoft.com/office/drawing/2014/main" id="{B647D982-50C4-B24B-BAE7-B14DD458E77B}"/>
              </a:ext>
            </a:extLst>
          </p:cNvPr>
          <p:cNvSpPr txBox="1"/>
          <p:nvPr/>
        </p:nvSpPr>
        <p:spPr>
          <a:xfrm>
            <a:off x="2979136" y="3804001"/>
            <a:ext cx="1519939" cy="1488639"/>
          </a:xfrm>
          <a:prstGeom prst="rect">
            <a:avLst/>
          </a:prstGeom>
        </p:spPr>
        <p:txBody>
          <a:bodyPr vert="horz" wrap="square" lIns="0" tIns="90170" rIns="0" bIns="0" rtlCol="0">
            <a:spAutoFit/>
          </a:bodyPr>
          <a:lstStyle/>
          <a:p>
            <a:pPr marL="180000" indent="-180000">
              <a:lnSpc>
                <a:spcPct val="120000"/>
              </a:lnSpc>
              <a:spcBef>
                <a:spcPts val="300"/>
              </a:spcBef>
              <a:buChar char="•"/>
              <a:tabLst>
                <a:tab pos="109220" algn="l"/>
              </a:tabLst>
            </a:pPr>
            <a:r>
              <a:rPr lang="en-IN" sz="1100" dirty="0">
                <a:solidFill>
                  <a:schemeClr val="tx1">
                    <a:lumMod val="65000"/>
                    <a:lumOff val="35000"/>
                  </a:schemeClr>
                </a:solidFill>
              </a:rPr>
              <a:t>Tie-up with postal departments of Bhutan and Maldives</a:t>
            </a:r>
          </a:p>
          <a:p>
            <a:pPr marL="180000" indent="-180000">
              <a:lnSpc>
                <a:spcPct val="120000"/>
              </a:lnSpc>
              <a:spcBef>
                <a:spcPts val="300"/>
              </a:spcBef>
              <a:buChar char="•"/>
              <a:tabLst>
                <a:tab pos="109220" algn="l"/>
              </a:tabLst>
            </a:pPr>
            <a:r>
              <a:rPr lang="en-IN" sz="1100" dirty="0">
                <a:solidFill>
                  <a:schemeClr val="tx1">
                    <a:lumMod val="65000"/>
                    <a:lumOff val="35000"/>
                  </a:schemeClr>
                </a:solidFill>
              </a:rPr>
              <a:t>Sets up the P. D. Agarwal Development Centre for employee training</a:t>
            </a:r>
            <a:endParaRPr sz="1100" dirty="0">
              <a:solidFill>
                <a:schemeClr val="tx1">
                  <a:lumMod val="65000"/>
                  <a:lumOff val="35000"/>
                </a:schemeClr>
              </a:solidFill>
              <a:latin typeface="Calibri"/>
              <a:cs typeface="Calibri"/>
            </a:endParaRPr>
          </a:p>
        </p:txBody>
      </p:sp>
      <p:sp>
        <p:nvSpPr>
          <p:cNvPr id="106" name="object 40">
            <a:extLst>
              <a:ext uri="{FF2B5EF4-FFF2-40B4-BE49-F238E27FC236}">
                <a16:creationId xmlns="" xmlns:a16="http://schemas.microsoft.com/office/drawing/2014/main" id="{2CCE645D-80E3-9049-A6E9-8433F60AEEB2}"/>
              </a:ext>
            </a:extLst>
          </p:cNvPr>
          <p:cNvSpPr txBox="1"/>
          <p:nvPr/>
        </p:nvSpPr>
        <p:spPr>
          <a:xfrm>
            <a:off x="5361473" y="3952669"/>
            <a:ext cx="1583764" cy="1458845"/>
          </a:xfrm>
          <a:prstGeom prst="rect">
            <a:avLst/>
          </a:prstGeom>
        </p:spPr>
        <p:txBody>
          <a:bodyPr vert="horz" wrap="square" lIns="0" tIns="21590" rIns="0" bIns="0" rtlCol="0">
            <a:spAutoFit/>
          </a:bodyPr>
          <a:lstStyle/>
          <a:p>
            <a:pPr marL="180000" marR="160020" indent="-180000">
              <a:lnSpc>
                <a:spcPct val="120000"/>
              </a:lnSpc>
              <a:spcBef>
                <a:spcPts val="300"/>
              </a:spcBef>
              <a:buFont typeface="Calibri"/>
              <a:buChar char="•"/>
              <a:tabLst>
                <a:tab pos="109220" algn="l"/>
              </a:tabLst>
            </a:pPr>
            <a:r>
              <a:rPr lang="en-IN" sz="1100" dirty="0">
                <a:solidFill>
                  <a:schemeClr val="tx1">
                    <a:lumMod val="65000"/>
                    <a:lumOff val="35000"/>
                  </a:schemeClr>
                </a:solidFill>
              </a:rPr>
              <a:t>Launches Supply Chain Management solutions</a:t>
            </a:r>
          </a:p>
          <a:p>
            <a:pPr marL="180000" marR="160020" indent="-180000">
              <a:lnSpc>
                <a:spcPct val="120000"/>
              </a:lnSpc>
              <a:spcBef>
                <a:spcPts val="300"/>
              </a:spcBef>
              <a:buFont typeface="Calibri"/>
              <a:buChar char="•"/>
              <a:tabLst>
                <a:tab pos="109220" algn="l"/>
              </a:tabLst>
            </a:pPr>
            <a:r>
              <a:rPr lang="en-IN" sz="1100" dirty="0">
                <a:solidFill>
                  <a:schemeClr val="tx1">
                    <a:lumMod val="65000"/>
                    <a:lumOff val="35000"/>
                  </a:schemeClr>
                </a:solidFill>
              </a:rPr>
              <a:t>Launches </a:t>
            </a:r>
            <a:r>
              <a:rPr lang="en-IN" sz="1100" dirty="0" err="1">
                <a:solidFill>
                  <a:schemeClr val="tx1">
                    <a:lumMod val="65000"/>
                    <a:lumOff val="35000"/>
                  </a:schemeClr>
                </a:solidFill>
              </a:rPr>
              <a:t>Gati</a:t>
            </a:r>
            <a:r>
              <a:rPr lang="en-IN" sz="1100" dirty="0">
                <a:solidFill>
                  <a:schemeClr val="tx1">
                    <a:lumMod val="65000"/>
                    <a:lumOff val="35000"/>
                  </a:schemeClr>
                </a:solidFill>
              </a:rPr>
              <a:t> Student Express</a:t>
            </a:r>
          </a:p>
          <a:p>
            <a:pPr marL="180000" marR="160020" indent="-180000">
              <a:lnSpc>
                <a:spcPct val="120000"/>
              </a:lnSpc>
              <a:spcBef>
                <a:spcPts val="300"/>
              </a:spcBef>
              <a:buFont typeface="Calibri"/>
              <a:buChar char="•"/>
              <a:tabLst>
                <a:tab pos="109220" algn="l"/>
              </a:tabLst>
            </a:pPr>
            <a:r>
              <a:rPr lang="en-IN" sz="1100" dirty="0">
                <a:solidFill>
                  <a:schemeClr val="tx1">
                    <a:lumMod val="65000"/>
                    <a:lumOff val="35000"/>
                  </a:schemeClr>
                </a:solidFill>
              </a:rPr>
              <a:t>Introduces customer convenience centres</a:t>
            </a:r>
            <a:endParaRPr sz="1100" dirty="0">
              <a:solidFill>
                <a:schemeClr val="tx1">
                  <a:lumMod val="65000"/>
                  <a:lumOff val="35000"/>
                </a:schemeClr>
              </a:solidFill>
              <a:latin typeface="Calibri"/>
              <a:cs typeface="Calibri"/>
            </a:endParaRPr>
          </a:p>
        </p:txBody>
      </p:sp>
      <p:sp>
        <p:nvSpPr>
          <p:cNvPr id="107" name="object 41">
            <a:extLst>
              <a:ext uri="{FF2B5EF4-FFF2-40B4-BE49-F238E27FC236}">
                <a16:creationId xmlns="" xmlns:a16="http://schemas.microsoft.com/office/drawing/2014/main" id="{76A51449-3529-8249-ACD7-9CBACB57F2C3}"/>
              </a:ext>
            </a:extLst>
          </p:cNvPr>
          <p:cNvSpPr txBox="1"/>
          <p:nvPr/>
        </p:nvSpPr>
        <p:spPr>
          <a:xfrm>
            <a:off x="8671411" y="1931041"/>
            <a:ext cx="2227702" cy="1166134"/>
          </a:xfrm>
          <a:prstGeom prst="rect">
            <a:avLst/>
          </a:prstGeom>
        </p:spPr>
        <p:txBody>
          <a:bodyPr vert="horz" wrap="square" lIns="0" tIns="86360" rIns="0" bIns="0" rtlCol="0" anchor="t">
            <a:spAutoFit/>
          </a:bodyPr>
          <a:lstStyle/>
          <a:p>
            <a:pPr marL="180000" indent="-180000">
              <a:lnSpc>
                <a:spcPct val="120000"/>
              </a:lnSpc>
              <a:spcBef>
                <a:spcPts val="300"/>
              </a:spcBef>
              <a:buFont typeface="Arial" panose="020B0604020202020204" pitchFamily="34" charset="0"/>
              <a:buChar char="•"/>
            </a:pPr>
            <a:r>
              <a:rPr lang="en-IN" sz="1100" dirty="0">
                <a:solidFill>
                  <a:schemeClr val="tx1">
                    <a:lumMod val="65000"/>
                    <a:lumOff val="35000"/>
                  </a:schemeClr>
                </a:solidFill>
              </a:rPr>
              <a:t>2014 − Completes 25 years</a:t>
            </a:r>
          </a:p>
          <a:p>
            <a:pPr marL="180000" indent="-180000">
              <a:lnSpc>
                <a:spcPct val="120000"/>
              </a:lnSpc>
              <a:spcBef>
                <a:spcPts val="300"/>
              </a:spcBef>
              <a:buFont typeface="Arial" panose="020B0604020202020204" pitchFamily="34" charset="0"/>
              <a:buChar char="•"/>
            </a:pPr>
            <a:r>
              <a:rPr lang="en-IN" sz="1100" dirty="0">
                <a:solidFill>
                  <a:schemeClr val="tx1">
                    <a:lumMod val="65000"/>
                    <a:lumOff val="35000"/>
                  </a:schemeClr>
                </a:solidFill>
              </a:rPr>
              <a:t>Expansion of Cold Chain Vertical through warehouses</a:t>
            </a:r>
          </a:p>
          <a:p>
            <a:pPr marL="180000" indent="-180000">
              <a:lnSpc>
                <a:spcPct val="120000"/>
              </a:lnSpc>
              <a:spcBef>
                <a:spcPts val="300"/>
              </a:spcBef>
              <a:buFont typeface="Arial" panose="020B0604020202020204" pitchFamily="34" charset="0"/>
              <a:buChar char="•"/>
            </a:pPr>
            <a:r>
              <a:rPr lang="en-IN" sz="1100" dirty="0">
                <a:solidFill>
                  <a:schemeClr val="tx1">
                    <a:lumMod val="65000"/>
                    <a:lumOff val="35000"/>
                  </a:schemeClr>
                </a:solidFill>
              </a:rPr>
              <a:t>Establishes e-Fulfilment centres</a:t>
            </a:r>
          </a:p>
          <a:p>
            <a:pPr marL="180000" indent="-180000">
              <a:lnSpc>
                <a:spcPct val="120000"/>
              </a:lnSpc>
              <a:spcBef>
                <a:spcPts val="300"/>
              </a:spcBef>
              <a:buFont typeface="Arial" panose="020B0604020202020204" pitchFamily="34" charset="0"/>
              <a:buChar char="•"/>
            </a:pPr>
            <a:r>
              <a:rPr lang="en-IN" sz="1100" dirty="0">
                <a:solidFill>
                  <a:schemeClr val="tx1">
                    <a:lumMod val="65000"/>
                    <a:lumOff val="35000"/>
                  </a:schemeClr>
                </a:solidFill>
              </a:rPr>
              <a:t>BSI Certified – ISO 9001:2015</a:t>
            </a:r>
          </a:p>
        </p:txBody>
      </p:sp>
      <p:sp>
        <p:nvSpPr>
          <p:cNvPr id="108" name="object 40">
            <a:extLst>
              <a:ext uri="{FF2B5EF4-FFF2-40B4-BE49-F238E27FC236}">
                <a16:creationId xmlns="" xmlns:a16="http://schemas.microsoft.com/office/drawing/2014/main" id="{B03F3B18-E171-5F4D-BAF9-D9DB60BF8960}"/>
              </a:ext>
            </a:extLst>
          </p:cNvPr>
          <p:cNvSpPr txBox="1"/>
          <p:nvPr/>
        </p:nvSpPr>
        <p:spPr>
          <a:xfrm>
            <a:off x="6053246" y="1931041"/>
            <a:ext cx="1841793" cy="1262214"/>
          </a:xfrm>
          <a:prstGeom prst="rect">
            <a:avLst/>
          </a:prstGeom>
        </p:spPr>
        <p:txBody>
          <a:bodyPr vert="horz" wrap="square" lIns="0" tIns="21590" rIns="0" bIns="0" rtlCol="0" anchor="t">
            <a:spAutoFit/>
          </a:bodyPr>
          <a:lstStyle/>
          <a:p>
            <a:pPr marL="180000" indent="-180000">
              <a:lnSpc>
                <a:spcPct val="120000"/>
              </a:lnSpc>
              <a:spcBef>
                <a:spcPts val="300"/>
              </a:spcBef>
              <a:buFont typeface="Arial" panose="020B0604020202020204" pitchFamily="34" charset="0"/>
              <a:buChar char="•"/>
            </a:pPr>
            <a:r>
              <a:rPr lang="en-IN" sz="1100" dirty="0">
                <a:solidFill>
                  <a:schemeClr val="tx1">
                    <a:lumMod val="65000"/>
                    <a:lumOff val="35000"/>
                  </a:schemeClr>
                </a:solidFill>
              </a:rPr>
              <a:t>Introduces VTS – </a:t>
            </a:r>
            <a:br>
              <a:rPr lang="en-IN" sz="1100" dirty="0">
                <a:solidFill>
                  <a:schemeClr val="tx1">
                    <a:lumMod val="65000"/>
                    <a:lumOff val="35000"/>
                  </a:schemeClr>
                </a:solidFill>
              </a:rPr>
            </a:br>
            <a:r>
              <a:rPr lang="en-IN" sz="1100" dirty="0">
                <a:solidFill>
                  <a:schemeClr val="tx1">
                    <a:lumMod val="65000"/>
                    <a:lumOff val="35000"/>
                  </a:schemeClr>
                </a:solidFill>
              </a:rPr>
              <a:t>Vehicle Tracking System</a:t>
            </a:r>
          </a:p>
          <a:p>
            <a:pPr marL="180000" indent="-180000">
              <a:lnSpc>
                <a:spcPct val="120000"/>
              </a:lnSpc>
              <a:spcBef>
                <a:spcPts val="300"/>
              </a:spcBef>
              <a:buFont typeface="Arial" panose="020B0604020202020204" pitchFamily="34" charset="0"/>
              <a:buChar char="•"/>
            </a:pPr>
            <a:r>
              <a:rPr lang="en-IN" sz="1100" dirty="0">
                <a:solidFill>
                  <a:schemeClr val="tx1">
                    <a:lumMod val="65000"/>
                    <a:lumOff val="35000"/>
                  </a:schemeClr>
                </a:solidFill>
              </a:rPr>
              <a:t>Sets up centralized call centre at Nagpur</a:t>
            </a:r>
          </a:p>
          <a:p>
            <a:pPr marL="180000" indent="-180000">
              <a:lnSpc>
                <a:spcPct val="120000"/>
              </a:lnSpc>
              <a:spcBef>
                <a:spcPts val="300"/>
              </a:spcBef>
              <a:buFont typeface="Arial" panose="020B0604020202020204" pitchFamily="34" charset="0"/>
              <a:buChar char="•"/>
            </a:pPr>
            <a:r>
              <a:rPr lang="en-IN" sz="1100" dirty="0">
                <a:solidFill>
                  <a:schemeClr val="tx1">
                    <a:lumMod val="65000"/>
                    <a:lumOff val="35000"/>
                  </a:schemeClr>
                </a:solidFill>
              </a:rPr>
              <a:t>Acquires </a:t>
            </a:r>
            <a:r>
              <a:rPr lang="en-IN" sz="1100" dirty="0" err="1">
                <a:solidFill>
                  <a:schemeClr val="tx1">
                    <a:lumMod val="65000"/>
                    <a:lumOff val="35000"/>
                  </a:schemeClr>
                </a:solidFill>
              </a:rPr>
              <a:t>Kausar</a:t>
            </a:r>
            <a:r>
              <a:rPr lang="en-IN" sz="1100" dirty="0">
                <a:solidFill>
                  <a:schemeClr val="tx1">
                    <a:lumMod val="65000"/>
                    <a:lumOff val="35000"/>
                  </a:schemeClr>
                </a:solidFill>
              </a:rPr>
              <a:t>, </a:t>
            </a:r>
            <a:br>
              <a:rPr lang="en-IN" sz="1100" dirty="0">
                <a:solidFill>
                  <a:schemeClr val="tx1">
                    <a:lumMod val="65000"/>
                    <a:lumOff val="35000"/>
                  </a:schemeClr>
                </a:solidFill>
              </a:rPr>
            </a:br>
            <a:r>
              <a:rPr lang="en-IN" sz="1100" dirty="0">
                <a:solidFill>
                  <a:schemeClr val="tx1">
                    <a:lumMod val="65000"/>
                    <a:lumOff val="35000"/>
                  </a:schemeClr>
                </a:solidFill>
              </a:rPr>
              <a:t>cold chain solutions</a:t>
            </a:r>
          </a:p>
        </p:txBody>
      </p:sp>
      <p:sp>
        <p:nvSpPr>
          <p:cNvPr id="109" name="object 38">
            <a:extLst>
              <a:ext uri="{FF2B5EF4-FFF2-40B4-BE49-F238E27FC236}">
                <a16:creationId xmlns="" xmlns:a16="http://schemas.microsoft.com/office/drawing/2014/main" id="{0B1CEC35-96D5-AA4A-B133-0DF2A271A36A}"/>
              </a:ext>
            </a:extLst>
          </p:cNvPr>
          <p:cNvSpPr txBox="1"/>
          <p:nvPr/>
        </p:nvSpPr>
        <p:spPr>
          <a:xfrm>
            <a:off x="878128" y="1931041"/>
            <a:ext cx="1966313" cy="1373261"/>
          </a:xfrm>
          <a:prstGeom prst="rect">
            <a:avLst/>
          </a:prstGeom>
        </p:spPr>
        <p:txBody>
          <a:bodyPr vert="horz" wrap="square" lIns="0" tIns="90170" rIns="0" bIns="0" rtlCol="0" anchor="t">
            <a:spAutoFit/>
          </a:bodyPr>
          <a:lstStyle/>
          <a:p>
            <a:pPr marL="180000" indent="-180000">
              <a:lnSpc>
                <a:spcPct val="120000"/>
              </a:lnSpc>
              <a:spcBef>
                <a:spcPts val="300"/>
              </a:spcBef>
              <a:buFont typeface="Arial" panose="020B0604020202020204" pitchFamily="34" charset="0"/>
              <a:buChar char="•"/>
              <a:tabLst>
                <a:tab pos="109220" algn="l"/>
              </a:tabLst>
            </a:pPr>
            <a:r>
              <a:rPr lang="en-IN" sz="1100" dirty="0">
                <a:solidFill>
                  <a:schemeClr val="tx1">
                    <a:lumMod val="65000"/>
                    <a:lumOff val="35000"/>
                  </a:schemeClr>
                </a:solidFill>
              </a:rPr>
              <a:t>Receives ISO Certification</a:t>
            </a:r>
          </a:p>
          <a:p>
            <a:pPr marL="180000" indent="-180000">
              <a:lnSpc>
                <a:spcPct val="120000"/>
              </a:lnSpc>
              <a:spcBef>
                <a:spcPts val="300"/>
              </a:spcBef>
              <a:buFont typeface="Arial" panose="020B0604020202020204" pitchFamily="34" charset="0"/>
              <a:buChar char="•"/>
              <a:tabLst>
                <a:tab pos="109220" algn="l"/>
              </a:tabLst>
            </a:pPr>
            <a:r>
              <a:rPr lang="en-IN" sz="1100" dirty="0">
                <a:solidFill>
                  <a:schemeClr val="tx1">
                    <a:lumMod val="65000"/>
                    <a:lumOff val="35000"/>
                  </a:schemeClr>
                </a:solidFill>
              </a:rPr>
              <a:t>Introduces 3PL in India</a:t>
            </a:r>
          </a:p>
          <a:p>
            <a:pPr marL="180000" indent="-180000">
              <a:lnSpc>
                <a:spcPct val="120000"/>
              </a:lnSpc>
              <a:spcBef>
                <a:spcPts val="300"/>
              </a:spcBef>
              <a:buFont typeface="Arial" panose="020B0604020202020204" pitchFamily="34" charset="0"/>
              <a:buChar char="•"/>
              <a:tabLst>
                <a:tab pos="109220" algn="l"/>
              </a:tabLst>
            </a:pPr>
            <a:r>
              <a:rPr lang="en-IN" sz="1100" dirty="0">
                <a:solidFill>
                  <a:schemeClr val="tx1">
                    <a:lumMod val="65000"/>
                    <a:lumOff val="35000"/>
                  </a:schemeClr>
                </a:solidFill>
              </a:rPr>
              <a:t>Begins multi-modal solutions, courier services and international operations to SAARC countries</a:t>
            </a:r>
            <a:endParaRPr sz="1100" dirty="0">
              <a:solidFill>
                <a:schemeClr val="tx1">
                  <a:lumMod val="65000"/>
                  <a:lumOff val="35000"/>
                </a:schemeClr>
              </a:solidFill>
              <a:latin typeface="Calibri"/>
              <a:cs typeface="Calibri"/>
            </a:endParaRPr>
          </a:p>
        </p:txBody>
      </p:sp>
      <p:sp>
        <p:nvSpPr>
          <p:cNvPr id="110" name="object 39">
            <a:extLst>
              <a:ext uri="{FF2B5EF4-FFF2-40B4-BE49-F238E27FC236}">
                <a16:creationId xmlns="" xmlns:a16="http://schemas.microsoft.com/office/drawing/2014/main" id="{11ED5765-086E-5B42-800A-D9F0D974F485}"/>
              </a:ext>
            </a:extLst>
          </p:cNvPr>
          <p:cNvSpPr txBox="1"/>
          <p:nvPr/>
        </p:nvSpPr>
        <p:spPr>
          <a:xfrm>
            <a:off x="3357308" y="1931041"/>
            <a:ext cx="1978974" cy="1329247"/>
          </a:xfrm>
          <a:prstGeom prst="rect">
            <a:avLst/>
          </a:prstGeom>
        </p:spPr>
        <p:txBody>
          <a:bodyPr vert="horz" wrap="square" lIns="0" tIns="90170" rIns="0" bIns="0" rtlCol="0" anchor="t">
            <a:spAutoFit/>
          </a:bodyPr>
          <a:lstStyle/>
          <a:p>
            <a:pPr marL="180000" indent="-180000">
              <a:lnSpc>
                <a:spcPct val="120000"/>
              </a:lnSpc>
              <a:spcBef>
                <a:spcPts val="300"/>
              </a:spcBef>
              <a:buChar char="•"/>
              <a:tabLst>
                <a:tab pos="109220" algn="l"/>
              </a:tabLst>
            </a:pPr>
            <a:r>
              <a:rPr lang="en-IN" sz="1100" dirty="0">
                <a:solidFill>
                  <a:schemeClr val="tx1">
                    <a:lumMod val="65000"/>
                    <a:lumOff val="35000"/>
                  </a:schemeClr>
                </a:solidFill>
              </a:rPr>
              <a:t>Forays into Singapore</a:t>
            </a:r>
          </a:p>
          <a:p>
            <a:pPr marL="180000" indent="-180000">
              <a:lnSpc>
                <a:spcPct val="120000"/>
              </a:lnSpc>
              <a:spcBef>
                <a:spcPts val="300"/>
              </a:spcBef>
              <a:buChar char="•"/>
              <a:tabLst>
                <a:tab pos="109220" algn="l"/>
              </a:tabLst>
            </a:pPr>
            <a:r>
              <a:rPr lang="en-IN" sz="1100" dirty="0">
                <a:solidFill>
                  <a:schemeClr val="tx1">
                    <a:lumMod val="65000"/>
                    <a:lumOff val="35000"/>
                  </a:schemeClr>
                </a:solidFill>
              </a:rPr>
              <a:t>Sets up </a:t>
            </a:r>
            <a:r>
              <a:rPr lang="en-IN" sz="1100" dirty="0" err="1">
                <a:solidFill>
                  <a:schemeClr val="tx1">
                    <a:lumMod val="65000"/>
                    <a:lumOff val="35000"/>
                  </a:schemeClr>
                </a:solidFill>
              </a:rPr>
              <a:t>Gati</a:t>
            </a:r>
            <a:r>
              <a:rPr lang="en-IN" sz="1100" dirty="0">
                <a:solidFill>
                  <a:schemeClr val="tx1">
                    <a:lumMod val="65000"/>
                    <a:lumOff val="35000"/>
                  </a:schemeClr>
                </a:solidFill>
              </a:rPr>
              <a:t> Millennium Express: First  cargo train of </a:t>
            </a:r>
            <a:r>
              <a:rPr lang="en-IN" sz="1100" dirty="0" err="1">
                <a:solidFill>
                  <a:schemeClr val="tx1">
                    <a:lumMod val="65000"/>
                    <a:lumOff val="35000"/>
                  </a:schemeClr>
                </a:solidFill>
              </a:rPr>
              <a:t>Gati</a:t>
            </a:r>
            <a:endParaRPr lang="en-IN" sz="1100" dirty="0">
              <a:solidFill>
                <a:schemeClr val="tx1">
                  <a:lumMod val="65000"/>
                  <a:lumOff val="35000"/>
                </a:schemeClr>
              </a:solidFill>
            </a:endParaRPr>
          </a:p>
          <a:p>
            <a:pPr marL="180000" indent="-180000">
              <a:lnSpc>
                <a:spcPct val="120000"/>
              </a:lnSpc>
              <a:spcBef>
                <a:spcPts val="300"/>
              </a:spcBef>
              <a:buChar char="•"/>
              <a:tabLst>
                <a:tab pos="109220" algn="l"/>
              </a:tabLst>
            </a:pPr>
            <a:r>
              <a:rPr lang="en-IN" sz="1100" dirty="0">
                <a:solidFill>
                  <a:schemeClr val="tx1">
                    <a:lumMod val="65000"/>
                    <a:lumOff val="35000"/>
                  </a:schemeClr>
                </a:solidFill>
              </a:rPr>
              <a:t>Ventures into Cold Chain Logistics</a:t>
            </a:r>
            <a:endParaRPr sz="1100" dirty="0">
              <a:solidFill>
                <a:schemeClr val="tx1">
                  <a:lumMod val="65000"/>
                  <a:lumOff val="35000"/>
                </a:schemeClr>
              </a:solidFill>
              <a:latin typeface="Calibri"/>
              <a:cs typeface="Calibri"/>
            </a:endParaRPr>
          </a:p>
        </p:txBody>
      </p:sp>
      <p:sp>
        <p:nvSpPr>
          <p:cNvPr id="111" name="Rectangle 110">
            <a:extLst>
              <a:ext uri="{FF2B5EF4-FFF2-40B4-BE49-F238E27FC236}">
                <a16:creationId xmlns="" xmlns:a16="http://schemas.microsoft.com/office/drawing/2014/main" id="{EDCF1F23-1C26-8C48-9147-8DFA8FA4B346}"/>
              </a:ext>
            </a:extLst>
          </p:cNvPr>
          <p:cNvSpPr/>
          <p:nvPr/>
        </p:nvSpPr>
        <p:spPr>
          <a:xfrm>
            <a:off x="691816" y="1847591"/>
            <a:ext cx="2364273" cy="1597660"/>
          </a:xfrm>
          <a:prstGeom prst="rect">
            <a:avLst/>
          </a:prstGeom>
          <a:noFill/>
          <a:ln w="28575">
            <a:solidFill>
              <a:srgbClr val="2F8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a:solidFill>
                <a:schemeClr val="tx1">
                  <a:lumMod val="65000"/>
                  <a:lumOff val="35000"/>
                </a:schemeClr>
              </a:solidFill>
            </a:endParaRPr>
          </a:p>
        </p:txBody>
      </p:sp>
      <p:sp>
        <p:nvSpPr>
          <p:cNvPr id="112" name="Rectangle 111">
            <a:extLst>
              <a:ext uri="{FF2B5EF4-FFF2-40B4-BE49-F238E27FC236}">
                <a16:creationId xmlns="" xmlns:a16="http://schemas.microsoft.com/office/drawing/2014/main" id="{FDFA2E95-10E1-B942-87AD-766A72F0D7EC}"/>
              </a:ext>
            </a:extLst>
          </p:cNvPr>
          <p:cNvSpPr/>
          <p:nvPr/>
        </p:nvSpPr>
        <p:spPr>
          <a:xfrm>
            <a:off x="497558" y="4710593"/>
            <a:ext cx="1704584" cy="758919"/>
          </a:xfrm>
          <a:prstGeom prst="rect">
            <a:avLst/>
          </a:prstGeom>
          <a:noFill/>
          <a:ln w="28575">
            <a:solidFill>
              <a:srgbClr val="2F8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a:solidFill>
                <a:schemeClr val="tx1">
                  <a:lumMod val="65000"/>
                  <a:lumOff val="35000"/>
                </a:schemeClr>
              </a:solidFill>
            </a:endParaRPr>
          </a:p>
        </p:txBody>
      </p:sp>
      <p:sp>
        <p:nvSpPr>
          <p:cNvPr id="113" name="Rectangle 112">
            <a:extLst>
              <a:ext uri="{FF2B5EF4-FFF2-40B4-BE49-F238E27FC236}">
                <a16:creationId xmlns="" xmlns:a16="http://schemas.microsoft.com/office/drawing/2014/main" id="{122B092D-7F44-C147-ACD2-9B94B85C09F9}"/>
              </a:ext>
            </a:extLst>
          </p:cNvPr>
          <p:cNvSpPr/>
          <p:nvPr/>
        </p:nvSpPr>
        <p:spPr>
          <a:xfrm>
            <a:off x="2863879" y="3756903"/>
            <a:ext cx="1704583" cy="1736669"/>
          </a:xfrm>
          <a:prstGeom prst="rect">
            <a:avLst/>
          </a:prstGeom>
          <a:noFill/>
          <a:ln w="28575">
            <a:solidFill>
              <a:srgbClr val="2F8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a:solidFill>
                <a:schemeClr val="tx1">
                  <a:lumMod val="65000"/>
                  <a:lumOff val="35000"/>
                </a:schemeClr>
              </a:solidFill>
            </a:endParaRPr>
          </a:p>
        </p:txBody>
      </p:sp>
      <p:sp>
        <p:nvSpPr>
          <p:cNvPr id="114" name="Rectangle 113">
            <a:extLst>
              <a:ext uri="{FF2B5EF4-FFF2-40B4-BE49-F238E27FC236}">
                <a16:creationId xmlns="" xmlns:a16="http://schemas.microsoft.com/office/drawing/2014/main" id="{E51CC8DD-3C3A-004C-A61F-BC1A5B1D8F92}"/>
              </a:ext>
            </a:extLst>
          </p:cNvPr>
          <p:cNvSpPr/>
          <p:nvPr/>
        </p:nvSpPr>
        <p:spPr>
          <a:xfrm>
            <a:off x="5268786" y="3756903"/>
            <a:ext cx="1704583" cy="1736669"/>
          </a:xfrm>
          <a:prstGeom prst="rect">
            <a:avLst/>
          </a:prstGeom>
          <a:noFill/>
          <a:ln w="28575">
            <a:solidFill>
              <a:srgbClr val="2F8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a:solidFill>
                <a:schemeClr val="tx1">
                  <a:lumMod val="65000"/>
                  <a:lumOff val="35000"/>
                </a:schemeClr>
              </a:solidFill>
            </a:endParaRPr>
          </a:p>
        </p:txBody>
      </p:sp>
      <p:sp>
        <p:nvSpPr>
          <p:cNvPr id="115" name="Rectangle 114">
            <a:extLst>
              <a:ext uri="{FF2B5EF4-FFF2-40B4-BE49-F238E27FC236}">
                <a16:creationId xmlns="" xmlns:a16="http://schemas.microsoft.com/office/drawing/2014/main" id="{5003B411-62A8-5D4E-8877-666C8216F49A}"/>
              </a:ext>
            </a:extLst>
          </p:cNvPr>
          <p:cNvSpPr/>
          <p:nvPr/>
        </p:nvSpPr>
        <p:spPr>
          <a:xfrm>
            <a:off x="7495308" y="3779255"/>
            <a:ext cx="2318435" cy="1714318"/>
          </a:xfrm>
          <a:prstGeom prst="rect">
            <a:avLst/>
          </a:prstGeom>
          <a:noFill/>
          <a:ln w="28575">
            <a:solidFill>
              <a:srgbClr val="2F8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a:solidFill>
                <a:schemeClr val="tx1">
                  <a:lumMod val="65000"/>
                  <a:lumOff val="35000"/>
                </a:schemeClr>
              </a:solidFill>
            </a:endParaRPr>
          </a:p>
        </p:txBody>
      </p:sp>
      <p:sp>
        <p:nvSpPr>
          <p:cNvPr id="116" name="Rectangle 115">
            <a:extLst>
              <a:ext uri="{FF2B5EF4-FFF2-40B4-BE49-F238E27FC236}">
                <a16:creationId xmlns="" xmlns:a16="http://schemas.microsoft.com/office/drawing/2014/main" id="{023E8040-4EFB-F240-ACF6-97B03F693E39}"/>
              </a:ext>
            </a:extLst>
          </p:cNvPr>
          <p:cNvSpPr/>
          <p:nvPr/>
        </p:nvSpPr>
        <p:spPr>
          <a:xfrm>
            <a:off x="10342259" y="4287939"/>
            <a:ext cx="1597081" cy="1178498"/>
          </a:xfrm>
          <a:prstGeom prst="rect">
            <a:avLst/>
          </a:prstGeom>
          <a:solidFill>
            <a:schemeClr val="bg1"/>
          </a:solidFill>
          <a:ln w="76200">
            <a:solidFill>
              <a:srgbClr val="0099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a:solidFill>
                <a:schemeClr val="tx1">
                  <a:lumMod val="65000"/>
                  <a:lumOff val="35000"/>
                </a:schemeClr>
              </a:solidFill>
            </a:endParaRPr>
          </a:p>
        </p:txBody>
      </p:sp>
      <p:sp>
        <p:nvSpPr>
          <p:cNvPr id="117" name="Rectangle 116">
            <a:extLst>
              <a:ext uri="{FF2B5EF4-FFF2-40B4-BE49-F238E27FC236}">
                <a16:creationId xmlns="" xmlns:a16="http://schemas.microsoft.com/office/drawing/2014/main" id="{4B4EF2E6-23AA-6743-BB6B-74E262796DD4}"/>
              </a:ext>
            </a:extLst>
          </p:cNvPr>
          <p:cNvSpPr/>
          <p:nvPr/>
        </p:nvSpPr>
        <p:spPr>
          <a:xfrm>
            <a:off x="3265450" y="1847591"/>
            <a:ext cx="2138735" cy="1615497"/>
          </a:xfrm>
          <a:prstGeom prst="rect">
            <a:avLst/>
          </a:prstGeom>
          <a:noFill/>
          <a:ln w="28575">
            <a:solidFill>
              <a:srgbClr val="2F8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a:solidFill>
                <a:schemeClr val="tx1">
                  <a:lumMod val="65000"/>
                  <a:lumOff val="35000"/>
                </a:schemeClr>
              </a:solidFill>
            </a:endParaRPr>
          </a:p>
        </p:txBody>
      </p:sp>
      <p:sp>
        <p:nvSpPr>
          <p:cNvPr id="118" name="Rectangle 117">
            <a:extLst>
              <a:ext uri="{FF2B5EF4-FFF2-40B4-BE49-F238E27FC236}">
                <a16:creationId xmlns="" xmlns:a16="http://schemas.microsoft.com/office/drawing/2014/main" id="{218B21AB-5848-4E4E-8731-F951DC3FC691}"/>
              </a:ext>
            </a:extLst>
          </p:cNvPr>
          <p:cNvSpPr/>
          <p:nvPr/>
        </p:nvSpPr>
        <p:spPr>
          <a:xfrm>
            <a:off x="5660060" y="1847592"/>
            <a:ext cx="2626618" cy="1631472"/>
          </a:xfrm>
          <a:prstGeom prst="rect">
            <a:avLst/>
          </a:prstGeom>
          <a:noFill/>
          <a:ln w="28575">
            <a:solidFill>
              <a:srgbClr val="2F8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a:solidFill>
                <a:schemeClr val="tx1">
                  <a:lumMod val="65000"/>
                  <a:lumOff val="35000"/>
                </a:schemeClr>
              </a:solidFill>
            </a:endParaRPr>
          </a:p>
        </p:txBody>
      </p:sp>
      <p:sp>
        <p:nvSpPr>
          <p:cNvPr id="119" name="Rectangle 118">
            <a:extLst>
              <a:ext uri="{FF2B5EF4-FFF2-40B4-BE49-F238E27FC236}">
                <a16:creationId xmlns="" xmlns:a16="http://schemas.microsoft.com/office/drawing/2014/main" id="{65F729D3-FFDF-2D45-8C2F-5F84E6CA97AF}"/>
              </a:ext>
            </a:extLst>
          </p:cNvPr>
          <p:cNvSpPr/>
          <p:nvPr/>
        </p:nvSpPr>
        <p:spPr>
          <a:xfrm>
            <a:off x="8544100" y="1847592"/>
            <a:ext cx="2227698" cy="1672827"/>
          </a:xfrm>
          <a:prstGeom prst="rect">
            <a:avLst/>
          </a:prstGeom>
          <a:noFill/>
          <a:ln w="28575">
            <a:solidFill>
              <a:srgbClr val="2F8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a:solidFill>
                <a:schemeClr val="tx1">
                  <a:lumMod val="65000"/>
                  <a:lumOff val="35000"/>
                </a:schemeClr>
              </a:solidFill>
            </a:endParaRPr>
          </a:p>
        </p:txBody>
      </p:sp>
      <p:cxnSp>
        <p:nvCxnSpPr>
          <p:cNvPr id="120" name="Straight Connector 119">
            <a:extLst>
              <a:ext uri="{FF2B5EF4-FFF2-40B4-BE49-F238E27FC236}">
                <a16:creationId xmlns="" xmlns:a16="http://schemas.microsoft.com/office/drawing/2014/main" id="{419B45B1-0966-3C44-A4ED-040F33FEBA40}"/>
              </a:ext>
            </a:extLst>
          </p:cNvPr>
          <p:cNvCxnSpPr>
            <a:cxnSpLocks/>
            <a:stCxn id="112" idx="2"/>
            <a:endCxn id="143" idx="4"/>
          </p:cNvCxnSpPr>
          <p:nvPr/>
        </p:nvCxnSpPr>
        <p:spPr>
          <a:xfrm flipH="1">
            <a:off x="1335879" y="5469512"/>
            <a:ext cx="13971" cy="535223"/>
          </a:xfrm>
          <a:prstGeom prst="line">
            <a:avLst/>
          </a:prstGeom>
          <a:ln w="28575">
            <a:solidFill>
              <a:srgbClr val="0099B3"/>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 xmlns:a16="http://schemas.microsoft.com/office/drawing/2014/main" id="{D5CE16D7-0886-0B43-A79B-7F3296110CA9}"/>
              </a:ext>
            </a:extLst>
          </p:cNvPr>
          <p:cNvCxnSpPr>
            <a:cxnSpLocks/>
          </p:cNvCxnSpPr>
          <p:nvPr/>
        </p:nvCxnSpPr>
        <p:spPr>
          <a:xfrm flipH="1">
            <a:off x="3771772" y="5519695"/>
            <a:ext cx="6188" cy="427709"/>
          </a:xfrm>
          <a:prstGeom prst="line">
            <a:avLst/>
          </a:prstGeom>
          <a:ln w="28575">
            <a:solidFill>
              <a:srgbClr val="2F85A2"/>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 xmlns:a16="http://schemas.microsoft.com/office/drawing/2014/main" id="{7E9DC07C-30C6-7E43-ACC3-5FE563DE2AB4}"/>
              </a:ext>
            </a:extLst>
          </p:cNvPr>
          <p:cNvCxnSpPr>
            <a:cxnSpLocks/>
          </p:cNvCxnSpPr>
          <p:nvPr/>
        </p:nvCxnSpPr>
        <p:spPr>
          <a:xfrm>
            <a:off x="2539217" y="3445251"/>
            <a:ext cx="0" cy="2485202"/>
          </a:xfrm>
          <a:prstGeom prst="line">
            <a:avLst/>
          </a:prstGeom>
          <a:ln w="28575">
            <a:solidFill>
              <a:srgbClr val="2F85A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 xmlns:a16="http://schemas.microsoft.com/office/drawing/2014/main" id="{0D758C2F-9366-CA4F-B925-4D7DA778194A}"/>
              </a:ext>
            </a:extLst>
          </p:cNvPr>
          <p:cNvCxnSpPr>
            <a:cxnSpLocks/>
          </p:cNvCxnSpPr>
          <p:nvPr/>
        </p:nvCxnSpPr>
        <p:spPr>
          <a:xfrm>
            <a:off x="4909813" y="3463088"/>
            <a:ext cx="0" cy="2467366"/>
          </a:xfrm>
          <a:prstGeom prst="line">
            <a:avLst/>
          </a:prstGeom>
          <a:ln w="28575">
            <a:solidFill>
              <a:srgbClr val="2F85A2"/>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 xmlns:a16="http://schemas.microsoft.com/office/drawing/2014/main" id="{3AFEC56A-75CD-734D-84F0-AC22A2E27708}"/>
              </a:ext>
            </a:extLst>
          </p:cNvPr>
          <p:cNvCxnSpPr>
            <a:cxnSpLocks/>
          </p:cNvCxnSpPr>
          <p:nvPr/>
        </p:nvCxnSpPr>
        <p:spPr>
          <a:xfrm>
            <a:off x="7271566" y="3479064"/>
            <a:ext cx="0" cy="2451390"/>
          </a:xfrm>
          <a:prstGeom prst="line">
            <a:avLst/>
          </a:prstGeom>
          <a:ln w="28575">
            <a:solidFill>
              <a:srgbClr val="2F85A2"/>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 xmlns:a16="http://schemas.microsoft.com/office/drawing/2014/main" id="{24D6D94B-1A1C-8D4C-9B55-D9EF7F158CBA}"/>
              </a:ext>
            </a:extLst>
          </p:cNvPr>
          <p:cNvCxnSpPr>
            <a:cxnSpLocks/>
          </p:cNvCxnSpPr>
          <p:nvPr/>
        </p:nvCxnSpPr>
        <p:spPr>
          <a:xfrm>
            <a:off x="10022353" y="3520419"/>
            <a:ext cx="0" cy="2410034"/>
          </a:xfrm>
          <a:prstGeom prst="line">
            <a:avLst/>
          </a:prstGeom>
          <a:ln w="28575">
            <a:solidFill>
              <a:srgbClr val="2F85A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 xmlns:a16="http://schemas.microsoft.com/office/drawing/2014/main" id="{E20004A3-BB0E-5C49-A0DA-69631A6B67D7}"/>
              </a:ext>
            </a:extLst>
          </p:cNvPr>
          <p:cNvCxnSpPr>
            <a:cxnSpLocks/>
          </p:cNvCxnSpPr>
          <p:nvPr/>
        </p:nvCxnSpPr>
        <p:spPr>
          <a:xfrm flipH="1">
            <a:off x="8693083" y="5498287"/>
            <a:ext cx="6188" cy="427709"/>
          </a:xfrm>
          <a:prstGeom prst="line">
            <a:avLst/>
          </a:prstGeom>
          <a:ln w="28575">
            <a:solidFill>
              <a:srgbClr val="2F85A2"/>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 xmlns:a16="http://schemas.microsoft.com/office/drawing/2014/main" id="{4A8D0FFA-9F0C-064E-B846-E643BD342464}"/>
              </a:ext>
            </a:extLst>
          </p:cNvPr>
          <p:cNvCxnSpPr>
            <a:cxnSpLocks/>
          </p:cNvCxnSpPr>
          <p:nvPr/>
        </p:nvCxnSpPr>
        <p:spPr>
          <a:xfrm flipH="1">
            <a:off x="11182194" y="5455702"/>
            <a:ext cx="6713" cy="464017"/>
          </a:xfrm>
          <a:prstGeom prst="line">
            <a:avLst/>
          </a:prstGeom>
          <a:ln w="28575">
            <a:solidFill>
              <a:srgbClr val="0099B3"/>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 xmlns:a16="http://schemas.microsoft.com/office/drawing/2014/main" id="{F96496E2-C2EF-C14F-B661-72ECF50F2619}"/>
              </a:ext>
            </a:extLst>
          </p:cNvPr>
          <p:cNvCxnSpPr>
            <a:cxnSpLocks/>
          </p:cNvCxnSpPr>
          <p:nvPr/>
        </p:nvCxnSpPr>
        <p:spPr>
          <a:xfrm flipH="1">
            <a:off x="6109428" y="5496861"/>
            <a:ext cx="6629" cy="458188"/>
          </a:xfrm>
          <a:prstGeom prst="line">
            <a:avLst/>
          </a:prstGeom>
          <a:ln w="28575">
            <a:solidFill>
              <a:srgbClr val="2F85A2"/>
            </a:solidFill>
          </a:ln>
        </p:spPr>
        <p:style>
          <a:lnRef idx="1">
            <a:schemeClr val="accent1"/>
          </a:lnRef>
          <a:fillRef idx="0">
            <a:schemeClr val="accent1"/>
          </a:fillRef>
          <a:effectRef idx="0">
            <a:schemeClr val="accent1"/>
          </a:effectRef>
          <a:fontRef idx="minor">
            <a:schemeClr val="tx1"/>
          </a:fontRef>
        </p:style>
      </p:cxnSp>
      <p:sp>
        <p:nvSpPr>
          <p:cNvPr id="129" name="object 41">
            <a:extLst>
              <a:ext uri="{FF2B5EF4-FFF2-40B4-BE49-F238E27FC236}">
                <a16:creationId xmlns="" xmlns:a16="http://schemas.microsoft.com/office/drawing/2014/main" id="{56A5D3D0-C3FC-DB4E-BEE5-737FD5AC4B1A}"/>
              </a:ext>
            </a:extLst>
          </p:cNvPr>
          <p:cNvSpPr txBox="1"/>
          <p:nvPr/>
        </p:nvSpPr>
        <p:spPr>
          <a:xfrm>
            <a:off x="10342260" y="4799415"/>
            <a:ext cx="1529833" cy="479940"/>
          </a:xfrm>
          <a:prstGeom prst="rect">
            <a:avLst/>
          </a:prstGeom>
        </p:spPr>
        <p:txBody>
          <a:bodyPr vert="horz" wrap="square" lIns="0" tIns="86360" rIns="0" bIns="0" rtlCol="0">
            <a:spAutoFit/>
          </a:bodyPr>
          <a:lstStyle/>
          <a:p>
            <a:pPr algn="ctr">
              <a:lnSpc>
                <a:spcPct val="120000"/>
              </a:lnSpc>
              <a:spcBef>
                <a:spcPts val="300"/>
              </a:spcBef>
              <a:tabLst>
                <a:tab pos="109220" algn="l"/>
              </a:tabLst>
            </a:pPr>
            <a:r>
              <a:rPr lang="en-IN" sz="1100" b="1" dirty="0" err="1">
                <a:solidFill>
                  <a:schemeClr val="tx1">
                    <a:lumMod val="65000"/>
                    <a:lumOff val="35000"/>
                  </a:schemeClr>
                </a:solidFill>
              </a:rPr>
              <a:t>Allcargo</a:t>
            </a:r>
            <a:r>
              <a:rPr lang="en-IN" sz="1100" b="1" dirty="0">
                <a:solidFill>
                  <a:schemeClr val="tx1">
                    <a:lumMod val="65000"/>
                    <a:lumOff val="35000"/>
                  </a:schemeClr>
                </a:solidFill>
              </a:rPr>
              <a:t> acquires </a:t>
            </a:r>
            <a:br>
              <a:rPr lang="en-IN" sz="1100" b="1" dirty="0">
                <a:solidFill>
                  <a:schemeClr val="tx1">
                    <a:lumMod val="65000"/>
                    <a:lumOff val="35000"/>
                  </a:schemeClr>
                </a:solidFill>
              </a:rPr>
            </a:br>
            <a:r>
              <a:rPr lang="en-IN" sz="1100" b="1" dirty="0">
                <a:solidFill>
                  <a:schemeClr val="tx1">
                    <a:lumMod val="65000"/>
                    <a:lumOff val="35000"/>
                  </a:schemeClr>
                </a:solidFill>
              </a:rPr>
              <a:t>strategic stake in </a:t>
            </a:r>
            <a:r>
              <a:rPr lang="en-IN" sz="1100" b="1" dirty="0" err="1">
                <a:solidFill>
                  <a:schemeClr val="tx1">
                    <a:lumMod val="65000"/>
                    <a:lumOff val="35000"/>
                  </a:schemeClr>
                </a:solidFill>
              </a:rPr>
              <a:t>Gati</a:t>
            </a:r>
            <a:endParaRPr lang="en-IN" sz="1100" b="1" dirty="0">
              <a:solidFill>
                <a:schemeClr val="tx1">
                  <a:lumMod val="65000"/>
                  <a:lumOff val="35000"/>
                </a:schemeClr>
              </a:solidFill>
              <a:cs typeface="Calibri"/>
            </a:endParaRPr>
          </a:p>
        </p:txBody>
      </p:sp>
      <p:pic>
        <p:nvPicPr>
          <p:cNvPr id="130" name="Picture 129">
            <a:extLst>
              <a:ext uri="{FF2B5EF4-FFF2-40B4-BE49-F238E27FC236}">
                <a16:creationId xmlns="" xmlns:a16="http://schemas.microsoft.com/office/drawing/2014/main" id="{531A17B4-F1FD-1746-A88A-54F2ACFE03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89136" y="4519706"/>
            <a:ext cx="836083" cy="267756"/>
          </a:xfrm>
          <a:prstGeom prst="rect">
            <a:avLst/>
          </a:prstGeom>
        </p:spPr>
      </p:pic>
      <p:cxnSp>
        <p:nvCxnSpPr>
          <p:cNvPr id="131" name="Straight Connector 130">
            <a:extLst>
              <a:ext uri="{FF2B5EF4-FFF2-40B4-BE49-F238E27FC236}">
                <a16:creationId xmlns="" xmlns:a16="http://schemas.microsoft.com/office/drawing/2014/main" id="{6B40013B-070B-1A41-9FF5-E0098ADA4152}"/>
              </a:ext>
            </a:extLst>
          </p:cNvPr>
          <p:cNvCxnSpPr>
            <a:cxnSpLocks/>
          </p:cNvCxnSpPr>
          <p:nvPr/>
        </p:nvCxnSpPr>
        <p:spPr>
          <a:xfrm>
            <a:off x="0" y="5943535"/>
            <a:ext cx="12192000" cy="0"/>
          </a:xfrm>
          <a:prstGeom prst="line">
            <a:avLst/>
          </a:prstGeom>
          <a:ln w="38100">
            <a:solidFill>
              <a:srgbClr val="00A6C7"/>
            </a:solidFill>
          </a:ln>
        </p:spPr>
        <p:style>
          <a:lnRef idx="3">
            <a:schemeClr val="dk1"/>
          </a:lnRef>
          <a:fillRef idx="0">
            <a:schemeClr val="dk1"/>
          </a:fillRef>
          <a:effectRef idx="2">
            <a:schemeClr val="dk1"/>
          </a:effectRef>
          <a:fontRef idx="minor">
            <a:schemeClr val="tx1"/>
          </a:fontRef>
        </p:style>
      </p:cxnSp>
      <p:sp>
        <p:nvSpPr>
          <p:cNvPr id="132" name="Oval 131">
            <a:extLst>
              <a:ext uri="{FF2B5EF4-FFF2-40B4-BE49-F238E27FC236}">
                <a16:creationId xmlns="" xmlns:a16="http://schemas.microsoft.com/office/drawing/2014/main" id="{1670DEA6-0234-994B-8B89-E52AE4FC5453}"/>
              </a:ext>
            </a:extLst>
          </p:cNvPr>
          <p:cNvSpPr/>
          <p:nvPr/>
        </p:nvSpPr>
        <p:spPr>
          <a:xfrm>
            <a:off x="8632838" y="5882335"/>
            <a:ext cx="122400" cy="122400"/>
          </a:xfrm>
          <a:prstGeom prst="ellipse">
            <a:avLst/>
          </a:prstGeom>
          <a:solidFill>
            <a:srgbClr val="2F8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a:solidFill>
                <a:schemeClr val="tx1">
                  <a:lumMod val="65000"/>
                  <a:lumOff val="35000"/>
                </a:schemeClr>
              </a:solidFill>
            </a:endParaRPr>
          </a:p>
        </p:txBody>
      </p:sp>
      <p:sp>
        <p:nvSpPr>
          <p:cNvPr id="134" name="Oval 133">
            <a:extLst>
              <a:ext uri="{FF2B5EF4-FFF2-40B4-BE49-F238E27FC236}">
                <a16:creationId xmlns="" xmlns:a16="http://schemas.microsoft.com/office/drawing/2014/main" id="{EFBF3443-557C-ED4A-85FF-194F442283B7}"/>
              </a:ext>
            </a:extLst>
          </p:cNvPr>
          <p:cNvSpPr/>
          <p:nvPr/>
        </p:nvSpPr>
        <p:spPr>
          <a:xfrm>
            <a:off x="9963627" y="5882335"/>
            <a:ext cx="122400" cy="122400"/>
          </a:xfrm>
          <a:prstGeom prst="ellipse">
            <a:avLst/>
          </a:prstGeom>
          <a:solidFill>
            <a:srgbClr val="2F8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a:solidFill>
                <a:schemeClr val="tx1">
                  <a:lumMod val="65000"/>
                  <a:lumOff val="35000"/>
                </a:schemeClr>
              </a:solidFill>
            </a:endParaRPr>
          </a:p>
        </p:txBody>
      </p:sp>
      <p:sp>
        <p:nvSpPr>
          <p:cNvPr id="135" name="Oval 134">
            <a:extLst>
              <a:ext uri="{FF2B5EF4-FFF2-40B4-BE49-F238E27FC236}">
                <a16:creationId xmlns="" xmlns:a16="http://schemas.microsoft.com/office/drawing/2014/main" id="{35597500-D0DA-264D-A965-0215FC43E344}"/>
              </a:ext>
            </a:extLst>
          </p:cNvPr>
          <p:cNvSpPr/>
          <p:nvPr/>
        </p:nvSpPr>
        <p:spPr>
          <a:xfrm>
            <a:off x="7211406" y="5882335"/>
            <a:ext cx="122400" cy="122400"/>
          </a:xfrm>
          <a:prstGeom prst="ellipse">
            <a:avLst/>
          </a:prstGeom>
          <a:solidFill>
            <a:srgbClr val="2F8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a:solidFill>
                <a:schemeClr val="tx1">
                  <a:lumMod val="65000"/>
                  <a:lumOff val="35000"/>
                </a:schemeClr>
              </a:solidFill>
            </a:endParaRPr>
          </a:p>
        </p:txBody>
      </p:sp>
      <p:sp>
        <p:nvSpPr>
          <p:cNvPr id="140" name="Oval 139">
            <a:extLst>
              <a:ext uri="{FF2B5EF4-FFF2-40B4-BE49-F238E27FC236}">
                <a16:creationId xmlns="" xmlns:a16="http://schemas.microsoft.com/office/drawing/2014/main" id="{1C04E425-396E-0D4A-8F33-C9F27B3D1630}"/>
              </a:ext>
            </a:extLst>
          </p:cNvPr>
          <p:cNvSpPr/>
          <p:nvPr/>
        </p:nvSpPr>
        <p:spPr>
          <a:xfrm>
            <a:off x="2487495" y="5882335"/>
            <a:ext cx="122400" cy="122400"/>
          </a:xfrm>
          <a:prstGeom prst="ellipse">
            <a:avLst/>
          </a:prstGeom>
          <a:solidFill>
            <a:srgbClr val="2F8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a:solidFill>
                <a:schemeClr val="tx1">
                  <a:lumMod val="65000"/>
                  <a:lumOff val="35000"/>
                </a:schemeClr>
              </a:solidFill>
            </a:endParaRPr>
          </a:p>
        </p:txBody>
      </p:sp>
      <p:sp>
        <p:nvSpPr>
          <p:cNvPr id="142" name="Oval 141">
            <a:extLst>
              <a:ext uri="{FF2B5EF4-FFF2-40B4-BE49-F238E27FC236}">
                <a16:creationId xmlns="" xmlns:a16="http://schemas.microsoft.com/office/drawing/2014/main" id="{24C531B0-D34C-B84E-8F07-9DD5E6CA46AF}"/>
              </a:ext>
            </a:extLst>
          </p:cNvPr>
          <p:cNvSpPr/>
          <p:nvPr/>
        </p:nvSpPr>
        <p:spPr>
          <a:xfrm>
            <a:off x="4844077" y="5882335"/>
            <a:ext cx="122400" cy="122400"/>
          </a:xfrm>
          <a:prstGeom prst="ellipse">
            <a:avLst/>
          </a:prstGeom>
          <a:solidFill>
            <a:srgbClr val="2F8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a:solidFill>
                <a:schemeClr val="tx1">
                  <a:lumMod val="65000"/>
                  <a:lumOff val="35000"/>
                </a:schemeClr>
              </a:solidFill>
            </a:endParaRPr>
          </a:p>
        </p:txBody>
      </p:sp>
      <p:sp>
        <p:nvSpPr>
          <p:cNvPr id="143" name="Oval 142">
            <a:extLst>
              <a:ext uri="{FF2B5EF4-FFF2-40B4-BE49-F238E27FC236}">
                <a16:creationId xmlns="" xmlns:a16="http://schemas.microsoft.com/office/drawing/2014/main" id="{7E9F0156-AB7A-D644-A0C2-827348E80933}"/>
              </a:ext>
            </a:extLst>
          </p:cNvPr>
          <p:cNvSpPr/>
          <p:nvPr/>
        </p:nvSpPr>
        <p:spPr>
          <a:xfrm>
            <a:off x="1274679" y="5882335"/>
            <a:ext cx="122400" cy="122400"/>
          </a:xfrm>
          <a:prstGeom prst="ellipse">
            <a:avLst/>
          </a:prstGeom>
          <a:solidFill>
            <a:srgbClr val="2F8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a:solidFill>
                <a:schemeClr val="tx1">
                  <a:lumMod val="65000"/>
                  <a:lumOff val="35000"/>
                </a:schemeClr>
              </a:solidFill>
            </a:endParaRPr>
          </a:p>
        </p:txBody>
      </p:sp>
      <p:sp>
        <p:nvSpPr>
          <p:cNvPr id="144" name="Oval 143">
            <a:extLst>
              <a:ext uri="{FF2B5EF4-FFF2-40B4-BE49-F238E27FC236}">
                <a16:creationId xmlns="" xmlns:a16="http://schemas.microsoft.com/office/drawing/2014/main" id="{213475B5-9FA2-8E4C-A80C-9B0D73FC5529}"/>
              </a:ext>
            </a:extLst>
          </p:cNvPr>
          <p:cNvSpPr/>
          <p:nvPr/>
        </p:nvSpPr>
        <p:spPr>
          <a:xfrm>
            <a:off x="3709859" y="5882335"/>
            <a:ext cx="122400" cy="122400"/>
          </a:xfrm>
          <a:prstGeom prst="ellipse">
            <a:avLst/>
          </a:prstGeom>
          <a:solidFill>
            <a:srgbClr val="2F8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a:solidFill>
                <a:schemeClr val="tx1">
                  <a:lumMod val="65000"/>
                  <a:lumOff val="35000"/>
                </a:schemeClr>
              </a:solidFill>
            </a:endParaRPr>
          </a:p>
        </p:txBody>
      </p:sp>
      <p:sp>
        <p:nvSpPr>
          <p:cNvPr id="145" name="Oval 144">
            <a:extLst>
              <a:ext uri="{FF2B5EF4-FFF2-40B4-BE49-F238E27FC236}">
                <a16:creationId xmlns="" xmlns:a16="http://schemas.microsoft.com/office/drawing/2014/main" id="{877EB414-976F-E942-BFE2-B6F6349FC0E8}"/>
              </a:ext>
            </a:extLst>
          </p:cNvPr>
          <p:cNvSpPr/>
          <p:nvPr/>
        </p:nvSpPr>
        <p:spPr>
          <a:xfrm>
            <a:off x="6044083" y="5882335"/>
            <a:ext cx="122400" cy="122400"/>
          </a:xfrm>
          <a:prstGeom prst="ellipse">
            <a:avLst/>
          </a:prstGeom>
          <a:solidFill>
            <a:srgbClr val="2F8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a:solidFill>
                <a:schemeClr val="tx1">
                  <a:lumMod val="65000"/>
                  <a:lumOff val="35000"/>
                </a:schemeClr>
              </a:solidFill>
            </a:endParaRPr>
          </a:p>
        </p:txBody>
      </p:sp>
      <p:sp>
        <p:nvSpPr>
          <p:cNvPr id="146" name="Oval 145">
            <a:extLst>
              <a:ext uri="{FF2B5EF4-FFF2-40B4-BE49-F238E27FC236}">
                <a16:creationId xmlns="" xmlns:a16="http://schemas.microsoft.com/office/drawing/2014/main" id="{9446ACB7-5D56-7648-87C1-3EA0209B0BC7}"/>
              </a:ext>
            </a:extLst>
          </p:cNvPr>
          <p:cNvSpPr/>
          <p:nvPr/>
        </p:nvSpPr>
        <p:spPr>
          <a:xfrm>
            <a:off x="11119845" y="5882335"/>
            <a:ext cx="122400" cy="122400"/>
          </a:xfrm>
          <a:prstGeom prst="ellipse">
            <a:avLst/>
          </a:prstGeom>
          <a:solidFill>
            <a:srgbClr val="00A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00">
              <a:solidFill>
                <a:schemeClr val="tx1">
                  <a:lumMod val="65000"/>
                  <a:lumOff val="35000"/>
                </a:schemeClr>
              </a:solidFill>
            </a:endParaRPr>
          </a:p>
        </p:txBody>
      </p:sp>
      <p:grpSp>
        <p:nvGrpSpPr>
          <p:cNvPr id="147" name="Group 146">
            <a:extLst>
              <a:ext uri="{FF2B5EF4-FFF2-40B4-BE49-F238E27FC236}">
                <a16:creationId xmlns="" xmlns:a16="http://schemas.microsoft.com/office/drawing/2014/main" id="{770252AA-9F20-5748-9956-0C0922F999AD}"/>
              </a:ext>
            </a:extLst>
          </p:cNvPr>
          <p:cNvGrpSpPr/>
          <p:nvPr/>
        </p:nvGrpSpPr>
        <p:grpSpPr>
          <a:xfrm>
            <a:off x="1000879" y="6011686"/>
            <a:ext cx="10413814" cy="253237"/>
            <a:chOff x="1201055" y="6723656"/>
            <a:chExt cx="12496577" cy="255505"/>
          </a:xfrm>
        </p:grpSpPr>
        <p:sp>
          <p:nvSpPr>
            <p:cNvPr id="148" name="Rectangle 147">
              <a:extLst>
                <a:ext uri="{FF2B5EF4-FFF2-40B4-BE49-F238E27FC236}">
                  <a16:creationId xmlns="" xmlns:a16="http://schemas.microsoft.com/office/drawing/2014/main" id="{34E9773F-69D2-5043-9519-F6E081ECE061}"/>
                </a:ext>
              </a:extLst>
            </p:cNvPr>
            <p:cNvSpPr/>
            <p:nvPr/>
          </p:nvSpPr>
          <p:spPr>
            <a:xfrm>
              <a:off x="10009238" y="6723656"/>
              <a:ext cx="792910" cy="255505"/>
            </a:xfrm>
            <a:prstGeom prst="rect">
              <a:avLst/>
            </a:prstGeom>
          </p:spPr>
          <p:txBody>
            <a:bodyPr wrap="none">
              <a:spAutoFit/>
            </a:bodyPr>
            <a:lstStyle/>
            <a:p>
              <a:pPr algn="ctr"/>
              <a:r>
                <a:rPr lang="en-IN" sz="1100" b="1" dirty="0">
                  <a:solidFill>
                    <a:schemeClr val="tx1">
                      <a:lumMod val="65000"/>
                      <a:lumOff val="35000"/>
                    </a:schemeClr>
                  </a:solidFill>
                </a:rPr>
                <a:t>2009-12</a:t>
              </a:r>
            </a:p>
          </p:txBody>
        </p:sp>
        <p:sp>
          <p:nvSpPr>
            <p:cNvPr id="149" name="Rectangle 148">
              <a:extLst>
                <a:ext uri="{FF2B5EF4-FFF2-40B4-BE49-F238E27FC236}">
                  <a16:creationId xmlns="" xmlns:a16="http://schemas.microsoft.com/office/drawing/2014/main" id="{A0C8CB7C-D6B4-204A-BC9D-2316D39F58CF}"/>
                </a:ext>
              </a:extLst>
            </p:cNvPr>
            <p:cNvSpPr/>
            <p:nvPr/>
          </p:nvSpPr>
          <p:spPr>
            <a:xfrm>
              <a:off x="11566802" y="6723656"/>
              <a:ext cx="792910" cy="255505"/>
            </a:xfrm>
            <a:prstGeom prst="rect">
              <a:avLst/>
            </a:prstGeom>
          </p:spPr>
          <p:txBody>
            <a:bodyPr wrap="none">
              <a:spAutoFit/>
            </a:bodyPr>
            <a:lstStyle/>
            <a:p>
              <a:r>
                <a:rPr lang="en-IN" sz="1100" b="1" dirty="0">
                  <a:solidFill>
                    <a:schemeClr val="tx1">
                      <a:lumMod val="65000"/>
                      <a:lumOff val="35000"/>
                    </a:schemeClr>
                  </a:solidFill>
                </a:rPr>
                <a:t>2013-19</a:t>
              </a:r>
            </a:p>
          </p:txBody>
        </p:sp>
        <p:sp>
          <p:nvSpPr>
            <p:cNvPr id="150" name="Rectangle 149">
              <a:extLst>
                <a:ext uri="{FF2B5EF4-FFF2-40B4-BE49-F238E27FC236}">
                  <a16:creationId xmlns="" xmlns:a16="http://schemas.microsoft.com/office/drawing/2014/main" id="{365E84F2-4C75-4440-9D48-B39003DB11C1}"/>
                </a:ext>
              </a:extLst>
            </p:cNvPr>
            <p:cNvSpPr/>
            <p:nvPr/>
          </p:nvSpPr>
          <p:spPr>
            <a:xfrm>
              <a:off x="8240984" y="6723656"/>
              <a:ext cx="792910" cy="255505"/>
            </a:xfrm>
            <a:prstGeom prst="rect">
              <a:avLst/>
            </a:prstGeom>
          </p:spPr>
          <p:txBody>
            <a:bodyPr wrap="none">
              <a:spAutoFit/>
            </a:bodyPr>
            <a:lstStyle/>
            <a:p>
              <a:r>
                <a:rPr lang="en-IN" sz="1100" b="1" dirty="0">
                  <a:solidFill>
                    <a:schemeClr val="tx1">
                      <a:lumMod val="65000"/>
                      <a:lumOff val="35000"/>
                    </a:schemeClr>
                  </a:solidFill>
                </a:rPr>
                <a:t>2007-08</a:t>
              </a:r>
            </a:p>
          </p:txBody>
        </p:sp>
        <p:sp>
          <p:nvSpPr>
            <p:cNvPr id="182" name="Rectangle 181">
              <a:extLst>
                <a:ext uri="{FF2B5EF4-FFF2-40B4-BE49-F238E27FC236}">
                  <a16:creationId xmlns="" xmlns:a16="http://schemas.microsoft.com/office/drawing/2014/main" id="{172E8196-BD4D-0E4C-94C1-9B013E1654E8}"/>
                </a:ext>
              </a:extLst>
            </p:cNvPr>
            <p:cNvSpPr/>
            <p:nvPr/>
          </p:nvSpPr>
          <p:spPr>
            <a:xfrm>
              <a:off x="2559765" y="6723656"/>
              <a:ext cx="792910" cy="255505"/>
            </a:xfrm>
            <a:prstGeom prst="rect">
              <a:avLst/>
            </a:prstGeom>
          </p:spPr>
          <p:txBody>
            <a:bodyPr wrap="none">
              <a:spAutoFit/>
            </a:bodyPr>
            <a:lstStyle/>
            <a:p>
              <a:r>
                <a:rPr lang="en-IN" sz="1100" b="1" dirty="0">
                  <a:solidFill>
                    <a:schemeClr val="tx1">
                      <a:lumMod val="65000"/>
                      <a:lumOff val="35000"/>
                    </a:schemeClr>
                  </a:solidFill>
                </a:rPr>
                <a:t>1996-98</a:t>
              </a:r>
            </a:p>
          </p:txBody>
        </p:sp>
        <p:sp>
          <p:nvSpPr>
            <p:cNvPr id="183" name="Rectangle 182">
              <a:extLst>
                <a:ext uri="{FF2B5EF4-FFF2-40B4-BE49-F238E27FC236}">
                  <a16:creationId xmlns="" xmlns:a16="http://schemas.microsoft.com/office/drawing/2014/main" id="{11C53A00-C6E1-064D-A60C-6267FA53F8B6}"/>
                </a:ext>
              </a:extLst>
            </p:cNvPr>
            <p:cNvSpPr/>
            <p:nvPr/>
          </p:nvSpPr>
          <p:spPr>
            <a:xfrm>
              <a:off x="5396659" y="6723656"/>
              <a:ext cx="792910" cy="255505"/>
            </a:xfrm>
            <a:prstGeom prst="rect">
              <a:avLst/>
            </a:prstGeom>
          </p:spPr>
          <p:txBody>
            <a:bodyPr wrap="none">
              <a:spAutoFit/>
            </a:bodyPr>
            <a:lstStyle/>
            <a:p>
              <a:r>
                <a:rPr lang="en-IN" sz="1100" b="1" dirty="0">
                  <a:solidFill>
                    <a:schemeClr val="tx1">
                      <a:lumMod val="65000"/>
                      <a:lumOff val="35000"/>
                    </a:schemeClr>
                  </a:solidFill>
                </a:rPr>
                <a:t>2001-03</a:t>
              </a:r>
            </a:p>
          </p:txBody>
        </p:sp>
        <p:sp>
          <p:nvSpPr>
            <p:cNvPr id="184" name="Rectangle 183">
              <a:extLst>
                <a:ext uri="{FF2B5EF4-FFF2-40B4-BE49-F238E27FC236}">
                  <a16:creationId xmlns="" xmlns:a16="http://schemas.microsoft.com/office/drawing/2014/main" id="{9C63C119-AE13-DB43-BC9E-715F878490C9}"/>
                </a:ext>
              </a:extLst>
            </p:cNvPr>
            <p:cNvSpPr/>
            <p:nvPr/>
          </p:nvSpPr>
          <p:spPr>
            <a:xfrm>
              <a:off x="1201055" y="6723656"/>
              <a:ext cx="792910" cy="255505"/>
            </a:xfrm>
            <a:prstGeom prst="rect">
              <a:avLst/>
            </a:prstGeom>
          </p:spPr>
          <p:txBody>
            <a:bodyPr wrap="none">
              <a:spAutoFit/>
            </a:bodyPr>
            <a:lstStyle/>
            <a:p>
              <a:pPr algn="ctr"/>
              <a:r>
                <a:rPr lang="en-IN" sz="1100" b="1" dirty="0">
                  <a:solidFill>
                    <a:schemeClr val="tx1">
                      <a:lumMod val="65000"/>
                      <a:lumOff val="35000"/>
                    </a:schemeClr>
                  </a:solidFill>
                </a:rPr>
                <a:t>1989-95</a:t>
              </a:r>
            </a:p>
          </p:txBody>
        </p:sp>
        <p:sp>
          <p:nvSpPr>
            <p:cNvPr id="185" name="Rectangle 184">
              <a:extLst>
                <a:ext uri="{FF2B5EF4-FFF2-40B4-BE49-F238E27FC236}">
                  <a16:creationId xmlns="" xmlns:a16="http://schemas.microsoft.com/office/drawing/2014/main" id="{90CFF18A-A390-8F4C-AC3A-2139960DE28F}"/>
                </a:ext>
              </a:extLst>
            </p:cNvPr>
            <p:cNvSpPr/>
            <p:nvPr/>
          </p:nvSpPr>
          <p:spPr>
            <a:xfrm>
              <a:off x="4128219" y="6723656"/>
              <a:ext cx="792910" cy="255505"/>
            </a:xfrm>
            <a:prstGeom prst="rect">
              <a:avLst/>
            </a:prstGeom>
          </p:spPr>
          <p:txBody>
            <a:bodyPr wrap="none">
              <a:spAutoFit/>
            </a:bodyPr>
            <a:lstStyle/>
            <a:p>
              <a:pPr algn="ctr"/>
              <a:r>
                <a:rPr lang="en-IN" sz="1100" b="1" dirty="0">
                  <a:solidFill>
                    <a:schemeClr val="tx1">
                      <a:lumMod val="65000"/>
                      <a:lumOff val="35000"/>
                    </a:schemeClr>
                  </a:solidFill>
                </a:rPr>
                <a:t>1999-00</a:t>
              </a:r>
            </a:p>
          </p:txBody>
        </p:sp>
        <p:sp>
          <p:nvSpPr>
            <p:cNvPr id="186" name="Rectangle 185">
              <a:extLst>
                <a:ext uri="{FF2B5EF4-FFF2-40B4-BE49-F238E27FC236}">
                  <a16:creationId xmlns="" xmlns:a16="http://schemas.microsoft.com/office/drawing/2014/main" id="{5AF4374B-105F-C643-9880-BA4880669C3D}"/>
                </a:ext>
              </a:extLst>
            </p:cNvPr>
            <p:cNvSpPr/>
            <p:nvPr/>
          </p:nvSpPr>
          <p:spPr>
            <a:xfrm>
              <a:off x="6904457" y="6723656"/>
              <a:ext cx="792910" cy="255505"/>
            </a:xfrm>
            <a:prstGeom prst="rect">
              <a:avLst/>
            </a:prstGeom>
          </p:spPr>
          <p:txBody>
            <a:bodyPr wrap="none">
              <a:spAutoFit/>
            </a:bodyPr>
            <a:lstStyle/>
            <a:p>
              <a:pPr algn="ctr"/>
              <a:r>
                <a:rPr lang="en-IN" sz="1100" b="1" dirty="0">
                  <a:solidFill>
                    <a:schemeClr val="tx1">
                      <a:lumMod val="65000"/>
                      <a:lumOff val="35000"/>
                    </a:schemeClr>
                  </a:solidFill>
                </a:rPr>
                <a:t>2004-06</a:t>
              </a:r>
            </a:p>
          </p:txBody>
        </p:sp>
        <p:sp>
          <p:nvSpPr>
            <p:cNvPr id="187" name="Rectangle 186">
              <a:extLst>
                <a:ext uri="{FF2B5EF4-FFF2-40B4-BE49-F238E27FC236}">
                  <a16:creationId xmlns="" xmlns:a16="http://schemas.microsoft.com/office/drawing/2014/main" id="{8662AA18-CDB7-5D4E-ADD2-384DC4F94787}"/>
                </a:ext>
              </a:extLst>
            </p:cNvPr>
            <p:cNvSpPr/>
            <p:nvPr/>
          </p:nvSpPr>
          <p:spPr>
            <a:xfrm>
              <a:off x="13129785" y="6723656"/>
              <a:ext cx="567847" cy="255505"/>
            </a:xfrm>
            <a:prstGeom prst="rect">
              <a:avLst/>
            </a:prstGeom>
          </p:spPr>
          <p:txBody>
            <a:bodyPr wrap="none">
              <a:spAutoFit/>
            </a:bodyPr>
            <a:lstStyle/>
            <a:p>
              <a:r>
                <a:rPr lang="en-IN" sz="1100" b="1" dirty="0">
                  <a:solidFill>
                    <a:schemeClr val="tx1">
                      <a:lumMod val="65000"/>
                      <a:lumOff val="35000"/>
                    </a:schemeClr>
                  </a:solidFill>
                </a:rPr>
                <a:t>2020</a:t>
              </a:r>
            </a:p>
          </p:txBody>
        </p:sp>
      </p:grpSp>
    </p:spTree>
    <p:extLst>
      <p:ext uri="{BB962C8B-B14F-4D97-AF65-F5344CB8AC3E}">
        <p14:creationId xmlns:p14="http://schemas.microsoft.com/office/powerpoint/2010/main" val="40344193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A5BB0764-45F6-CA41-B84D-BDF750C6135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5677" y="2383530"/>
            <a:ext cx="3673289" cy="3673289"/>
          </a:xfrm>
          <a:prstGeom prst="rect">
            <a:avLst/>
          </a:prstGeom>
        </p:spPr>
      </p:pic>
      <p:cxnSp>
        <p:nvCxnSpPr>
          <p:cNvPr id="63" name="Straight Connector 62">
            <a:extLst>
              <a:ext uri="{FF2B5EF4-FFF2-40B4-BE49-F238E27FC236}">
                <a16:creationId xmlns="" xmlns:a16="http://schemas.microsoft.com/office/drawing/2014/main" id="{64ED3FCF-271A-4E76-961C-E9C2B20B0BC2}"/>
              </a:ext>
            </a:extLst>
          </p:cNvPr>
          <p:cNvCxnSpPr>
            <a:cxnSpLocks/>
          </p:cNvCxnSpPr>
          <p:nvPr/>
        </p:nvCxnSpPr>
        <p:spPr>
          <a:xfrm>
            <a:off x="0" y="1669602"/>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2" name="Rectangle: Rounded Corners 61">
            <a:extLst>
              <a:ext uri="{FF2B5EF4-FFF2-40B4-BE49-F238E27FC236}">
                <a16:creationId xmlns="" xmlns:a16="http://schemas.microsoft.com/office/drawing/2014/main" id="{C1049C5E-E50E-4897-BD37-313B666CBD0A}"/>
              </a:ext>
            </a:extLst>
          </p:cNvPr>
          <p:cNvSpPr/>
          <p:nvPr/>
        </p:nvSpPr>
        <p:spPr>
          <a:xfrm>
            <a:off x="2514600" y="1393337"/>
            <a:ext cx="7160559" cy="553449"/>
          </a:xfrm>
          <a:prstGeom prst="roundRect">
            <a:avLst>
              <a:gd name="adj" fmla="val 50000"/>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4" name="Title 1">
            <a:extLst>
              <a:ext uri="{FF2B5EF4-FFF2-40B4-BE49-F238E27FC236}">
                <a16:creationId xmlns="" xmlns:a16="http://schemas.microsoft.com/office/drawing/2014/main" id="{C81C06CD-F731-48D0-8514-5CAED2B9F597}"/>
              </a:ext>
            </a:extLst>
          </p:cNvPr>
          <p:cNvSpPr txBox="1">
            <a:spLocks/>
          </p:cNvSpPr>
          <p:nvPr/>
        </p:nvSpPr>
        <p:spPr>
          <a:xfrm>
            <a:off x="838200" y="1469945"/>
            <a:ext cx="10515600" cy="4345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2400" b="1" dirty="0">
                <a:latin typeface="Calibri" panose="020F0502020204030204" pitchFamily="34" charset="0"/>
                <a:cs typeface="Calibri" panose="020F0502020204030204" pitchFamily="34" charset="0"/>
              </a:rPr>
              <a:t>INDIA’S LEADING END-TO-END LOGISTICS SOLUTIONS</a:t>
            </a:r>
            <a:endParaRPr lang="en-US" sz="2400" b="1" dirty="0">
              <a:latin typeface="Calibri" panose="020F0502020204030204" pitchFamily="34" charset="0"/>
              <a:cs typeface="Calibri" panose="020F0502020204030204" pitchFamily="34" charset="0"/>
            </a:endParaRPr>
          </a:p>
        </p:txBody>
      </p:sp>
      <p:cxnSp>
        <p:nvCxnSpPr>
          <p:cNvPr id="49" name="Straight Connector 48">
            <a:extLst>
              <a:ext uri="{FF2B5EF4-FFF2-40B4-BE49-F238E27FC236}">
                <a16:creationId xmlns="" xmlns:a16="http://schemas.microsoft.com/office/drawing/2014/main" id="{89F7F48A-B01B-3449-B405-1C2A9DD4FAEC}"/>
              </a:ext>
            </a:extLst>
          </p:cNvPr>
          <p:cNvCxnSpPr>
            <a:cxnSpLocks/>
          </p:cNvCxnSpPr>
          <p:nvPr/>
        </p:nvCxnSpPr>
        <p:spPr>
          <a:xfrm>
            <a:off x="5233052" y="2556148"/>
            <a:ext cx="6958948" cy="0"/>
          </a:xfrm>
          <a:prstGeom prst="line">
            <a:avLst/>
          </a:prstGeom>
          <a:ln w="6350">
            <a:solidFill>
              <a:srgbClr val="0098B2"/>
            </a:solidFill>
          </a:ln>
        </p:spPr>
        <p:style>
          <a:lnRef idx="3">
            <a:schemeClr val="dk1"/>
          </a:lnRef>
          <a:fillRef idx="0">
            <a:schemeClr val="dk1"/>
          </a:fillRef>
          <a:effectRef idx="2">
            <a:schemeClr val="dk1"/>
          </a:effectRef>
          <a:fontRef idx="minor">
            <a:schemeClr val="tx1"/>
          </a:fontRef>
        </p:style>
      </p:cxnSp>
      <p:sp>
        <p:nvSpPr>
          <p:cNvPr id="17" name="TextBox 16">
            <a:extLst>
              <a:ext uri="{FF2B5EF4-FFF2-40B4-BE49-F238E27FC236}">
                <a16:creationId xmlns="" xmlns:a16="http://schemas.microsoft.com/office/drawing/2014/main" id="{C262990D-F52D-1A48-A457-B00E4271BC86}"/>
              </a:ext>
            </a:extLst>
          </p:cNvPr>
          <p:cNvSpPr txBox="1"/>
          <p:nvPr/>
        </p:nvSpPr>
        <p:spPr>
          <a:xfrm>
            <a:off x="5188663" y="2678273"/>
            <a:ext cx="6342190" cy="1367747"/>
          </a:xfrm>
          <a:prstGeom prst="rect">
            <a:avLst/>
          </a:prstGeom>
          <a:noFill/>
        </p:spPr>
        <p:txBody>
          <a:bodyPr wrap="square" rtlCol="0">
            <a:spAutoFit/>
          </a:bodyPr>
          <a:lstStyle/>
          <a:p>
            <a:pPr marL="238115" indent="-238115">
              <a:lnSpc>
                <a:spcPct val="120000"/>
              </a:lnSpc>
              <a:buFont typeface="Arial" panose="020B0604020202020204" pitchFamily="34" charset="0"/>
              <a:buChar char="•"/>
            </a:pPr>
            <a:r>
              <a:rPr lang="en-IN" sz="1400" dirty="0">
                <a:latin typeface="+mj-lt"/>
                <a:cs typeface="Arial" panose="020B0604020202020204" pitchFamily="34" charset="0"/>
              </a:rPr>
              <a:t>End-to-end logistics solutions – Multi-modal solutions across road, </a:t>
            </a:r>
            <a:br>
              <a:rPr lang="en-IN" sz="1400" dirty="0">
                <a:latin typeface="+mj-lt"/>
                <a:cs typeface="Arial" panose="020B0604020202020204" pitchFamily="34" charset="0"/>
              </a:rPr>
            </a:br>
            <a:r>
              <a:rPr lang="en-IN" sz="1400" dirty="0">
                <a:latin typeface="+mj-lt"/>
                <a:cs typeface="Arial" panose="020B0604020202020204" pitchFamily="34" charset="0"/>
              </a:rPr>
              <a:t>rail and air </a:t>
            </a:r>
          </a:p>
          <a:p>
            <a:pPr marL="238115" indent="-238115">
              <a:lnSpc>
                <a:spcPct val="120000"/>
              </a:lnSpc>
              <a:buFont typeface="Arial" panose="020B0604020202020204" pitchFamily="34" charset="0"/>
              <a:buChar char="•"/>
            </a:pPr>
            <a:r>
              <a:rPr lang="en-IN" sz="1400" dirty="0">
                <a:latin typeface="+mj-lt"/>
                <a:cs typeface="Arial" panose="020B0604020202020204" pitchFamily="34" charset="0"/>
              </a:rPr>
              <a:t>Covers </a:t>
            </a:r>
            <a:r>
              <a:rPr lang="en-IN" sz="1400" b="1" u="sng" dirty="0">
                <a:solidFill>
                  <a:srgbClr val="2F85A2"/>
                </a:solidFill>
                <a:latin typeface="+mj-lt"/>
                <a:cs typeface="Arial" panose="020B0604020202020204" pitchFamily="34" charset="0"/>
              </a:rPr>
              <a:t>over 99% of the country’s districts</a:t>
            </a:r>
          </a:p>
          <a:p>
            <a:pPr marL="238115" indent="-238115">
              <a:lnSpc>
                <a:spcPct val="120000"/>
              </a:lnSpc>
              <a:buFont typeface="Arial" panose="020B0604020202020204" pitchFamily="34" charset="0"/>
              <a:buChar char="•"/>
            </a:pPr>
            <a:r>
              <a:rPr lang="en-IN" sz="1400" b="1" u="sng" dirty="0">
                <a:solidFill>
                  <a:srgbClr val="2F85A2"/>
                </a:solidFill>
                <a:latin typeface="+mj-lt"/>
                <a:cs typeface="Arial" panose="020B0604020202020204" pitchFamily="34" charset="0"/>
              </a:rPr>
              <a:t>Over 500 pick-up points </a:t>
            </a:r>
            <a:r>
              <a:rPr lang="en-IN" sz="1400" dirty="0">
                <a:latin typeface="+mj-lt"/>
                <a:cs typeface="Arial" panose="020B0604020202020204" pitchFamily="34" charset="0"/>
              </a:rPr>
              <a:t>across India </a:t>
            </a:r>
          </a:p>
          <a:p>
            <a:pPr marL="238115" indent="-238115">
              <a:lnSpc>
                <a:spcPct val="120000"/>
              </a:lnSpc>
              <a:buFont typeface="Arial" panose="020B0604020202020204" pitchFamily="34" charset="0"/>
              <a:buChar char="•"/>
            </a:pPr>
            <a:r>
              <a:rPr lang="en-IN" sz="1400" dirty="0">
                <a:latin typeface="+mj-lt"/>
                <a:cs typeface="Arial" panose="020B0604020202020204" pitchFamily="34" charset="0"/>
              </a:rPr>
              <a:t>The most preferred partner for end-to-end logistics across India</a:t>
            </a:r>
          </a:p>
        </p:txBody>
      </p:sp>
      <p:sp>
        <p:nvSpPr>
          <p:cNvPr id="18" name="TextBox 17">
            <a:extLst>
              <a:ext uri="{FF2B5EF4-FFF2-40B4-BE49-F238E27FC236}">
                <a16:creationId xmlns="" xmlns:a16="http://schemas.microsoft.com/office/drawing/2014/main" id="{8388690F-F5B5-9443-92BE-EABA5126901A}"/>
              </a:ext>
            </a:extLst>
          </p:cNvPr>
          <p:cNvSpPr txBox="1"/>
          <p:nvPr/>
        </p:nvSpPr>
        <p:spPr>
          <a:xfrm>
            <a:off x="4932804" y="5438184"/>
            <a:ext cx="1044359" cy="400110"/>
          </a:xfrm>
          <a:prstGeom prst="rect">
            <a:avLst/>
          </a:prstGeom>
          <a:noFill/>
        </p:spPr>
        <p:txBody>
          <a:bodyPr wrap="square" rtlCol="0">
            <a:spAutoFit/>
          </a:bodyPr>
          <a:lstStyle/>
          <a:p>
            <a:pPr algn="ctr"/>
            <a:r>
              <a:rPr lang="en-IN" sz="1000" dirty="0">
                <a:solidFill>
                  <a:schemeClr val="tx1">
                    <a:lumMod val="50000"/>
                    <a:lumOff val="50000"/>
                  </a:schemeClr>
                </a:solidFill>
                <a:latin typeface="+mj-lt"/>
                <a:cs typeface="Arial" panose="020B0604020202020204" pitchFamily="34" charset="0"/>
              </a:rPr>
              <a:t>End-to-end</a:t>
            </a:r>
          </a:p>
          <a:p>
            <a:pPr algn="ctr"/>
            <a:r>
              <a:rPr lang="en-IN" sz="1000" dirty="0">
                <a:solidFill>
                  <a:schemeClr val="tx1">
                    <a:lumMod val="50000"/>
                    <a:lumOff val="50000"/>
                  </a:schemeClr>
                </a:solidFill>
                <a:latin typeface="+mj-lt"/>
                <a:cs typeface="Arial" panose="020B0604020202020204" pitchFamily="34" charset="0"/>
              </a:rPr>
              <a:t>solutions</a:t>
            </a:r>
          </a:p>
        </p:txBody>
      </p:sp>
      <p:sp>
        <p:nvSpPr>
          <p:cNvPr id="19" name="TextBox 18">
            <a:extLst>
              <a:ext uri="{FF2B5EF4-FFF2-40B4-BE49-F238E27FC236}">
                <a16:creationId xmlns="" xmlns:a16="http://schemas.microsoft.com/office/drawing/2014/main" id="{A11DB54B-BA5F-EE48-8286-ACE86055619A}"/>
              </a:ext>
            </a:extLst>
          </p:cNvPr>
          <p:cNvSpPr txBox="1"/>
          <p:nvPr/>
        </p:nvSpPr>
        <p:spPr>
          <a:xfrm>
            <a:off x="6410908" y="5438184"/>
            <a:ext cx="1044359" cy="400110"/>
          </a:xfrm>
          <a:prstGeom prst="rect">
            <a:avLst/>
          </a:prstGeom>
          <a:noFill/>
        </p:spPr>
        <p:txBody>
          <a:bodyPr wrap="square" rtlCol="0">
            <a:spAutoFit/>
          </a:bodyPr>
          <a:lstStyle/>
          <a:p>
            <a:pPr algn="ctr"/>
            <a:r>
              <a:rPr lang="en-IN" sz="1000" dirty="0">
                <a:solidFill>
                  <a:schemeClr val="tx1">
                    <a:lumMod val="50000"/>
                    <a:lumOff val="50000"/>
                  </a:schemeClr>
                </a:solidFill>
                <a:latin typeface="+mj-lt"/>
                <a:cs typeface="Arial" panose="020B0604020202020204" pitchFamily="34" charset="0"/>
              </a:rPr>
              <a:t>Dedicated 24x7 support</a:t>
            </a:r>
          </a:p>
        </p:txBody>
      </p:sp>
      <p:sp>
        <p:nvSpPr>
          <p:cNvPr id="20" name="TextBox 19">
            <a:extLst>
              <a:ext uri="{FF2B5EF4-FFF2-40B4-BE49-F238E27FC236}">
                <a16:creationId xmlns="" xmlns:a16="http://schemas.microsoft.com/office/drawing/2014/main" id="{73D7275A-9621-5447-82EA-5086C926E4DD}"/>
              </a:ext>
            </a:extLst>
          </p:cNvPr>
          <p:cNvSpPr txBox="1"/>
          <p:nvPr/>
        </p:nvSpPr>
        <p:spPr>
          <a:xfrm>
            <a:off x="7910385" y="5361240"/>
            <a:ext cx="1044359" cy="553998"/>
          </a:xfrm>
          <a:prstGeom prst="rect">
            <a:avLst/>
          </a:prstGeom>
          <a:noFill/>
        </p:spPr>
        <p:txBody>
          <a:bodyPr wrap="square" rtlCol="0">
            <a:spAutoFit/>
          </a:bodyPr>
          <a:lstStyle/>
          <a:p>
            <a:pPr algn="ctr"/>
            <a:r>
              <a:rPr lang="en-IN" sz="1000" dirty="0">
                <a:solidFill>
                  <a:schemeClr val="tx1">
                    <a:lumMod val="50000"/>
                    <a:lumOff val="50000"/>
                  </a:schemeClr>
                </a:solidFill>
                <a:latin typeface="+mj-lt"/>
                <a:cs typeface="Arial" panose="020B0604020202020204" pitchFamily="34" charset="0"/>
              </a:rPr>
              <a:t>Experience across</a:t>
            </a:r>
          </a:p>
          <a:p>
            <a:pPr algn="ctr"/>
            <a:r>
              <a:rPr lang="en-IN" sz="1000" dirty="0">
                <a:solidFill>
                  <a:schemeClr val="tx1">
                    <a:lumMod val="50000"/>
                    <a:lumOff val="50000"/>
                  </a:schemeClr>
                </a:solidFill>
                <a:latin typeface="+mj-lt"/>
                <a:cs typeface="Arial" panose="020B0604020202020204" pitchFamily="34" charset="0"/>
              </a:rPr>
              <a:t>industries</a:t>
            </a:r>
          </a:p>
        </p:txBody>
      </p:sp>
      <p:sp>
        <p:nvSpPr>
          <p:cNvPr id="22" name="TextBox 21">
            <a:extLst>
              <a:ext uri="{FF2B5EF4-FFF2-40B4-BE49-F238E27FC236}">
                <a16:creationId xmlns="" xmlns:a16="http://schemas.microsoft.com/office/drawing/2014/main" id="{3F6447DC-2DBA-B442-B485-66FEE7E923C9}"/>
              </a:ext>
            </a:extLst>
          </p:cNvPr>
          <p:cNvSpPr txBox="1"/>
          <p:nvPr/>
        </p:nvSpPr>
        <p:spPr>
          <a:xfrm>
            <a:off x="9127508" y="5438184"/>
            <a:ext cx="1492128" cy="553998"/>
          </a:xfrm>
          <a:prstGeom prst="rect">
            <a:avLst/>
          </a:prstGeom>
          <a:noFill/>
        </p:spPr>
        <p:txBody>
          <a:bodyPr wrap="square" rtlCol="0">
            <a:spAutoFit/>
          </a:bodyPr>
          <a:lstStyle/>
          <a:p>
            <a:pPr algn="ctr"/>
            <a:r>
              <a:rPr lang="en-IN" sz="1000" dirty="0">
                <a:solidFill>
                  <a:schemeClr val="tx1">
                    <a:lumMod val="50000"/>
                    <a:lumOff val="50000"/>
                  </a:schemeClr>
                </a:solidFill>
                <a:latin typeface="+mj-lt"/>
                <a:cs typeface="Arial" panose="020B0604020202020204" pitchFamily="34" charset="0"/>
              </a:rPr>
              <a:t>Deliveries to </a:t>
            </a:r>
            <a:br>
              <a:rPr lang="en-IN" sz="1000" dirty="0">
                <a:solidFill>
                  <a:schemeClr val="tx1">
                    <a:lumMod val="50000"/>
                    <a:lumOff val="50000"/>
                  </a:schemeClr>
                </a:solidFill>
                <a:latin typeface="+mj-lt"/>
                <a:cs typeface="Arial" panose="020B0604020202020204" pitchFamily="34" charset="0"/>
              </a:rPr>
            </a:br>
            <a:r>
              <a:rPr lang="en-IN" sz="1000" dirty="0">
                <a:solidFill>
                  <a:schemeClr val="tx1">
                    <a:lumMod val="50000"/>
                    <a:lumOff val="50000"/>
                  </a:schemeClr>
                </a:solidFill>
                <a:latin typeface="+mj-lt"/>
                <a:cs typeface="Arial" panose="020B0604020202020204" pitchFamily="34" charset="0"/>
              </a:rPr>
              <a:t>over </a:t>
            </a:r>
            <a:r>
              <a:rPr lang="en-IN" sz="1000" b="1" dirty="0">
                <a:solidFill>
                  <a:schemeClr val="tx1">
                    <a:lumMod val="50000"/>
                    <a:lumOff val="50000"/>
                  </a:schemeClr>
                </a:solidFill>
                <a:latin typeface="+mj-lt"/>
                <a:cs typeface="Arial" panose="020B0604020202020204" pitchFamily="34" charset="0"/>
              </a:rPr>
              <a:t>19,800 </a:t>
            </a:r>
            <a:r>
              <a:rPr lang="en-IN" sz="1000" dirty="0">
                <a:solidFill>
                  <a:schemeClr val="tx1">
                    <a:lumMod val="50000"/>
                    <a:lumOff val="50000"/>
                  </a:schemeClr>
                </a:solidFill>
                <a:latin typeface="+mj-lt"/>
                <a:cs typeface="Arial" panose="020B0604020202020204" pitchFamily="34" charset="0"/>
              </a:rPr>
              <a:t/>
            </a:r>
            <a:br>
              <a:rPr lang="en-IN" sz="1000" dirty="0">
                <a:solidFill>
                  <a:schemeClr val="tx1">
                    <a:lumMod val="50000"/>
                    <a:lumOff val="50000"/>
                  </a:schemeClr>
                </a:solidFill>
                <a:latin typeface="+mj-lt"/>
                <a:cs typeface="Arial" panose="020B0604020202020204" pitchFamily="34" charset="0"/>
              </a:rPr>
            </a:br>
            <a:r>
              <a:rPr lang="en-IN" sz="1000" dirty="0">
                <a:solidFill>
                  <a:schemeClr val="tx1">
                    <a:lumMod val="50000"/>
                    <a:lumOff val="50000"/>
                  </a:schemeClr>
                </a:solidFill>
                <a:latin typeface="+mj-lt"/>
                <a:cs typeface="Arial" panose="020B0604020202020204" pitchFamily="34" charset="0"/>
              </a:rPr>
              <a:t>pin-codes</a:t>
            </a:r>
          </a:p>
        </p:txBody>
      </p:sp>
      <p:sp>
        <p:nvSpPr>
          <p:cNvPr id="23" name="TextBox 22">
            <a:extLst>
              <a:ext uri="{FF2B5EF4-FFF2-40B4-BE49-F238E27FC236}">
                <a16:creationId xmlns="" xmlns:a16="http://schemas.microsoft.com/office/drawing/2014/main" id="{A36AA0AA-D9FF-DC4D-8E4D-5DEEFF64A4CE}"/>
              </a:ext>
            </a:extLst>
          </p:cNvPr>
          <p:cNvSpPr txBox="1"/>
          <p:nvPr/>
        </p:nvSpPr>
        <p:spPr>
          <a:xfrm>
            <a:off x="10477978" y="5438184"/>
            <a:ext cx="1714022" cy="553998"/>
          </a:xfrm>
          <a:prstGeom prst="rect">
            <a:avLst/>
          </a:prstGeom>
          <a:noFill/>
        </p:spPr>
        <p:txBody>
          <a:bodyPr wrap="square" rtlCol="0">
            <a:spAutoFit/>
          </a:bodyPr>
          <a:lstStyle/>
          <a:p>
            <a:pPr algn="ctr"/>
            <a:r>
              <a:rPr lang="en-IN" sz="1000" dirty="0">
                <a:solidFill>
                  <a:schemeClr val="tx1">
                    <a:lumMod val="50000"/>
                    <a:lumOff val="50000"/>
                  </a:schemeClr>
                </a:solidFill>
                <a:latin typeface="+mj-lt"/>
                <a:cs typeface="Arial" panose="020B0604020202020204" pitchFamily="34" charset="0"/>
              </a:rPr>
              <a:t>Network of </a:t>
            </a:r>
            <a:br>
              <a:rPr lang="en-IN" sz="1000" dirty="0">
                <a:solidFill>
                  <a:schemeClr val="tx1">
                    <a:lumMod val="50000"/>
                    <a:lumOff val="50000"/>
                  </a:schemeClr>
                </a:solidFill>
                <a:latin typeface="+mj-lt"/>
                <a:cs typeface="Arial" panose="020B0604020202020204" pitchFamily="34" charset="0"/>
              </a:rPr>
            </a:br>
            <a:r>
              <a:rPr lang="en-IN" sz="1000" b="1" dirty="0">
                <a:solidFill>
                  <a:schemeClr val="tx1">
                    <a:lumMod val="50000"/>
                    <a:lumOff val="50000"/>
                  </a:schemeClr>
                </a:solidFill>
                <a:latin typeface="+mj-lt"/>
                <a:cs typeface="Arial" panose="020B0604020202020204" pitchFamily="34" charset="0"/>
              </a:rPr>
              <a:t>over 600 offices,</a:t>
            </a:r>
            <a:r>
              <a:rPr lang="en-IN" sz="1000" dirty="0">
                <a:solidFill>
                  <a:schemeClr val="tx1">
                    <a:lumMod val="50000"/>
                    <a:lumOff val="50000"/>
                  </a:schemeClr>
                </a:solidFill>
                <a:latin typeface="+mj-lt"/>
                <a:cs typeface="Arial" panose="020B0604020202020204" pitchFamily="34" charset="0"/>
              </a:rPr>
              <a:t> including </a:t>
            </a:r>
            <a:br>
              <a:rPr lang="en-IN" sz="1000" dirty="0">
                <a:solidFill>
                  <a:schemeClr val="tx1">
                    <a:lumMod val="50000"/>
                    <a:lumOff val="50000"/>
                  </a:schemeClr>
                </a:solidFill>
                <a:latin typeface="+mj-lt"/>
                <a:cs typeface="Arial" panose="020B0604020202020204" pitchFamily="34" charset="0"/>
              </a:rPr>
            </a:br>
            <a:r>
              <a:rPr lang="en-IN" sz="1000" b="1" dirty="0">
                <a:solidFill>
                  <a:schemeClr val="tx1">
                    <a:lumMod val="50000"/>
                    <a:lumOff val="50000"/>
                  </a:schemeClr>
                </a:solidFill>
                <a:latin typeface="+mj-lt"/>
                <a:cs typeface="Arial" panose="020B0604020202020204" pitchFamily="34" charset="0"/>
              </a:rPr>
              <a:t>18 large hubs</a:t>
            </a:r>
          </a:p>
        </p:txBody>
      </p:sp>
      <p:pic>
        <p:nvPicPr>
          <p:cNvPr id="24" name="Picture 23" descr="A picture containing drawing&#10;&#10;Description automatically generated">
            <a:extLst>
              <a:ext uri="{FF2B5EF4-FFF2-40B4-BE49-F238E27FC236}">
                <a16:creationId xmlns="" xmlns:a16="http://schemas.microsoft.com/office/drawing/2014/main" id="{D01C2567-9722-7C40-9FF6-36AB56EB56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26900" y="4673186"/>
            <a:ext cx="656167" cy="656167"/>
          </a:xfrm>
          <a:prstGeom prst="rect">
            <a:avLst/>
          </a:prstGeom>
        </p:spPr>
      </p:pic>
      <p:pic>
        <p:nvPicPr>
          <p:cNvPr id="25" name="Picture 24" descr="A close up of a logo&#10;&#10;Description automatically generated">
            <a:extLst>
              <a:ext uri="{FF2B5EF4-FFF2-40B4-BE49-F238E27FC236}">
                <a16:creationId xmlns="" xmlns:a16="http://schemas.microsoft.com/office/drawing/2014/main" id="{58748B46-D96B-B545-A869-E41119C43D5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05004" y="4673186"/>
            <a:ext cx="656167" cy="656167"/>
          </a:xfrm>
          <a:prstGeom prst="rect">
            <a:avLst/>
          </a:prstGeom>
        </p:spPr>
      </p:pic>
      <p:pic>
        <p:nvPicPr>
          <p:cNvPr id="26" name="Picture 25" descr="A picture containing drawing&#10;&#10;Description automatically generated">
            <a:extLst>
              <a:ext uri="{FF2B5EF4-FFF2-40B4-BE49-F238E27FC236}">
                <a16:creationId xmlns="" xmlns:a16="http://schemas.microsoft.com/office/drawing/2014/main" id="{61C4138C-274A-EF4C-80DC-2F969CE145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04482" y="4673186"/>
            <a:ext cx="656167" cy="656167"/>
          </a:xfrm>
          <a:prstGeom prst="rect">
            <a:avLst/>
          </a:prstGeom>
        </p:spPr>
      </p:pic>
      <p:pic>
        <p:nvPicPr>
          <p:cNvPr id="28" name="Picture 27" descr="A close up of a logo&#10;&#10;Description automatically generated">
            <a:extLst>
              <a:ext uri="{FF2B5EF4-FFF2-40B4-BE49-F238E27FC236}">
                <a16:creationId xmlns="" xmlns:a16="http://schemas.microsoft.com/office/drawing/2014/main" id="{D80E1DCF-AA5C-9A4C-9953-45776DB8D06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40197" y="4673186"/>
            <a:ext cx="666750" cy="656167"/>
          </a:xfrm>
          <a:prstGeom prst="rect">
            <a:avLst/>
          </a:prstGeom>
        </p:spPr>
      </p:pic>
      <p:pic>
        <p:nvPicPr>
          <p:cNvPr id="29" name="Picture 28" descr="A picture containing drawing&#10;&#10;Description automatically generated">
            <a:extLst>
              <a:ext uri="{FF2B5EF4-FFF2-40B4-BE49-F238E27FC236}">
                <a16:creationId xmlns="" xmlns:a16="http://schemas.microsoft.com/office/drawing/2014/main" id="{1A5C1ED3-56EA-774E-A7EB-E19A88BBB12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986497" y="4673186"/>
            <a:ext cx="656167" cy="656167"/>
          </a:xfrm>
          <a:prstGeom prst="rect">
            <a:avLst/>
          </a:prstGeom>
        </p:spPr>
      </p:pic>
      <p:cxnSp>
        <p:nvCxnSpPr>
          <p:cNvPr id="31" name="Straight Connector 30">
            <a:extLst>
              <a:ext uri="{FF2B5EF4-FFF2-40B4-BE49-F238E27FC236}">
                <a16:creationId xmlns="" xmlns:a16="http://schemas.microsoft.com/office/drawing/2014/main" id="{E88298E9-2C81-574D-97A1-C50879485523}"/>
              </a:ext>
            </a:extLst>
          </p:cNvPr>
          <p:cNvCxnSpPr>
            <a:cxnSpLocks/>
          </p:cNvCxnSpPr>
          <p:nvPr/>
        </p:nvCxnSpPr>
        <p:spPr>
          <a:xfrm>
            <a:off x="5233052" y="4250477"/>
            <a:ext cx="6958948" cy="0"/>
          </a:xfrm>
          <a:prstGeom prst="line">
            <a:avLst/>
          </a:prstGeom>
          <a:ln w="6350">
            <a:solidFill>
              <a:srgbClr val="0098B2"/>
            </a:solidFill>
          </a:ln>
        </p:spPr>
        <p:style>
          <a:lnRef idx="3">
            <a:schemeClr val="dk1"/>
          </a:lnRef>
          <a:fillRef idx="0">
            <a:schemeClr val="dk1"/>
          </a:fillRef>
          <a:effectRef idx="2">
            <a:schemeClr val="dk1"/>
          </a:effectRef>
          <a:fontRef idx="minor">
            <a:schemeClr val="tx1"/>
          </a:fontRef>
        </p:style>
      </p:cxnSp>
      <p:pic>
        <p:nvPicPr>
          <p:cNvPr id="32" name="Picture 31"/>
          <p:cNvPicPr>
            <a:picLocks noChangeAspect="1"/>
          </p:cNvPicPr>
          <p:nvPr/>
        </p:nvPicPr>
        <p:blipFill rotWithShape="1">
          <a:blip r:embed="rId8">
            <a:extLst>
              <a:ext uri="{28A0092B-C50C-407E-A947-70E740481C1C}">
                <a14:useLocalDpi xmlns:a14="http://schemas.microsoft.com/office/drawing/2010/main" val="0"/>
              </a:ext>
            </a:extLst>
          </a:blip>
          <a:srcRect t="10520" b="34025"/>
          <a:stretch/>
        </p:blipFill>
        <p:spPr>
          <a:xfrm>
            <a:off x="4704293" y="303143"/>
            <a:ext cx="2897510" cy="816242"/>
          </a:xfrm>
          <a:prstGeom prst="rect">
            <a:avLst/>
          </a:prstGeom>
        </p:spPr>
      </p:pic>
    </p:spTree>
    <p:extLst>
      <p:ext uri="{BB962C8B-B14F-4D97-AF65-F5344CB8AC3E}">
        <p14:creationId xmlns:p14="http://schemas.microsoft.com/office/powerpoint/2010/main" val="42043217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Straight Connector 62">
            <a:extLst>
              <a:ext uri="{FF2B5EF4-FFF2-40B4-BE49-F238E27FC236}">
                <a16:creationId xmlns="" xmlns:a16="http://schemas.microsoft.com/office/drawing/2014/main" id="{64ED3FCF-271A-4E76-961C-E9C2B20B0BC2}"/>
              </a:ext>
            </a:extLst>
          </p:cNvPr>
          <p:cNvCxnSpPr>
            <a:cxnSpLocks/>
          </p:cNvCxnSpPr>
          <p:nvPr/>
        </p:nvCxnSpPr>
        <p:spPr>
          <a:xfrm>
            <a:off x="0" y="1669602"/>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 xmlns:a16="http://schemas.microsoft.com/office/drawing/2014/main" id="{57EF3777-A06A-4CF7-87E1-664A3004F8DE}"/>
              </a:ext>
            </a:extLst>
          </p:cNvPr>
          <p:cNvSpPr/>
          <p:nvPr/>
        </p:nvSpPr>
        <p:spPr>
          <a:xfrm>
            <a:off x="690315" y="4270628"/>
            <a:ext cx="1864612" cy="338554"/>
          </a:xfrm>
          <a:prstGeom prst="rect">
            <a:avLst/>
          </a:prstGeom>
        </p:spPr>
        <p:txBody>
          <a:bodyPr wrap="square">
            <a:spAutoFit/>
          </a:bodyPr>
          <a:lstStyle/>
          <a:p>
            <a:pPr algn="ctr"/>
            <a:r>
              <a:rPr lang="en-IN" sz="1600" dirty="0"/>
              <a:t>Express Logistics</a:t>
            </a:r>
            <a:endParaRPr lang="en-IN" sz="1600" dirty="0">
              <a:solidFill>
                <a:srgbClr val="151515"/>
              </a:solidFill>
            </a:endParaRPr>
          </a:p>
        </p:txBody>
      </p:sp>
      <p:sp>
        <p:nvSpPr>
          <p:cNvPr id="75" name="Rectangle 74">
            <a:extLst>
              <a:ext uri="{FF2B5EF4-FFF2-40B4-BE49-F238E27FC236}">
                <a16:creationId xmlns="" xmlns:a16="http://schemas.microsoft.com/office/drawing/2014/main" id="{635F93A2-794F-454F-BC50-6ABA01FB0E35}"/>
              </a:ext>
            </a:extLst>
          </p:cNvPr>
          <p:cNvSpPr/>
          <p:nvPr/>
        </p:nvSpPr>
        <p:spPr>
          <a:xfrm>
            <a:off x="3692110" y="4270628"/>
            <a:ext cx="2000355" cy="338554"/>
          </a:xfrm>
          <a:prstGeom prst="rect">
            <a:avLst/>
          </a:prstGeom>
        </p:spPr>
        <p:txBody>
          <a:bodyPr wrap="none">
            <a:spAutoFit/>
          </a:bodyPr>
          <a:lstStyle/>
          <a:p>
            <a:pPr algn="ctr"/>
            <a:r>
              <a:rPr lang="en-IN" sz="1600" dirty="0"/>
              <a:t>e-Commerce Logistics</a:t>
            </a:r>
            <a:endParaRPr lang="en-IN" sz="1600" dirty="0">
              <a:solidFill>
                <a:srgbClr val="151515"/>
              </a:solidFill>
            </a:endParaRPr>
          </a:p>
        </p:txBody>
      </p:sp>
      <p:sp>
        <p:nvSpPr>
          <p:cNvPr id="76" name="Rectangle 75">
            <a:extLst>
              <a:ext uri="{FF2B5EF4-FFF2-40B4-BE49-F238E27FC236}">
                <a16:creationId xmlns="" xmlns:a16="http://schemas.microsoft.com/office/drawing/2014/main" id="{FB71E943-6812-49A7-B6FD-97C015150DC9}"/>
              </a:ext>
            </a:extLst>
          </p:cNvPr>
          <p:cNvSpPr/>
          <p:nvPr/>
        </p:nvSpPr>
        <p:spPr>
          <a:xfrm>
            <a:off x="7097020" y="4270628"/>
            <a:ext cx="1098570" cy="338554"/>
          </a:xfrm>
          <a:prstGeom prst="rect">
            <a:avLst/>
          </a:prstGeom>
        </p:spPr>
        <p:txBody>
          <a:bodyPr wrap="none">
            <a:spAutoFit/>
          </a:bodyPr>
          <a:lstStyle/>
          <a:p>
            <a:pPr algn="ctr"/>
            <a:r>
              <a:rPr lang="en-IN" sz="1600" dirty="0"/>
              <a:t>Air Freight </a:t>
            </a:r>
            <a:endParaRPr lang="en-IN" sz="1600" dirty="0">
              <a:solidFill>
                <a:srgbClr val="151515"/>
              </a:solidFill>
            </a:endParaRPr>
          </a:p>
        </p:txBody>
      </p:sp>
      <p:sp>
        <p:nvSpPr>
          <p:cNvPr id="77" name="Rectangle 76">
            <a:extLst>
              <a:ext uri="{FF2B5EF4-FFF2-40B4-BE49-F238E27FC236}">
                <a16:creationId xmlns="" xmlns:a16="http://schemas.microsoft.com/office/drawing/2014/main" id="{F461D585-09B2-49BD-8F18-0853458DE29B}"/>
              </a:ext>
            </a:extLst>
          </p:cNvPr>
          <p:cNvSpPr/>
          <p:nvPr/>
        </p:nvSpPr>
        <p:spPr>
          <a:xfrm>
            <a:off x="9597673" y="4270628"/>
            <a:ext cx="2071401" cy="338554"/>
          </a:xfrm>
          <a:prstGeom prst="rect">
            <a:avLst/>
          </a:prstGeom>
        </p:spPr>
        <p:txBody>
          <a:bodyPr wrap="none">
            <a:spAutoFit/>
          </a:bodyPr>
          <a:lstStyle/>
          <a:p>
            <a:pPr algn="ctr"/>
            <a:r>
              <a:rPr lang="en-IN" sz="1600" dirty="0"/>
              <a:t>Supply Chain Solutions</a:t>
            </a:r>
            <a:endParaRPr lang="en-IN" sz="1600" dirty="0">
              <a:solidFill>
                <a:srgbClr val="151515"/>
              </a:solidFill>
            </a:endParaRPr>
          </a:p>
        </p:txBody>
      </p:sp>
      <p:sp>
        <p:nvSpPr>
          <p:cNvPr id="62" name="Rectangle: Rounded Corners 61">
            <a:extLst>
              <a:ext uri="{FF2B5EF4-FFF2-40B4-BE49-F238E27FC236}">
                <a16:creationId xmlns="" xmlns:a16="http://schemas.microsoft.com/office/drawing/2014/main" id="{C1049C5E-E50E-4897-BD37-313B666CBD0A}"/>
              </a:ext>
            </a:extLst>
          </p:cNvPr>
          <p:cNvSpPr/>
          <p:nvPr/>
        </p:nvSpPr>
        <p:spPr>
          <a:xfrm>
            <a:off x="2477728" y="1393337"/>
            <a:ext cx="7093975" cy="553449"/>
          </a:xfrm>
          <a:prstGeom prst="roundRect">
            <a:avLst>
              <a:gd name="adj" fmla="val 50000"/>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4" name="Title 1">
            <a:extLst>
              <a:ext uri="{FF2B5EF4-FFF2-40B4-BE49-F238E27FC236}">
                <a16:creationId xmlns="" xmlns:a16="http://schemas.microsoft.com/office/drawing/2014/main" id="{C81C06CD-F731-48D0-8514-5CAED2B9F597}"/>
              </a:ext>
            </a:extLst>
          </p:cNvPr>
          <p:cNvSpPr txBox="1">
            <a:spLocks/>
          </p:cNvSpPr>
          <p:nvPr/>
        </p:nvSpPr>
        <p:spPr>
          <a:xfrm>
            <a:off x="838200" y="1469945"/>
            <a:ext cx="10515600" cy="4345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2400" b="1" dirty="0"/>
              <a:t>SUPPLY CHAIN SOLUTIONS FOR ALL YOUR NEEDS</a:t>
            </a:r>
            <a:endParaRPr lang="en-IN" sz="2400" b="1" spc="300" dirty="0"/>
          </a:p>
        </p:txBody>
      </p:sp>
      <p:pic>
        <p:nvPicPr>
          <p:cNvPr id="3" name="Picture 2">
            <a:extLst>
              <a:ext uri="{FF2B5EF4-FFF2-40B4-BE49-F238E27FC236}">
                <a16:creationId xmlns="" xmlns:a16="http://schemas.microsoft.com/office/drawing/2014/main" id="{49350CE4-6FDA-6F47-971F-03809286C6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2621" y="2947341"/>
            <a:ext cx="1260000" cy="1260000"/>
          </a:xfrm>
          <a:prstGeom prst="rect">
            <a:avLst/>
          </a:prstGeom>
        </p:spPr>
      </p:pic>
      <p:pic>
        <p:nvPicPr>
          <p:cNvPr id="9" name="Picture 8">
            <a:extLst>
              <a:ext uri="{FF2B5EF4-FFF2-40B4-BE49-F238E27FC236}">
                <a16:creationId xmlns="" xmlns:a16="http://schemas.microsoft.com/office/drawing/2014/main" id="{B1E275A8-6C47-F048-92BC-B8698214F0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62287" y="2947341"/>
            <a:ext cx="1260000" cy="1260000"/>
          </a:xfrm>
          <a:prstGeom prst="rect">
            <a:avLst/>
          </a:prstGeom>
        </p:spPr>
      </p:pic>
      <p:pic>
        <p:nvPicPr>
          <p:cNvPr id="12" name="Picture 11">
            <a:extLst>
              <a:ext uri="{FF2B5EF4-FFF2-40B4-BE49-F238E27FC236}">
                <a16:creationId xmlns="" xmlns:a16="http://schemas.microsoft.com/office/drawing/2014/main" id="{B4013649-2CED-E847-A5AB-C58CA47C58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16305" y="2947341"/>
            <a:ext cx="1260000" cy="1260000"/>
          </a:xfrm>
          <a:prstGeom prst="rect">
            <a:avLst/>
          </a:prstGeom>
        </p:spPr>
      </p:pic>
      <p:pic>
        <p:nvPicPr>
          <p:cNvPr id="13" name="Picture 12">
            <a:extLst>
              <a:ext uri="{FF2B5EF4-FFF2-40B4-BE49-F238E27FC236}">
                <a16:creationId xmlns="" xmlns:a16="http://schemas.microsoft.com/office/drawing/2014/main" id="{8775ED21-7518-6049-ABD0-6917CAD79E5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03373" y="2947341"/>
            <a:ext cx="1260000" cy="1260000"/>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t="10520" b="34025"/>
          <a:stretch/>
        </p:blipFill>
        <p:spPr>
          <a:xfrm>
            <a:off x="4704293" y="303143"/>
            <a:ext cx="2897510" cy="816242"/>
          </a:xfrm>
          <a:prstGeom prst="rect">
            <a:avLst/>
          </a:prstGeom>
        </p:spPr>
      </p:pic>
    </p:spTree>
    <p:extLst>
      <p:ext uri="{BB962C8B-B14F-4D97-AF65-F5344CB8AC3E}">
        <p14:creationId xmlns:p14="http://schemas.microsoft.com/office/powerpoint/2010/main" val="39950422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Rectangle 161">
            <a:extLst>
              <a:ext uri="{FF2B5EF4-FFF2-40B4-BE49-F238E27FC236}">
                <a16:creationId xmlns="" xmlns:a16="http://schemas.microsoft.com/office/drawing/2014/main" id="{C65A2C69-3623-418B-B501-A2EBA54E915B}"/>
              </a:ext>
            </a:extLst>
          </p:cNvPr>
          <p:cNvSpPr/>
          <p:nvPr/>
        </p:nvSpPr>
        <p:spPr>
          <a:xfrm rot="16200000">
            <a:off x="6073140" y="747527"/>
            <a:ext cx="45719" cy="1219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solidFill>
                <a:schemeClr val="accent2"/>
              </a:solidFill>
            </a:endParaRPr>
          </a:p>
        </p:txBody>
      </p:sp>
      <p:sp>
        <p:nvSpPr>
          <p:cNvPr id="41" name="Title 25">
            <a:extLst>
              <a:ext uri="{FF2B5EF4-FFF2-40B4-BE49-F238E27FC236}">
                <a16:creationId xmlns="" xmlns:a16="http://schemas.microsoft.com/office/drawing/2014/main" id="{DCCF88D2-9C0A-DC41-9FF4-0BBD00BF6F98}"/>
              </a:ext>
            </a:extLst>
          </p:cNvPr>
          <p:cNvSpPr txBox="1">
            <a:spLocks/>
          </p:cNvSpPr>
          <p:nvPr/>
        </p:nvSpPr>
        <p:spPr>
          <a:xfrm>
            <a:off x="3329906" y="1214643"/>
            <a:ext cx="5532186" cy="580777"/>
          </a:xfrm>
          <a:prstGeom prst="rect">
            <a:avLst/>
          </a:prstGeom>
        </p:spPr>
        <p:txBody>
          <a:bodyPr/>
          <a:lstStyle>
            <a:lvl1pPr algn="ctr"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endParaRPr lang="en-US" sz="3200" dirty="0">
              <a:solidFill>
                <a:srgbClr val="2F85A2"/>
              </a:solidFill>
            </a:endParaRPr>
          </a:p>
        </p:txBody>
      </p:sp>
      <p:sp>
        <p:nvSpPr>
          <p:cNvPr id="19" name="TextBox 18">
            <a:extLst>
              <a:ext uri="{FF2B5EF4-FFF2-40B4-BE49-F238E27FC236}">
                <a16:creationId xmlns="" xmlns:a16="http://schemas.microsoft.com/office/drawing/2014/main" id="{01422D6B-A3E4-6045-A907-0CF7159402C2}"/>
              </a:ext>
            </a:extLst>
          </p:cNvPr>
          <p:cNvSpPr txBox="1"/>
          <p:nvPr/>
        </p:nvSpPr>
        <p:spPr>
          <a:xfrm>
            <a:off x="5799521" y="1932228"/>
            <a:ext cx="6160105" cy="1031051"/>
          </a:xfrm>
          <a:prstGeom prst="rect">
            <a:avLst/>
          </a:prstGeom>
          <a:noFill/>
        </p:spPr>
        <p:txBody>
          <a:bodyPr wrap="square" rtlCol="0">
            <a:spAutoFit/>
          </a:bodyPr>
          <a:lstStyle/>
          <a:p>
            <a:pPr marL="238115" indent="-238115">
              <a:spcBef>
                <a:spcPts val="250"/>
              </a:spcBef>
              <a:buFont typeface="Arial" panose="020B0604020202020204" pitchFamily="34" charset="0"/>
              <a:buChar char="•"/>
            </a:pPr>
            <a:r>
              <a:rPr lang="en-IN" sz="1400" dirty="0">
                <a:latin typeface="+mj-lt"/>
                <a:cs typeface="Arial" panose="020B0604020202020204" pitchFamily="34" charset="0"/>
              </a:rPr>
              <a:t>Complete range of Express Distribution solutions that give you the freedom of choice. </a:t>
            </a:r>
          </a:p>
          <a:p>
            <a:pPr marL="238115" indent="-238115">
              <a:spcBef>
                <a:spcPts val="250"/>
              </a:spcBef>
              <a:buFont typeface="Arial" panose="020B0604020202020204" pitchFamily="34" charset="0"/>
              <a:buChar char="•"/>
            </a:pPr>
            <a:r>
              <a:rPr lang="en-IN" sz="1400" dirty="0">
                <a:latin typeface="+mj-lt"/>
                <a:cs typeface="Arial" panose="020B0604020202020204" pitchFamily="34" charset="0"/>
              </a:rPr>
              <a:t>Multi-modal delivery to </a:t>
            </a:r>
            <a:r>
              <a:rPr lang="en-IN" sz="1400" b="1" u="sng" dirty="0">
                <a:solidFill>
                  <a:srgbClr val="2F85A2"/>
                </a:solidFill>
                <a:latin typeface="+mj-lt"/>
                <a:cs typeface="Arial" panose="020B0604020202020204" pitchFamily="34" charset="0"/>
              </a:rPr>
              <a:t>99% of the country’s districts</a:t>
            </a:r>
          </a:p>
          <a:p>
            <a:pPr marL="238115" indent="-238115">
              <a:spcBef>
                <a:spcPts val="250"/>
              </a:spcBef>
              <a:buFont typeface="Arial" panose="020B0604020202020204" pitchFamily="34" charset="0"/>
              <a:buChar char="•"/>
            </a:pPr>
            <a:r>
              <a:rPr lang="en-IN" sz="1400" dirty="0">
                <a:latin typeface="+mj-lt"/>
                <a:cs typeface="Arial" panose="020B0604020202020204" pitchFamily="34" charset="0"/>
              </a:rPr>
              <a:t>Move time-sensitive parcels, freight or special cargo.</a:t>
            </a:r>
          </a:p>
        </p:txBody>
      </p:sp>
      <p:grpSp>
        <p:nvGrpSpPr>
          <p:cNvPr id="4" name="Group 3">
            <a:extLst>
              <a:ext uri="{FF2B5EF4-FFF2-40B4-BE49-F238E27FC236}">
                <a16:creationId xmlns="" xmlns:a16="http://schemas.microsoft.com/office/drawing/2014/main" id="{350A74EF-F626-CB4A-AE81-C082E7F4B8E4}"/>
              </a:ext>
            </a:extLst>
          </p:cNvPr>
          <p:cNvGrpSpPr/>
          <p:nvPr/>
        </p:nvGrpSpPr>
        <p:grpSpPr>
          <a:xfrm>
            <a:off x="5799521" y="3100088"/>
            <a:ext cx="6160106" cy="993403"/>
            <a:chOff x="6814391" y="2680841"/>
            <a:chExt cx="4879180" cy="993403"/>
          </a:xfrm>
        </p:grpSpPr>
        <p:sp>
          <p:nvSpPr>
            <p:cNvPr id="12" name="Rectangle 11">
              <a:extLst>
                <a:ext uri="{FF2B5EF4-FFF2-40B4-BE49-F238E27FC236}">
                  <a16:creationId xmlns="" xmlns:a16="http://schemas.microsoft.com/office/drawing/2014/main" id="{9E2F0EDB-E0D2-7047-9DB0-DDA7FE7AB67A}"/>
                </a:ext>
              </a:extLst>
            </p:cNvPr>
            <p:cNvSpPr/>
            <p:nvPr/>
          </p:nvSpPr>
          <p:spPr>
            <a:xfrm>
              <a:off x="6814391" y="2680841"/>
              <a:ext cx="1207725" cy="9934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500">
                <a:latin typeface="+mj-lt"/>
              </a:endParaRPr>
            </a:p>
          </p:txBody>
        </p:sp>
        <p:sp>
          <p:nvSpPr>
            <p:cNvPr id="13" name="Rectangle 12">
              <a:extLst>
                <a:ext uri="{FF2B5EF4-FFF2-40B4-BE49-F238E27FC236}">
                  <a16:creationId xmlns="" xmlns:a16="http://schemas.microsoft.com/office/drawing/2014/main" id="{B92B99C2-79EF-6845-B807-CDC42382D8DA}"/>
                </a:ext>
              </a:extLst>
            </p:cNvPr>
            <p:cNvSpPr/>
            <p:nvPr/>
          </p:nvSpPr>
          <p:spPr>
            <a:xfrm>
              <a:off x="8036111" y="2680841"/>
              <a:ext cx="1207725" cy="9934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500">
                <a:latin typeface="+mj-lt"/>
              </a:endParaRPr>
            </a:p>
          </p:txBody>
        </p:sp>
        <p:sp>
          <p:nvSpPr>
            <p:cNvPr id="17" name="Rectangle 16">
              <a:extLst>
                <a:ext uri="{FF2B5EF4-FFF2-40B4-BE49-F238E27FC236}">
                  <a16:creationId xmlns="" xmlns:a16="http://schemas.microsoft.com/office/drawing/2014/main" id="{526337FE-051A-DA43-9C00-5BE90E024732}"/>
                </a:ext>
              </a:extLst>
            </p:cNvPr>
            <p:cNvSpPr/>
            <p:nvPr/>
          </p:nvSpPr>
          <p:spPr>
            <a:xfrm>
              <a:off x="9264127" y="2680841"/>
              <a:ext cx="1207725" cy="9934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500">
                <a:latin typeface="+mj-lt"/>
              </a:endParaRPr>
            </a:p>
          </p:txBody>
        </p:sp>
        <p:sp>
          <p:nvSpPr>
            <p:cNvPr id="18" name="Rectangle 17">
              <a:extLst>
                <a:ext uri="{FF2B5EF4-FFF2-40B4-BE49-F238E27FC236}">
                  <a16:creationId xmlns="" xmlns:a16="http://schemas.microsoft.com/office/drawing/2014/main" id="{81D1D3C8-3306-5242-8199-480C9B567AA5}"/>
                </a:ext>
              </a:extLst>
            </p:cNvPr>
            <p:cNvSpPr/>
            <p:nvPr/>
          </p:nvSpPr>
          <p:spPr>
            <a:xfrm>
              <a:off x="10485846" y="2680842"/>
              <a:ext cx="1207725" cy="9579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500">
                <a:latin typeface="+mj-lt"/>
              </a:endParaRPr>
            </a:p>
          </p:txBody>
        </p:sp>
        <p:sp>
          <p:nvSpPr>
            <p:cNvPr id="20" name="TextBox 19">
              <a:extLst>
                <a:ext uri="{FF2B5EF4-FFF2-40B4-BE49-F238E27FC236}">
                  <a16:creationId xmlns="" xmlns:a16="http://schemas.microsoft.com/office/drawing/2014/main" id="{0BDD5D60-0B6B-A64D-BCDB-DA97E09CFD88}"/>
                </a:ext>
              </a:extLst>
            </p:cNvPr>
            <p:cNvSpPr txBox="1"/>
            <p:nvPr/>
          </p:nvSpPr>
          <p:spPr>
            <a:xfrm>
              <a:off x="6888412" y="2796998"/>
              <a:ext cx="1304703" cy="502702"/>
            </a:xfrm>
            <a:prstGeom prst="rect">
              <a:avLst/>
            </a:prstGeom>
            <a:noFill/>
          </p:spPr>
          <p:txBody>
            <a:bodyPr wrap="square" rtlCol="0">
              <a:spAutoFit/>
            </a:bodyPr>
            <a:lstStyle/>
            <a:p>
              <a:pPr>
                <a:spcBef>
                  <a:spcPts val="500"/>
                </a:spcBef>
              </a:pPr>
              <a:r>
                <a:rPr lang="en-IN" sz="1333" b="1" dirty="0">
                  <a:solidFill>
                    <a:srgbClr val="2F85A2"/>
                  </a:solidFill>
                  <a:latin typeface="+mj-lt"/>
                  <a:cs typeface="Arial" panose="020B0604020202020204" pitchFamily="34" charset="0"/>
                </a:rPr>
                <a:t>Express Plus</a:t>
              </a:r>
            </a:p>
            <a:p>
              <a:pPr>
                <a:spcBef>
                  <a:spcPts val="500"/>
                </a:spcBef>
              </a:pPr>
              <a:r>
                <a:rPr lang="en-IN" sz="917" b="1" dirty="0">
                  <a:solidFill>
                    <a:schemeClr val="tx1">
                      <a:lumMod val="65000"/>
                      <a:lumOff val="35000"/>
                    </a:schemeClr>
                  </a:solidFill>
                  <a:latin typeface="+mj-lt"/>
                  <a:cs typeface="Arial" panose="020B0604020202020204" pitchFamily="34" charset="0"/>
                </a:rPr>
                <a:t>Faster delivery</a:t>
              </a:r>
            </a:p>
          </p:txBody>
        </p:sp>
        <p:sp>
          <p:nvSpPr>
            <p:cNvPr id="21" name="TextBox 20">
              <a:extLst>
                <a:ext uri="{FF2B5EF4-FFF2-40B4-BE49-F238E27FC236}">
                  <a16:creationId xmlns="" xmlns:a16="http://schemas.microsoft.com/office/drawing/2014/main" id="{43E59B9A-B752-0E47-89AF-473166352F7B}"/>
                </a:ext>
              </a:extLst>
            </p:cNvPr>
            <p:cNvSpPr txBox="1"/>
            <p:nvPr/>
          </p:nvSpPr>
          <p:spPr>
            <a:xfrm>
              <a:off x="8113667" y="2796998"/>
              <a:ext cx="1013539" cy="643831"/>
            </a:xfrm>
            <a:prstGeom prst="rect">
              <a:avLst/>
            </a:prstGeom>
            <a:noFill/>
          </p:spPr>
          <p:txBody>
            <a:bodyPr wrap="square" rtlCol="0">
              <a:spAutoFit/>
            </a:bodyPr>
            <a:lstStyle/>
            <a:p>
              <a:pPr>
                <a:spcBef>
                  <a:spcPts val="500"/>
                </a:spcBef>
              </a:pPr>
              <a:r>
                <a:rPr lang="en-IN" sz="1333" b="1" dirty="0">
                  <a:solidFill>
                    <a:srgbClr val="2F85A2"/>
                  </a:solidFill>
                  <a:latin typeface="+mj-lt"/>
                  <a:cs typeface="Arial" panose="020B0604020202020204" pitchFamily="34" charset="0"/>
                </a:rPr>
                <a:t>Express</a:t>
              </a:r>
            </a:p>
            <a:p>
              <a:pPr>
                <a:spcBef>
                  <a:spcPts val="500"/>
                </a:spcBef>
              </a:pPr>
              <a:r>
                <a:rPr lang="en-IN" sz="917" b="1" dirty="0">
                  <a:solidFill>
                    <a:schemeClr val="tx1">
                      <a:lumMod val="65000"/>
                      <a:lumOff val="35000"/>
                    </a:schemeClr>
                  </a:solidFill>
                  <a:latin typeface="+mj-lt"/>
                  <a:cs typeface="Arial" panose="020B0604020202020204" pitchFamily="34" charset="0"/>
                </a:rPr>
                <a:t>Cost-effective </a:t>
              </a:r>
              <a:r>
                <a:rPr lang="en-IN" sz="917" dirty="0">
                  <a:solidFill>
                    <a:schemeClr val="tx1">
                      <a:lumMod val="65000"/>
                      <a:lumOff val="35000"/>
                    </a:schemeClr>
                  </a:solidFill>
                  <a:latin typeface="+mj-lt"/>
                  <a:cs typeface="Arial" panose="020B0604020202020204" pitchFamily="34" charset="0"/>
                </a:rPr>
                <a:t>surface cargo movement</a:t>
              </a:r>
            </a:p>
          </p:txBody>
        </p:sp>
        <p:sp>
          <p:nvSpPr>
            <p:cNvPr id="22" name="TextBox 21">
              <a:extLst>
                <a:ext uri="{FF2B5EF4-FFF2-40B4-BE49-F238E27FC236}">
                  <a16:creationId xmlns="" xmlns:a16="http://schemas.microsoft.com/office/drawing/2014/main" id="{59F0A911-CDA4-B043-9F94-53F364DBA2A9}"/>
                </a:ext>
              </a:extLst>
            </p:cNvPr>
            <p:cNvSpPr txBox="1"/>
            <p:nvPr/>
          </p:nvSpPr>
          <p:spPr>
            <a:xfrm>
              <a:off x="9242836" y="2796998"/>
              <a:ext cx="1281154" cy="784958"/>
            </a:xfrm>
            <a:prstGeom prst="rect">
              <a:avLst/>
            </a:prstGeom>
            <a:noFill/>
          </p:spPr>
          <p:txBody>
            <a:bodyPr wrap="square" rtlCol="0">
              <a:spAutoFit/>
            </a:bodyPr>
            <a:lstStyle/>
            <a:p>
              <a:pPr>
                <a:spcBef>
                  <a:spcPts val="500"/>
                </a:spcBef>
              </a:pPr>
              <a:r>
                <a:rPr lang="en-IN" sz="1333" b="1" dirty="0">
                  <a:solidFill>
                    <a:srgbClr val="2F85A2"/>
                  </a:solidFill>
                  <a:latin typeface="+mj-lt"/>
                  <a:cs typeface="Arial" panose="020B0604020202020204" pitchFamily="34" charset="0"/>
                </a:rPr>
                <a:t>Premium Plus</a:t>
              </a:r>
            </a:p>
            <a:p>
              <a:pPr>
                <a:spcBef>
                  <a:spcPts val="500"/>
                </a:spcBef>
              </a:pPr>
              <a:r>
                <a:rPr lang="en-IN" sz="917" dirty="0">
                  <a:solidFill>
                    <a:schemeClr val="tx1">
                      <a:lumMod val="65000"/>
                      <a:lumOff val="35000"/>
                    </a:schemeClr>
                  </a:solidFill>
                  <a:latin typeface="+mj-lt"/>
                  <a:cs typeface="Arial" panose="020B0604020202020204" pitchFamily="34" charset="0"/>
                </a:rPr>
                <a:t>Delivery within </a:t>
              </a:r>
              <a:br>
                <a:rPr lang="en-IN" sz="917" dirty="0">
                  <a:solidFill>
                    <a:schemeClr val="tx1">
                      <a:lumMod val="65000"/>
                      <a:lumOff val="35000"/>
                    </a:schemeClr>
                  </a:solidFill>
                  <a:latin typeface="+mj-lt"/>
                  <a:cs typeface="Arial" panose="020B0604020202020204" pitchFamily="34" charset="0"/>
                </a:rPr>
              </a:br>
              <a:r>
                <a:rPr lang="en-IN" sz="917" b="1" dirty="0">
                  <a:solidFill>
                    <a:schemeClr val="tx1">
                      <a:lumMod val="65000"/>
                      <a:lumOff val="35000"/>
                    </a:schemeClr>
                  </a:solidFill>
                  <a:latin typeface="+mj-lt"/>
                  <a:cs typeface="Arial" panose="020B0604020202020204" pitchFamily="34" charset="0"/>
                </a:rPr>
                <a:t>12 hours </a:t>
              </a:r>
              <a:r>
                <a:rPr lang="en-IN" sz="917" dirty="0">
                  <a:solidFill>
                    <a:schemeClr val="tx1">
                      <a:lumMod val="65000"/>
                      <a:lumOff val="35000"/>
                    </a:schemeClr>
                  </a:solidFill>
                  <a:latin typeface="+mj-lt"/>
                  <a:cs typeface="Arial" panose="020B0604020202020204" pitchFamily="34" charset="0"/>
                </a:rPr>
                <a:t>or before noon the next day</a:t>
              </a:r>
            </a:p>
          </p:txBody>
        </p:sp>
        <p:sp>
          <p:nvSpPr>
            <p:cNvPr id="23" name="TextBox 22">
              <a:extLst>
                <a:ext uri="{FF2B5EF4-FFF2-40B4-BE49-F238E27FC236}">
                  <a16:creationId xmlns="" xmlns:a16="http://schemas.microsoft.com/office/drawing/2014/main" id="{B7CE37C0-309D-5C47-A469-7CC9459E9463}"/>
                </a:ext>
              </a:extLst>
            </p:cNvPr>
            <p:cNvSpPr txBox="1"/>
            <p:nvPr/>
          </p:nvSpPr>
          <p:spPr>
            <a:xfrm>
              <a:off x="10484606" y="2796999"/>
              <a:ext cx="1169582" cy="784958"/>
            </a:xfrm>
            <a:prstGeom prst="rect">
              <a:avLst/>
            </a:prstGeom>
            <a:noFill/>
          </p:spPr>
          <p:txBody>
            <a:bodyPr wrap="square" rtlCol="0">
              <a:spAutoFit/>
            </a:bodyPr>
            <a:lstStyle/>
            <a:p>
              <a:pPr>
                <a:spcBef>
                  <a:spcPts val="500"/>
                </a:spcBef>
              </a:pPr>
              <a:r>
                <a:rPr lang="en-IN" sz="1333" b="1" dirty="0">
                  <a:solidFill>
                    <a:srgbClr val="2F85A2"/>
                  </a:solidFill>
                  <a:latin typeface="+mj-lt"/>
                  <a:cs typeface="Arial" panose="020B0604020202020204" pitchFamily="34" charset="0"/>
                </a:rPr>
                <a:t>Premium</a:t>
              </a:r>
            </a:p>
            <a:p>
              <a:pPr>
                <a:spcBef>
                  <a:spcPts val="500"/>
                </a:spcBef>
              </a:pPr>
              <a:r>
                <a:rPr lang="en-IN" sz="917" dirty="0">
                  <a:solidFill>
                    <a:schemeClr val="tx1">
                      <a:lumMod val="65000"/>
                      <a:lumOff val="35000"/>
                    </a:schemeClr>
                  </a:solidFill>
                  <a:latin typeface="+mj-lt"/>
                  <a:cs typeface="Arial" panose="020B0604020202020204" pitchFamily="34" charset="0"/>
                </a:rPr>
                <a:t>Delivery within </a:t>
              </a:r>
              <a:br>
                <a:rPr lang="en-IN" sz="917" dirty="0">
                  <a:solidFill>
                    <a:schemeClr val="tx1">
                      <a:lumMod val="65000"/>
                      <a:lumOff val="35000"/>
                    </a:schemeClr>
                  </a:solidFill>
                  <a:latin typeface="+mj-lt"/>
                  <a:cs typeface="Arial" panose="020B0604020202020204" pitchFamily="34" charset="0"/>
                </a:rPr>
              </a:br>
              <a:r>
                <a:rPr lang="en-IN" sz="917" b="1" dirty="0">
                  <a:solidFill>
                    <a:schemeClr val="tx1">
                      <a:lumMod val="65000"/>
                      <a:lumOff val="35000"/>
                    </a:schemeClr>
                  </a:solidFill>
                  <a:latin typeface="+mj-lt"/>
                  <a:cs typeface="Arial" panose="020B0604020202020204" pitchFamily="34" charset="0"/>
                </a:rPr>
                <a:t>24 hours</a:t>
              </a:r>
              <a:r>
                <a:rPr lang="en-IN" sz="917" dirty="0">
                  <a:solidFill>
                    <a:schemeClr val="tx1">
                      <a:lumMod val="65000"/>
                      <a:lumOff val="35000"/>
                    </a:schemeClr>
                  </a:solidFill>
                  <a:latin typeface="+mj-lt"/>
                  <a:cs typeface="Arial" panose="020B0604020202020204" pitchFamily="34" charset="0"/>
                </a:rPr>
                <a:t>, </a:t>
              </a:r>
              <a:r>
                <a:rPr lang="en-IN" sz="917" b="1" dirty="0">
                  <a:solidFill>
                    <a:schemeClr val="tx1">
                      <a:lumMod val="65000"/>
                      <a:lumOff val="35000"/>
                    </a:schemeClr>
                  </a:solidFill>
                  <a:latin typeface="+mj-lt"/>
                  <a:cs typeface="Arial" panose="020B0604020202020204" pitchFamily="34" charset="0"/>
                </a:rPr>
                <a:t>48 hours </a:t>
              </a:r>
              <a:r>
                <a:rPr lang="en-IN" sz="917" dirty="0">
                  <a:solidFill>
                    <a:schemeClr val="tx1">
                      <a:lumMod val="65000"/>
                      <a:lumOff val="35000"/>
                    </a:schemeClr>
                  </a:solidFill>
                  <a:latin typeface="+mj-lt"/>
                  <a:cs typeface="Arial" panose="020B0604020202020204" pitchFamily="34" charset="0"/>
                </a:rPr>
                <a:t>and </a:t>
              </a:r>
              <a:r>
                <a:rPr lang="en-IN" sz="917" b="1" dirty="0">
                  <a:solidFill>
                    <a:schemeClr val="tx1">
                      <a:lumMod val="65000"/>
                      <a:lumOff val="35000"/>
                    </a:schemeClr>
                  </a:solidFill>
                  <a:latin typeface="+mj-lt"/>
                  <a:cs typeface="Arial" panose="020B0604020202020204" pitchFamily="34" charset="0"/>
                </a:rPr>
                <a:t>more than 48 hours</a:t>
              </a:r>
            </a:p>
          </p:txBody>
        </p:sp>
      </p:grpSp>
      <p:sp>
        <p:nvSpPr>
          <p:cNvPr id="24" name="TextBox 23">
            <a:extLst>
              <a:ext uri="{FF2B5EF4-FFF2-40B4-BE49-F238E27FC236}">
                <a16:creationId xmlns="" xmlns:a16="http://schemas.microsoft.com/office/drawing/2014/main" id="{23CD5CE5-AC69-1B4E-AC2B-1048672D2FAF}"/>
              </a:ext>
            </a:extLst>
          </p:cNvPr>
          <p:cNvSpPr txBox="1"/>
          <p:nvPr/>
        </p:nvSpPr>
        <p:spPr>
          <a:xfrm>
            <a:off x="5729276" y="4164343"/>
            <a:ext cx="3382401" cy="323165"/>
          </a:xfrm>
          <a:prstGeom prst="rect">
            <a:avLst/>
          </a:prstGeom>
          <a:noFill/>
        </p:spPr>
        <p:txBody>
          <a:bodyPr wrap="none" rtlCol="0">
            <a:spAutoFit/>
          </a:bodyPr>
          <a:lstStyle/>
          <a:p>
            <a:r>
              <a:rPr lang="en-IN" sz="1500" b="1" dirty="0">
                <a:solidFill>
                  <a:schemeClr val="tx1">
                    <a:lumMod val="65000"/>
                    <a:lumOff val="35000"/>
                  </a:schemeClr>
                </a:solidFill>
                <a:latin typeface="+mj-lt"/>
                <a:cs typeface="Arial" panose="020B0604020202020204" pitchFamily="34" charset="0"/>
              </a:rPr>
              <a:t>The </a:t>
            </a:r>
            <a:r>
              <a:rPr lang="en-IN" sz="1500" b="1" dirty="0" err="1">
                <a:solidFill>
                  <a:schemeClr val="tx1">
                    <a:lumMod val="65000"/>
                    <a:lumOff val="35000"/>
                  </a:schemeClr>
                </a:solidFill>
                <a:latin typeface="+mj-lt"/>
                <a:cs typeface="Arial" panose="020B0604020202020204" pitchFamily="34" charset="0"/>
              </a:rPr>
              <a:t>Gati</a:t>
            </a:r>
            <a:r>
              <a:rPr lang="en-IN" sz="1500" b="1" dirty="0">
                <a:solidFill>
                  <a:schemeClr val="tx1">
                    <a:lumMod val="65000"/>
                    <a:lumOff val="35000"/>
                  </a:schemeClr>
                </a:solidFill>
                <a:latin typeface="+mj-lt"/>
                <a:cs typeface="Arial" panose="020B0604020202020204" pitchFamily="34" charset="0"/>
              </a:rPr>
              <a:t> Express Distribution Advantage</a:t>
            </a:r>
          </a:p>
        </p:txBody>
      </p:sp>
      <p:sp>
        <p:nvSpPr>
          <p:cNvPr id="25" name="TextBox 24">
            <a:extLst>
              <a:ext uri="{FF2B5EF4-FFF2-40B4-BE49-F238E27FC236}">
                <a16:creationId xmlns="" xmlns:a16="http://schemas.microsoft.com/office/drawing/2014/main" id="{F66992A1-3D3F-BF4F-AA85-E2953E866F8C}"/>
              </a:ext>
            </a:extLst>
          </p:cNvPr>
          <p:cNvSpPr txBox="1"/>
          <p:nvPr/>
        </p:nvSpPr>
        <p:spPr>
          <a:xfrm>
            <a:off x="5345461" y="5236700"/>
            <a:ext cx="1849207" cy="553998"/>
          </a:xfrm>
          <a:prstGeom prst="rect">
            <a:avLst/>
          </a:prstGeom>
          <a:noFill/>
        </p:spPr>
        <p:txBody>
          <a:bodyPr wrap="square" rtlCol="0">
            <a:spAutoFit/>
          </a:bodyPr>
          <a:lstStyle/>
          <a:p>
            <a:pPr algn="ctr"/>
            <a:r>
              <a:rPr lang="en-IN" sz="1000" dirty="0">
                <a:solidFill>
                  <a:schemeClr val="tx1">
                    <a:lumMod val="65000"/>
                    <a:lumOff val="35000"/>
                  </a:schemeClr>
                </a:solidFill>
                <a:latin typeface="+mj-lt"/>
                <a:cs typeface="Arial" panose="020B0604020202020204" pitchFamily="34" charset="0"/>
              </a:rPr>
              <a:t>Customised </a:t>
            </a:r>
          </a:p>
          <a:p>
            <a:pPr algn="ctr"/>
            <a:r>
              <a:rPr lang="en-IN" sz="1000" dirty="0">
                <a:solidFill>
                  <a:schemeClr val="tx1">
                    <a:lumMod val="65000"/>
                    <a:lumOff val="35000"/>
                  </a:schemeClr>
                </a:solidFill>
                <a:latin typeface="+mj-lt"/>
                <a:cs typeface="Arial" panose="020B0604020202020204" pitchFamily="34" charset="0"/>
              </a:rPr>
              <a:t>end-to-end logistics </a:t>
            </a:r>
            <a:br>
              <a:rPr lang="en-IN" sz="1000" dirty="0">
                <a:solidFill>
                  <a:schemeClr val="tx1">
                    <a:lumMod val="65000"/>
                    <a:lumOff val="35000"/>
                  </a:schemeClr>
                </a:solidFill>
                <a:latin typeface="+mj-lt"/>
                <a:cs typeface="Arial" panose="020B0604020202020204" pitchFamily="34" charset="0"/>
              </a:rPr>
            </a:br>
            <a:r>
              <a:rPr lang="en-IN" sz="1000" dirty="0">
                <a:solidFill>
                  <a:schemeClr val="tx1">
                    <a:lumMod val="65000"/>
                    <a:lumOff val="35000"/>
                  </a:schemeClr>
                </a:solidFill>
                <a:latin typeface="+mj-lt"/>
                <a:cs typeface="Arial" panose="020B0604020202020204" pitchFamily="34" charset="0"/>
              </a:rPr>
              <a:t>solutions</a:t>
            </a:r>
          </a:p>
        </p:txBody>
      </p:sp>
      <p:sp>
        <p:nvSpPr>
          <p:cNvPr id="26" name="TextBox 25">
            <a:extLst>
              <a:ext uri="{FF2B5EF4-FFF2-40B4-BE49-F238E27FC236}">
                <a16:creationId xmlns="" xmlns:a16="http://schemas.microsoft.com/office/drawing/2014/main" id="{2A1E439E-4D33-6B40-BBCC-6C775549DF99}"/>
              </a:ext>
            </a:extLst>
          </p:cNvPr>
          <p:cNvSpPr txBox="1"/>
          <p:nvPr/>
        </p:nvSpPr>
        <p:spPr>
          <a:xfrm>
            <a:off x="7135028" y="5236700"/>
            <a:ext cx="1711350" cy="400110"/>
          </a:xfrm>
          <a:prstGeom prst="rect">
            <a:avLst/>
          </a:prstGeom>
          <a:noFill/>
        </p:spPr>
        <p:txBody>
          <a:bodyPr wrap="square" rtlCol="0">
            <a:spAutoFit/>
          </a:bodyPr>
          <a:lstStyle/>
          <a:p>
            <a:pPr algn="ctr"/>
            <a:r>
              <a:rPr lang="en-IN" sz="1000" dirty="0">
                <a:solidFill>
                  <a:schemeClr val="tx1">
                    <a:lumMod val="65000"/>
                    <a:lumOff val="35000"/>
                  </a:schemeClr>
                </a:solidFill>
                <a:latin typeface="+mj-lt"/>
                <a:cs typeface="Arial" panose="020B0604020202020204" pitchFamily="34" charset="0"/>
              </a:rPr>
              <a:t>Unparalleled reach to over </a:t>
            </a:r>
            <a:r>
              <a:rPr lang="en-IN" sz="1000" b="1" dirty="0">
                <a:solidFill>
                  <a:schemeClr val="tx1">
                    <a:lumMod val="65000"/>
                    <a:lumOff val="35000"/>
                  </a:schemeClr>
                </a:solidFill>
                <a:latin typeface="+mj-lt"/>
                <a:cs typeface="Arial" panose="020B0604020202020204" pitchFamily="34" charset="0"/>
              </a:rPr>
              <a:t>99% of India’s districts</a:t>
            </a:r>
          </a:p>
        </p:txBody>
      </p:sp>
      <p:sp>
        <p:nvSpPr>
          <p:cNvPr id="27" name="TextBox 26">
            <a:extLst>
              <a:ext uri="{FF2B5EF4-FFF2-40B4-BE49-F238E27FC236}">
                <a16:creationId xmlns="" xmlns:a16="http://schemas.microsoft.com/office/drawing/2014/main" id="{4CC5CD4B-F6EF-D34B-89E3-AA9D6EBE4B41}"/>
              </a:ext>
            </a:extLst>
          </p:cNvPr>
          <p:cNvSpPr txBox="1"/>
          <p:nvPr/>
        </p:nvSpPr>
        <p:spPr>
          <a:xfrm>
            <a:off x="9048910" y="5236700"/>
            <a:ext cx="1148223" cy="400110"/>
          </a:xfrm>
          <a:prstGeom prst="rect">
            <a:avLst/>
          </a:prstGeom>
          <a:noFill/>
        </p:spPr>
        <p:txBody>
          <a:bodyPr wrap="square" rtlCol="0">
            <a:spAutoFit/>
          </a:bodyPr>
          <a:lstStyle/>
          <a:p>
            <a:pPr algn="ctr"/>
            <a:r>
              <a:rPr lang="en-IN" sz="1000" dirty="0">
                <a:solidFill>
                  <a:schemeClr val="tx1">
                    <a:lumMod val="65000"/>
                    <a:lumOff val="35000"/>
                  </a:schemeClr>
                </a:solidFill>
                <a:latin typeface="+mj-lt"/>
                <a:cs typeface="Arial" panose="020B0604020202020204" pitchFamily="34" charset="0"/>
              </a:rPr>
              <a:t>State-of-the-art tracking solutions</a:t>
            </a:r>
          </a:p>
        </p:txBody>
      </p:sp>
      <p:sp>
        <p:nvSpPr>
          <p:cNvPr id="28" name="TextBox 27">
            <a:extLst>
              <a:ext uri="{FF2B5EF4-FFF2-40B4-BE49-F238E27FC236}">
                <a16:creationId xmlns="" xmlns:a16="http://schemas.microsoft.com/office/drawing/2014/main" id="{A5A0ECF1-4D1F-A040-961F-C4F1428E688E}"/>
              </a:ext>
            </a:extLst>
          </p:cNvPr>
          <p:cNvSpPr txBox="1"/>
          <p:nvPr/>
        </p:nvSpPr>
        <p:spPr>
          <a:xfrm>
            <a:off x="10547955" y="5236700"/>
            <a:ext cx="1380917" cy="400110"/>
          </a:xfrm>
          <a:prstGeom prst="rect">
            <a:avLst/>
          </a:prstGeom>
          <a:noFill/>
        </p:spPr>
        <p:txBody>
          <a:bodyPr wrap="square" rtlCol="0">
            <a:spAutoFit/>
          </a:bodyPr>
          <a:lstStyle/>
          <a:p>
            <a:pPr algn="ctr"/>
            <a:r>
              <a:rPr lang="en-IN" sz="1000" dirty="0">
                <a:solidFill>
                  <a:schemeClr val="tx1">
                    <a:lumMod val="65000"/>
                    <a:lumOff val="35000"/>
                  </a:schemeClr>
                </a:solidFill>
                <a:latin typeface="+mj-lt"/>
                <a:cs typeface="Arial" panose="020B0604020202020204" pitchFamily="34" charset="0"/>
              </a:rPr>
              <a:t>Quick and trusted claim process</a:t>
            </a:r>
          </a:p>
        </p:txBody>
      </p:sp>
      <p:sp>
        <p:nvSpPr>
          <p:cNvPr id="29" name="TextBox 28">
            <a:extLst>
              <a:ext uri="{FF2B5EF4-FFF2-40B4-BE49-F238E27FC236}">
                <a16:creationId xmlns="" xmlns:a16="http://schemas.microsoft.com/office/drawing/2014/main" id="{FE32DDA2-5BEC-6C4C-87A2-7E2362CF0D3A}"/>
              </a:ext>
            </a:extLst>
          </p:cNvPr>
          <p:cNvSpPr txBox="1"/>
          <p:nvPr/>
        </p:nvSpPr>
        <p:spPr>
          <a:xfrm>
            <a:off x="5729276" y="6257700"/>
            <a:ext cx="1255282" cy="400110"/>
          </a:xfrm>
          <a:prstGeom prst="rect">
            <a:avLst/>
          </a:prstGeom>
          <a:noFill/>
        </p:spPr>
        <p:txBody>
          <a:bodyPr wrap="square" rtlCol="0">
            <a:spAutoFit/>
          </a:bodyPr>
          <a:lstStyle/>
          <a:p>
            <a:pPr algn="ctr"/>
            <a:r>
              <a:rPr lang="en-IN" sz="1000" dirty="0">
                <a:solidFill>
                  <a:schemeClr val="tx1">
                    <a:lumMod val="65000"/>
                    <a:lumOff val="35000"/>
                  </a:schemeClr>
                </a:solidFill>
                <a:latin typeface="+mj-lt"/>
                <a:cs typeface="Arial" panose="020B0604020202020204" pitchFamily="34" charset="0"/>
              </a:rPr>
              <a:t>Over 5,000 trucks and rail services</a:t>
            </a:r>
          </a:p>
        </p:txBody>
      </p:sp>
      <p:sp>
        <p:nvSpPr>
          <p:cNvPr id="30" name="TextBox 29">
            <a:extLst>
              <a:ext uri="{FF2B5EF4-FFF2-40B4-BE49-F238E27FC236}">
                <a16:creationId xmlns="" xmlns:a16="http://schemas.microsoft.com/office/drawing/2014/main" id="{54EEA870-4C33-4847-86F2-F580D150256F}"/>
              </a:ext>
            </a:extLst>
          </p:cNvPr>
          <p:cNvSpPr txBox="1"/>
          <p:nvPr/>
        </p:nvSpPr>
        <p:spPr>
          <a:xfrm>
            <a:off x="7416592" y="6257701"/>
            <a:ext cx="1148223" cy="246221"/>
          </a:xfrm>
          <a:prstGeom prst="rect">
            <a:avLst/>
          </a:prstGeom>
          <a:noFill/>
        </p:spPr>
        <p:txBody>
          <a:bodyPr wrap="square" rtlCol="0">
            <a:spAutoFit/>
          </a:bodyPr>
          <a:lstStyle/>
          <a:p>
            <a:pPr algn="ctr"/>
            <a:r>
              <a:rPr lang="en-IN" sz="1000" dirty="0">
                <a:solidFill>
                  <a:schemeClr val="tx1">
                    <a:lumMod val="65000"/>
                    <a:lumOff val="35000"/>
                  </a:schemeClr>
                </a:solidFill>
                <a:latin typeface="+mj-lt"/>
                <a:cs typeface="Arial" panose="020B0604020202020204" pitchFamily="34" charset="0"/>
              </a:rPr>
              <a:t>Over </a:t>
            </a:r>
            <a:r>
              <a:rPr lang="en-IN" sz="1000" b="1" dirty="0">
                <a:solidFill>
                  <a:schemeClr val="tx1">
                    <a:lumMod val="65000"/>
                    <a:lumOff val="35000"/>
                  </a:schemeClr>
                </a:solidFill>
                <a:latin typeface="+mj-lt"/>
                <a:cs typeface="Arial" panose="020B0604020202020204" pitchFamily="34" charset="0"/>
              </a:rPr>
              <a:t>600 offices</a:t>
            </a:r>
          </a:p>
        </p:txBody>
      </p:sp>
      <p:sp>
        <p:nvSpPr>
          <p:cNvPr id="31" name="TextBox 30">
            <a:extLst>
              <a:ext uri="{FF2B5EF4-FFF2-40B4-BE49-F238E27FC236}">
                <a16:creationId xmlns="" xmlns:a16="http://schemas.microsoft.com/office/drawing/2014/main" id="{11487DDF-5275-BB40-8E7A-B9C8FEF851A5}"/>
              </a:ext>
            </a:extLst>
          </p:cNvPr>
          <p:cNvSpPr txBox="1"/>
          <p:nvPr/>
        </p:nvSpPr>
        <p:spPr>
          <a:xfrm>
            <a:off x="9048910" y="6257700"/>
            <a:ext cx="1148223" cy="400110"/>
          </a:xfrm>
          <a:prstGeom prst="rect">
            <a:avLst/>
          </a:prstGeom>
          <a:noFill/>
        </p:spPr>
        <p:txBody>
          <a:bodyPr wrap="square" rtlCol="0">
            <a:spAutoFit/>
          </a:bodyPr>
          <a:lstStyle/>
          <a:p>
            <a:pPr algn="ctr"/>
            <a:r>
              <a:rPr lang="en-IN" sz="1000" dirty="0">
                <a:solidFill>
                  <a:schemeClr val="tx1">
                    <a:lumMod val="65000"/>
                    <a:lumOff val="35000"/>
                  </a:schemeClr>
                </a:solidFill>
                <a:latin typeface="+mj-lt"/>
                <a:cs typeface="Arial" panose="020B0604020202020204" pitchFamily="34" charset="0"/>
              </a:rPr>
              <a:t>Reverse logistics expertise</a:t>
            </a:r>
          </a:p>
        </p:txBody>
      </p:sp>
      <p:sp>
        <p:nvSpPr>
          <p:cNvPr id="32" name="TextBox 31">
            <a:extLst>
              <a:ext uri="{FF2B5EF4-FFF2-40B4-BE49-F238E27FC236}">
                <a16:creationId xmlns="" xmlns:a16="http://schemas.microsoft.com/office/drawing/2014/main" id="{5BE615D1-5DF2-0644-9807-B1BEC88C078A}"/>
              </a:ext>
            </a:extLst>
          </p:cNvPr>
          <p:cNvSpPr txBox="1"/>
          <p:nvPr/>
        </p:nvSpPr>
        <p:spPr>
          <a:xfrm>
            <a:off x="10715691" y="6232407"/>
            <a:ext cx="1148223" cy="400110"/>
          </a:xfrm>
          <a:prstGeom prst="rect">
            <a:avLst/>
          </a:prstGeom>
          <a:noFill/>
        </p:spPr>
        <p:txBody>
          <a:bodyPr wrap="square" rtlCol="0">
            <a:spAutoFit/>
          </a:bodyPr>
          <a:lstStyle/>
          <a:p>
            <a:pPr algn="ctr"/>
            <a:r>
              <a:rPr lang="en-IN" sz="1000" dirty="0">
                <a:solidFill>
                  <a:schemeClr val="tx1">
                    <a:lumMod val="65000"/>
                    <a:lumOff val="35000"/>
                  </a:schemeClr>
                </a:solidFill>
                <a:latin typeface="+mj-lt"/>
                <a:cs typeface="Arial" panose="020B0604020202020204" pitchFamily="34" charset="0"/>
              </a:rPr>
              <a:t>Guaranteed </a:t>
            </a:r>
            <a:br>
              <a:rPr lang="en-IN" sz="1000" dirty="0">
                <a:solidFill>
                  <a:schemeClr val="tx1">
                    <a:lumMod val="65000"/>
                    <a:lumOff val="35000"/>
                  </a:schemeClr>
                </a:solidFill>
                <a:latin typeface="+mj-lt"/>
                <a:cs typeface="Arial" panose="020B0604020202020204" pitchFamily="34" charset="0"/>
              </a:rPr>
            </a:br>
            <a:r>
              <a:rPr lang="en-IN" sz="1000" dirty="0">
                <a:solidFill>
                  <a:schemeClr val="tx1">
                    <a:lumMod val="65000"/>
                    <a:lumOff val="35000"/>
                  </a:schemeClr>
                </a:solidFill>
                <a:latin typeface="+mj-lt"/>
                <a:cs typeface="Arial" panose="020B0604020202020204" pitchFamily="34" charset="0"/>
              </a:rPr>
              <a:t>on-time deliveries</a:t>
            </a:r>
          </a:p>
        </p:txBody>
      </p:sp>
      <p:pic>
        <p:nvPicPr>
          <p:cNvPr id="33" name="Picture 32" descr="A picture containing drawing, light&#10;&#10;Description automatically generated">
            <a:extLst>
              <a:ext uri="{FF2B5EF4-FFF2-40B4-BE49-F238E27FC236}">
                <a16:creationId xmlns="" xmlns:a16="http://schemas.microsoft.com/office/drawing/2014/main" id="{D14216F7-B2A0-E14E-9DA7-4F51808CD5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9959" y="4789280"/>
            <a:ext cx="433917" cy="444500"/>
          </a:xfrm>
          <a:prstGeom prst="rect">
            <a:avLst/>
          </a:prstGeom>
        </p:spPr>
      </p:pic>
      <p:pic>
        <p:nvPicPr>
          <p:cNvPr id="34" name="Picture 33" descr="A close up of a logo&#10;&#10;Description automatically generated">
            <a:extLst>
              <a:ext uri="{FF2B5EF4-FFF2-40B4-BE49-F238E27FC236}">
                <a16:creationId xmlns="" xmlns:a16="http://schemas.microsoft.com/office/drawing/2014/main" id="{B647BB75-979A-7944-86B8-BF6A99D686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68453" y="4785234"/>
            <a:ext cx="444500" cy="433917"/>
          </a:xfrm>
          <a:prstGeom prst="rect">
            <a:avLst/>
          </a:prstGeom>
        </p:spPr>
      </p:pic>
      <p:pic>
        <p:nvPicPr>
          <p:cNvPr id="35" name="Picture 34" descr="A close up of a logo&#10;&#10;Description automatically generated">
            <a:extLst>
              <a:ext uri="{FF2B5EF4-FFF2-40B4-BE49-F238E27FC236}">
                <a16:creationId xmlns="" xmlns:a16="http://schemas.microsoft.com/office/drawing/2014/main" id="{10790A86-E8AD-8E42-B909-18B4AB8A36F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52890" y="4744027"/>
            <a:ext cx="433917" cy="433917"/>
          </a:xfrm>
          <a:prstGeom prst="rect">
            <a:avLst/>
          </a:prstGeom>
        </p:spPr>
      </p:pic>
      <p:pic>
        <p:nvPicPr>
          <p:cNvPr id="36" name="Picture 35" descr="A picture containing drawing&#10;&#10;Description automatically generated">
            <a:extLst>
              <a:ext uri="{FF2B5EF4-FFF2-40B4-BE49-F238E27FC236}">
                <a16:creationId xmlns="" xmlns:a16="http://schemas.microsoft.com/office/drawing/2014/main" id="{8759531D-0FE8-E548-B952-2DC0111E726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50430" y="4744027"/>
            <a:ext cx="433917" cy="433917"/>
          </a:xfrm>
          <a:prstGeom prst="rect">
            <a:avLst/>
          </a:prstGeom>
        </p:spPr>
      </p:pic>
      <p:pic>
        <p:nvPicPr>
          <p:cNvPr id="37" name="Picture 36" descr="A picture containing object, clock, room, meter&#10;&#10;Description automatically generated">
            <a:extLst>
              <a:ext uri="{FF2B5EF4-FFF2-40B4-BE49-F238E27FC236}">
                <a16:creationId xmlns="" xmlns:a16="http://schemas.microsoft.com/office/drawing/2014/main" id="{183DF5EE-32B4-DF4E-B056-D02D12B9EC2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39959" y="5807241"/>
            <a:ext cx="433917" cy="433917"/>
          </a:xfrm>
          <a:prstGeom prst="rect">
            <a:avLst/>
          </a:prstGeom>
        </p:spPr>
      </p:pic>
      <p:pic>
        <p:nvPicPr>
          <p:cNvPr id="38" name="Picture 37" descr="A close up of a logo&#10;&#10;Description automatically generated">
            <a:extLst>
              <a:ext uri="{FF2B5EF4-FFF2-40B4-BE49-F238E27FC236}">
                <a16:creationId xmlns="" xmlns:a16="http://schemas.microsoft.com/office/drawing/2014/main" id="{7EF824DB-F34D-5847-9654-18433BB91E3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79037" y="5807241"/>
            <a:ext cx="423333" cy="433917"/>
          </a:xfrm>
          <a:prstGeom prst="rect">
            <a:avLst/>
          </a:prstGeom>
        </p:spPr>
      </p:pic>
      <p:pic>
        <p:nvPicPr>
          <p:cNvPr id="39" name="Picture 38" descr="A picture containing drawing&#10;&#10;Description automatically generated">
            <a:extLst>
              <a:ext uri="{FF2B5EF4-FFF2-40B4-BE49-F238E27FC236}">
                <a16:creationId xmlns="" xmlns:a16="http://schemas.microsoft.com/office/drawing/2014/main" id="{003C3FB5-7AB6-FA4D-A255-B3683C9C764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00772" y="5807241"/>
            <a:ext cx="433917" cy="433917"/>
          </a:xfrm>
          <a:prstGeom prst="rect">
            <a:avLst/>
          </a:prstGeom>
        </p:spPr>
      </p:pic>
      <p:pic>
        <p:nvPicPr>
          <p:cNvPr id="40" name="Picture 39" descr="A picture containing drawing&#10;&#10;Description automatically generated">
            <a:extLst>
              <a:ext uri="{FF2B5EF4-FFF2-40B4-BE49-F238E27FC236}">
                <a16:creationId xmlns="" xmlns:a16="http://schemas.microsoft.com/office/drawing/2014/main" id="{CED626A6-D4F7-3A4D-8B1F-13CD2ACDBBC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083270" y="5807241"/>
            <a:ext cx="433917" cy="433917"/>
          </a:xfrm>
          <a:prstGeom prst="rect">
            <a:avLst/>
          </a:prstGeom>
        </p:spPr>
      </p:pic>
      <p:cxnSp>
        <p:nvCxnSpPr>
          <p:cNvPr id="43" name="Straight Connector 42">
            <a:extLst>
              <a:ext uri="{FF2B5EF4-FFF2-40B4-BE49-F238E27FC236}">
                <a16:creationId xmlns="" xmlns:a16="http://schemas.microsoft.com/office/drawing/2014/main" id="{0C257FAD-089B-184C-8244-98CEAB9F7FB5}"/>
              </a:ext>
            </a:extLst>
          </p:cNvPr>
          <p:cNvCxnSpPr>
            <a:cxnSpLocks/>
          </p:cNvCxnSpPr>
          <p:nvPr/>
        </p:nvCxnSpPr>
        <p:spPr>
          <a:xfrm>
            <a:off x="5799521" y="4481991"/>
            <a:ext cx="6392479" cy="0"/>
          </a:xfrm>
          <a:prstGeom prst="line">
            <a:avLst/>
          </a:prstGeom>
          <a:ln w="6350">
            <a:solidFill>
              <a:srgbClr val="0098B2"/>
            </a:solidFill>
          </a:ln>
        </p:spPr>
        <p:style>
          <a:lnRef idx="3">
            <a:schemeClr val="dk1"/>
          </a:lnRef>
          <a:fillRef idx="0">
            <a:schemeClr val="dk1"/>
          </a:fillRef>
          <a:effectRef idx="2">
            <a:schemeClr val="dk1"/>
          </a:effectRef>
          <a:fontRef idx="minor">
            <a:schemeClr val="tx1"/>
          </a:fontRef>
        </p:style>
      </p:cxnSp>
      <p:cxnSp>
        <p:nvCxnSpPr>
          <p:cNvPr id="42" name="Straight Connector 41">
            <a:extLst>
              <a:ext uri="{FF2B5EF4-FFF2-40B4-BE49-F238E27FC236}">
                <a16:creationId xmlns="" xmlns:a16="http://schemas.microsoft.com/office/drawing/2014/main" id="{22B027A3-28A5-B648-8160-D6237AEC4A96}"/>
              </a:ext>
            </a:extLst>
          </p:cNvPr>
          <p:cNvCxnSpPr>
            <a:cxnSpLocks/>
          </p:cNvCxnSpPr>
          <p:nvPr/>
        </p:nvCxnSpPr>
        <p:spPr>
          <a:xfrm>
            <a:off x="0" y="1053049"/>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4" name="Title 1">
            <a:extLst>
              <a:ext uri="{FF2B5EF4-FFF2-40B4-BE49-F238E27FC236}">
                <a16:creationId xmlns="" xmlns:a16="http://schemas.microsoft.com/office/drawing/2014/main" id="{1A0AE42A-22A9-A74A-AFAD-0C0B33178CB4}"/>
              </a:ext>
            </a:extLst>
          </p:cNvPr>
          <p:cNvSpPr txBox="1">
            <a:spLocks/>
          </p:cNvSpPr>
          <p:nvPr/>
        </p:nvSpPr>
        <p:spPr>
          <a:xfrm>
            <a:off x="838200" y="202702"/>
            <a:ext cx="10515600" cy="434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1400" b="1" spc="300" dirty="0" smtClean="0"/>
              <a:t>GATI-KWE </a:t>
            </a:r>
            <a:r>
              <a:rPr lang="en-IN" sz="1400" b="1" spc="300" dirty="0"/>
              <a:t>SOLUTIONS</a:t>
            </a:r>
          </a:p>
        </p:txBody>
      </p:sp>
      <p:sp>
        <p:nvSpPr>
          <p:cNvPr id="45" name="Rectangle: Rounded Corners 150">
            <a:extLst>
              <a:ext uri="{FF2B5EF4-FFF2-40B4-BE49-F238E27FC236}">
                <a16:creationId xmlns="" xmlns:a16="http://schemas.microsoft.com/office/drawing/2014/main" id="{8106F216-CCDF-2C49-B99D-2D545D24D019}"/>
              </a:ext>
            </a:extLst>
          </p:cNvPr>
          <p:cNvSpPr/>
          <p:nvPr/>
        </p:nvSpPr>
        <p:spPr>
          <a:xfrm>
            <a:off x="2068287" y="745118"/>
            <a:ext cx="8055426" cy="609743"/>
          </a:xfrm>
          <a:prstGeom prst="roundRect">
            <a:avLst>
              <a:gd name="adj" fmla="val 5000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Title 25">
            <a:extLst>
              <a:ext uri="{FF2B5EF4-FFF2-40B4-BE49-F238E27FC236}">
                <a16:creationId xmlns="" xmlns:a16="http://schemas.microsoft.com/office/drawing/2014/main" id="{5AB4BCCA-AF98-F747-BFD4-D1F071637B85}"/>
              </a:ext>
            </a:extLst>
          </p:cNvPr>
          <p:cNvSpPr txBox="1">
            <a:spLocks/>
          </p:cNvSpPr>
          <p:nvPr/>
        </p:nvSpPr>
        <p:spPr>
          <a:xfrm>
            <a:off x="3329906" y="824639"/>
            <a:ext cx="5532186" cy="580777"/>
          </a:xfrm>
          <a:prstGeom prst="rect">
            <a:avLst/>
          </a:prstGeom>
        </p:spPr>
        <p:txBody>
          <a:bodyPr/>
          <a:lstStyle>
            <a:lvl1pPr algn="ctr"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r>
              <a:rPr lang="en-US" sz="3200" dirty="0">
                <a:solidFill>
                  <a:srgbClr val="2F85A2"/>
                </a:solidFill>
              </a:rPr>
              <a:t>Express distribution</a:t>
            </a:r>
          </a:p>
        </p:txBody>
      </p:sp>
      <p:pic>
        <p:nvPicPr>
          <p:cNvPr id="48" name="Picture 47">
            <a:extLst>
              <a:ext uri="{FF2B5EF4-FFF2-40B4-BE49-F238E27FC236}">
                <a16:creationId xmlns="" xmlns:a16="http://schemas.microsoft.com/office/drawing/2014/main" id="{961DC273-1725-EA40-AB1B-375A04E97863}"/>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845675" y="2277322"/>
            <a:ext cx="3458570" cy="3359488"/>
          </a:xfrm>
          <a:prstGeom prst="ellipse">
            <a:avLst/>
          </a:prstGeom>
        </p:spPr>
      </p:pic>
    </p:spTree>
    <p:extLst>
      <p:ext uri="{BB962C8B-B14F-4D97-AF65-F5344CB8AC3E}">
        <p14:creationId xmlns:p14="http://schemas.microsoft.com/office/powerpoint/2010/main" val="39797961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 xmlns:a16="http://schemas.microsoft.com/office/drawing/2014/main" id="{06E21FA2-42F2-AD49-B5F9-D1A9302E9A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82724" y="2111497"/>
            <a:ext cx="3753826" cy="3753826"/>
          </a:xfrm>
          <a:prstGeom prst="rect">
            <a:avLst/>
          </a:prstGeom>
        </p:spPr>
      </p:pic>
      <p:sp>
        <p:nvSpPr>
          <p:cNvPr id="162" name="Rectangle 161">
            <a:extLst>
              <a:ext uri="{FF2B5EF4-FFF2-40B4-BE49-F238E27FC236}">
                <a16:creationId xmlns="" xmlns:a16="http://schemas.microsoft.com/office/drawing/2014/main" id="{C65A2C69-3623-418B-B501-A2EBA54E915B}"/>
              </a:ext>
            </a:extLst>
          </p:cNvPr>
          <p:cNvSpPr/>
          <p:nvPr/>
        </p:nvSpPr>
        <p:spPr>
          <a:xfrm rot="16200000">
            <a:off x="6073140" y="747527"/>
            <a:ext cx="45719" cy="1219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solidFill>
                <a:schemeClr val="accent2"/>
              </a:solidFill>
            </a:endParaRPr>
          </a:p>
        </p:txBody>
      </p:sp>
      <p:cxnSp>
        <p:nvCxnSpPr>
          <p:cNvPr id="62" name="Straight Connector 61">
            <a:extLst>
              <a:ext uri="{FF2B5EF4-FFF2-40B4-BE49-F238E27FC236}">
                <a16:creationId xmlns="" xmlns:a16="http://schemas.microsoft.com/office/drawing/2014/main" id="{5106A490-3AA6-2843-9461-CBBD521D8AF5}"/>
              </a:ext>
            </a:extLst>
          </p:cNvPr>
          <p:cNvCxnSpPr>
            <a:cxnSpLocks/>
          </p:cNvCxnSpPr>
          <p:nvPr/>
        </p:nvCxnSpPr>
        <p:spPr>
          <a:xfrm>
            <a:off x="6454588" y="4230608"/>
            <a:ext cx="5737412" cy="0"/>
          </a:xfrm>
          <a:prstGeom prst="line">
            <a:avLst/>
          </a:prstGeom>
          <a:ln w="6350">
            <a:solidFill>
              <a:srgbClr val="0098B2"/>
            </a:solidFill>
          </a:ln>
        </p:spPr>
        <p:style>
          <a:lnRef idx="3">
            <a:schemeClr val="dk1"/>
          </a:lnRef>
          <a:fillRef idx="0">
            <a:schemeClr val="dk1"/>
          </a:fillRef>
          <a:effectRef idx="2">
            <a:schemeClr val="dk1"/>
          </a:effectRef>
          <a:fontRef idx="minor">
            <a:schemeClr val="tx1"/>
          </a:fontRef>
        </p:style>
      </p:cxnSp>
      <p:sp>
        <p:nvSpPr>
          <p:cNvPr id="31" name="TextBox 30">
            <a:extLst>
              <a:ext uri="{FF2B5EF4-FFF2-40B4-BE49-F238E27FC236}">
                <a16:creationId xmlns="" xmlns:a16="http://schemas.microsoft.com/office/drawing/2014/main" id="{E6AE7788-66D8-A34E-A7D4-A7D9D93CAC37}"/>
              </a:ext>
            </a:extLst>
          </p:cNvPr>
          <p:cNvSpPr txBox="1"/>
          <p:nvPr/>
        </p:nvSpPr>
        <p:spPr>
          <a:xfrm>
            <a:off x="6326841" y="2203653"/>
            <a:ext cx="5444933" cy="1092607"/>
          </a:xfrm>
          <a:prstGeom prst="rect">
            <a:avLst/>
          </a:prstGeom>
          <a:noFill/>
        </p:spPr>
        <p:txBody>
          <a:bodyPr wrap="square" rtlCol="0">
            <a:spAutoFit/>
          </a:bodyPr>
          <a:lstStyle/>
          <a:p>
            <a:pPr marL="238115" indent="-238115">
              <a:spcBef>
                <a:spcPts val="250"/>
              </a:spcBef>
              <a:buFont typeface="Arial" panose="020B0604020202020204" pitchFamily="34" charset="0"/>
              <a:buChar char="•"/>
            </a:pPr>
            <a:r>
              <a:rPr lang="en-IN" sz="1500" dirty="0">
                <a:latin typeface="+mj-lt"/>
                <a:cs typeface="Arial" panose="020B0604020202020204" pitchFamily="34" charset="0"/>
              </a:rPr>
              <a:t>India’s first integrated e-Commerce logistics solutions provider</a:t>
            </a:r>
          </a:p>
          <a:p>
            <a:pPr marL="238115" indent="-238115">
              <a:spcBef>
                <a:spcPts val="250"/>
              </a:spcBef>
              <a:buFont typeface="Arial" panose="020B0604020202020204" pitchFamily="34" charset="0"/>
              <a:buChar char="•"/>
            </a:pPr>
            <a:r>
              <a:rPr lang="en-IN" sz="1500" dirty="0">
                <a:latin typeface="+mj-lt"/>
                <a:cs typeface="Arial" panose="020B0604020202020204" pitchFamily="34" charset="0"/>
              </a:rPr>
              <a:t>Expertise in last-mile deliveries </a:t>
            </a:r>
          </a:p>
          <a:p>
            <a:pPr marL="238115" indent="-238115">
              <a:spcBef>
                <a:spcPts val="250"/>
              </a:spcBef>
              <a:buFont typeface="Arial" panose="020B0604020202020204" pitchFamily="34" charset="0"/>
              <a:buChar char="•"/>
            </a:pPr>
            <a:r>
              <a:rPr lang="en-IN" sz="1500" dirty="0">
                <a:latin typeface="+mj-lt"/>
                <a:cs typeface="Arial" panose="020B0604020202020204" pitchFamily="34" charset="0"/>
              </a:rPr>
              <a:t>Solutions to cover all your needs – whether you serve individuals or enterprises</a:t>
            </a:r>
          </a:p>
        </p:txBody>
      </p:sp>
      <p:sp>
        <p:nvSpPr>
          <p:cNvPr id="32" name="TextBox 31">
            <a:extLst>
              <a:ext uri="{FF2B5EF4-FFF2-40B4-BE49-F238E27FC236}">
                <a16:creationId xmlns="" xmlns:a16="http://schemas.microsoft.com/office/drawing/2014/main" id="{0BD655FB-CABF-0845-A902-0ED7C58DD17D}"/>
              </a:ext>
            </a:extLst>
          </p:cNvPr>
          <p:cNvSpPr txBox="1"/>
          <p:nvPr/>
        </p:nvSpPr>
        <p:spPr>
          <a:xfrm>
            <a:off x="6387353" y="3773530"/>
            <a:ext cx="5627594" cy="348878"/>
          </a:xfrm>
          <a:prstGeom prst="rect">
            <a:avLst/>
          </a:prstGeom>
          <a:noFill/>
        </p:spPr>
        <p:txBody>
          <a:bodyPr wrap="square" rtlCol="0">
            <a:spAutoFit/>
          </a:bodyPr>
          <a:lstStyle/>
          <a:p>
            <a:r>
              <a:rPr lang="en-IN" sz="1667" b="1" dirty="0">
                <a:solidFill>
                  <a:schemeClr val="tx1">
                    <a:lumMod val="65000"/>
                    <a:lumOff val="35000"/>
                  </a:schemeClr>
                </a:solidFill>
                <a:latin typeface="+mj-lt"/>
                <a:cs typeface="Arial" panose="020B0604020202020204" pitchFamily="34" charset="0"/>
              </a:rPr>
              <a:t>The </a:t>
            </a:r>
            <a:r>
              <a:rPr lang="en-IN" sz="1667" b="1" dirty="0" err="1">
                <a:solidFill>
                  <a:schemeClr val="tx1">
                    <a:lumMod val="65000"/>
                    <a:lumOff val="35000"/>
                  </a:schemeClr>
                </a:solidFill>
                <a:latin typeface="+mj-lt"/>
                <a:cs typeface="Arial" panose="020B0604020202020204" pitchFamily="34" charset="0"/>
              </a:rPr>
              <a:t>Gati</a:t>
            </a:r>
            <a:r>
              <a:rPr lang="en-IN" sz="1667" b="1" dirty="0">
                <a:solidFill>
                  <a:schemeClr val="tx1">
                    <a:lumMod val="65000"/>
                    <a:lumOff val="35000"/>
                  </a:schemeClr>
                </a:solidFill>
                <a:latin typeface="+mj-lt"/>
                <a:cs typeface="Arial" panose="020B0604020202020204" pitchFamily="34" charset="0"/>
              </a:rPr>
              <a:t> e-Commerce Logistics Advantage</a:t>
            </a:r>
          </a:p>
        </p:txBody>
      </p:sp>
      <p:sp>
        <p:nvSpPr>
          <p:cNvPr id="33" name="TextBox 32">
            <a:extLst>
              <a:ext uri="{FF2B5EF4-FFF2-40B4-BE49-F238E27FC236}">
                <a16:creationId xmlns="" xmlns:a16="http://schemas.microsoft.com/office/drawing/2014/main" id="{C00D98DF-20D4-CD4C-995C-1BC88374CABB}"/>
              </a:ext>
            </a:extLst>
          </p:cNvPr>
          <p:cNvSpPr txBox="1"/>
          <p:nvPr/>
        </p:nvSpPr>
        <p:spPr>
          <a:xfrm>
            <a:off x="6522343" y="4882748"/>
            <a:ext cx="1365608" cy="553998"/>
          </a:xfrm>
          <a:prstGeom prst="rect">
            <a:avLst/>
          </a:prstGeom>
          <a:noFill/>
        </p:spPr>
        <p:txBody>
          <a:bodyPr wrap="square" rtlCol="0">
            <a:spAutoFit/>
          </a:bodyPr>
          <a:lstStyle/>
          <a:p>
            <a:pPr algn="ctr"/>
            <a:r>
              <a:rPr lang="en-IN" sz="1000" dirty="0">
                <a:solidFill>
                  <a:schemeClr val="tx1">
                    <a:lumMod val="65000"/>
                    <a:lumOff val="35000"/>
                  </a:schemeClr>
                </a:solidFill>
                <a:latin typeface="+mj-lt"/>
                <a:cs typeface="Arial" panose="020B0604020202020204" pitchFamily="34" charset="0"/>
              </a:rPr>
              <a:t>Value-added service like COD, Card Payments and more</a:t>
            </a:r>
          </a:p>
        </p:txBody>
      </p:sp>
      <p:sp>
        <p:nvSpPr>
          <p:cNvPr id="34" name="TextBox 33">
            <a:extLst>
              <a:ext uri="{FF2B5EF4-FFF2-40B4-BE49-F238E27FC236}">
                <a16:creationId xmlns="" xmlns:a16="http://schemas.microsoft.com/office/drawing/2014/main" id="{1FF79060-E0DC-6646-9ADE-C313D2F8BADA}"/>
              </a:ext>
            </a:extLst>
          </p:cNvPr>
          <p:cNvSpPr txBox="1"/>
          <p:nvPr/>
        </p:nvSpPr>
        <p:spPr>
          <a:xfrm>
            <a:off x="8017968" y="4882748"/>
            <a:ext cx="1249140" cy="553998"/>
          </a:xfrm>
          <a:prstGeom prst="rect">
            <a:avLst/>
          </a:prstGeom>
          <a:noFill/>
        </p:spPr>
        <p:txBody>
          <a:bodyPr wrap="square" rtlCol="0">
            <a:spAutoFit/>
          </a:bodyPr>
          <a:lstStyle/>
          <a:p>
            <a:pPr algn="ctr"/>
            <a:r>
              <a:rPr lang="en-IN" sz="1000" dirty="0">
                <a:solidFill>
                  <a:schemeClr val="tx1">
                    <a:lumMod val="65000"/>
                    <a:lumOff val="35000"/>
                  </a:schemeClr>
                </a:solidFill>
                <a:latin typeface="+mj-lt"/>
                <a:cs typeface="Arial" panose="020B0604020202020204" pitchFamily="34" charset="0"/>
              </a:rPr>
              <a:t>Return to origin and Return to vendor solutions</a:t>
            </a:r>
          </a:p>
        </p:txBody>
      </p:sp>
      <p:sp>
        <p:nvSpPr>
          <p:cNvPr id="35" name="TextBox 34">
            <a:extLst>
              <a:ext uri="{FF2B5EF4-FFF2-40B4-BE49-F238E27FC236}">
                <a16:creationId xmlns="" xmlns:a16="http://schemas.microsoft.com/office/drawing/2014/main" id="{067C454E-5D3D-7945-9FCA-0FE3357279CA}"/>
              </a:ext>
            </a:extLst>
          </p:cNvPr>
          <p:cNvSpPr txBox="1"/>
          <p:nvPr/>
        </p:nvSpPr>
        <p:spPr>
          <a:xfrm>
            <a:off x="9397125" y="4882748"/>
            <a:ext cx="1249140" cy="553998"/>
          </a:xfrm>
          <a:prstGeom prst="rect">
            <a:avLst/>
          </a:prstGeom>
          <a:noFill/>
        </p:spPr>
        <p:txBody>
          <a:bodyPr wrap="square" rtlCol="0">
            <a:spAutoFit/>
          </a:bodyPr>
          <a:lstStyle/>
          <a:p>
            <a:pPr algn="ctr"/>
            <a:r>
              <a:rPr lang="en-IN" sz="1000" dirty="0">
                <a:solidFill>
                  <a:schemeClr val="tx1">
                    <a:lumMod val="65000"/>
                    <a:lumOff val="35000"/>
                  </a:schemeClr>
                </a:solidFill>
                <a:latin typeface="+mj-lt"/>
                <a:cs typeface="Arial" panose="020B0604020202020204" pitchFamily="34" charset="0"/>
              </a:rPr>
              <a:t>Order consolidation and one-ship solutions</a:t>
            </a:r>
          </a:p>
        </p:txBody>
      </p:sp>
      <p:sp>
        <p:nvSpPr>
          <p:cNvPr id="36" name="TextBox 35">
            <a:extLst>
              <a:ext uri="{FF2B5EF4-FFF2-40B4-BE49-F238E27FC236}">
                <a16:creationId xmlns="" xmlns:a16="http://schemas.microsoft.com/office/drawing/2014/main" id="{E97F5E84-E772-4F43-9ABD-2C11785C6FBA}"/>
              </a:ext>
            </a:extLst>
          </p:cNvPr>
          <p:cNvSpPr txBox="1"/>
          <p:nvPr/>
        </p:nvSpPr>
        <p:spPr>
          <a:xfrm>
            <a:off x="10639863" y="4882748"/>
            <a:ext cx="1249140" cy="553998"/>
          </a:xfrm>
          <a:prstGeom prst="rect">
            <a:avLst/>
          </a:prstGeom>
          <a:noFill/>
        </p:spPr>
        <p:txBody>
          <a:bodyPr wrap="square" rtlCol="0">
            <a:spAutoFit/>
          </a:bodyPr>
          <a:lstStyle/>
          <a:p>
            <a:pPr algn="ctr"/>
            <a:r>
              <a:rPr lang="en-IN" sz="1000" dirty="0">
                <a:solidFill>
                  <a:schemeClr val="tx1">
                    <a:lumMod val="65000"/>
                    <a:lumOff val="35000"/>
                  </a:schemeClr>
                </a:solidFill>
                <a:latin typeface="+mj-lt"/>
                <a:cs typeface="Arial" panose="020B0604020202020204" pitchFamily="34" charset="0"/>
              </a:rPr>
              <a:t>API-enabled - Real-time tracking and update</a:t>
            </a:r>
          </a:p>
        </p:txBody>
      </p:sp>
      <p:sp>
        <p:nvSpPr>
          <p:cNvPr id="37" name="TextBox 36">
            <a:extLst>
              <a:ext uri="{FF2B5EF4-FFF2-40B4-BE49-F238E27FC236}">
                <a16:creationId xmlns="" xmlns:a16="http://schemas.microsoft.com/office/drawing/2014/main" id="{EB86624C-3794-1E43-B972-4DA73B584FB3}"/>
              </a:ext>
            </a:extLst>
          </p:cNvPr>
          <p:cNvSpPr txBox="1"/>
          <p:nvPr/>
        </p:nvSpPr>
        <p:spPr>
          <a:xfrm>
            <a:off x="9462312" y="6169095"/>
            <a:ext cx="1148223" cy="246221"/>
          </a:xfrm>
          <a:prstGeom prst="rect">
            <a:avLst/>
          </a:prstGeom>
          <a:noFill/>
        </p:spPr>
        <p:txBody>
          <a:bodyPr wrap="square" rtlCol="0">
            <a:spAutoFit/>
          </a:bodyPr>
          <a:lstStyle/>
          <a:p>
            <a:pPr algn="ctr"/>
            <a:r>
              <a:rPr lang="en-IN" sz="1000" dirty="0">
                <a:solidFill>
                  <a:schemeClr val="tx1">
                    <a:lumMod val="65000"/>
                    <a:lumOff val="35000"/>
                  </a:schemeClr>
                </a:solidFill>
                <a:latin typeface="+mj-lt"/>
                <a:cs typeface="Arial" panose="020B0604020202020204" pitchFamily="34" charset="0"/>
              </a:rPr>
              <a:t>24x7 support</a:t>
            </a:r>
          </a:p>
        </p:txBody>
      </p:sp>
      <p:sp>
        <p:nvSpPr>
          <p:cNvPr id="38" name="TextBox 37">
            <a:extLst>
              <a:ext uri="{FF2B5EF4-FFF2-40B4-BE49-F238E27FC236}">
                <a16:creationId xmlns="" xmlns:a16="http://schemas.microsoft.com/office/drawing/2014/main" id="{237019CE-F3C9-EB47-99FB-A865517AEF31}"/>
              </a:ext>
            </a:extLst>
          </p:cNvPr>
          <p:cNvSpPr txBox="1"/>
          <p:nvPr/>
        </p:nvSpPr>
        <p:spPr>
          <a:xfrm>
            <a:off x="7835285" y="6161236"/>
            <a:ext cx="1627028" cy="400110"/>
          </a:xfrm>
          <a:prstGeom prst="rect">
            <a:avLst/>
          </a:prstGeom>
          <a:noFill/>
        </p:spPr>
        <p:txBody>
          <a:bodyPr wrap="square" rtlCol="0">
            <a:spAutoFit/>
          </a:bodyPr>
          <a:lstStyle/>
          <a:p>
            <a:pPr algn="ctr"/>
            <a:r>
              <a:rPr lang="en-IN" sz="1000" dirty="0">
                <a:solidFill>
                  <a:schemeClr val="tx1">
                    <a:lumMod val="65000"/>
                    <a:lumOff val="35000"/>
                  </a:schemeClr>
                </a:solidFill>
                <a:latin typeface="+mj-lt"/>
                <a:cs typeface="Arial" panose="020B0604020202020204" pitchFamily="34" charset="0"/>
              </a:rPr>
              <a:t>Unparalleled reach to </a:t>
            </a:r>
            <a:r>
              <a:rPr lang="en-IN" sz="1000" b="1" dirty="0">
                <a:solidFill>
                  <a:schemeClr val="tx1">
                    <a:lumMod val="65000"/>
                    <a:lumOff val="35000"/>
                  </a:schemeClr>
                </a:solidFill>
                <a:latin typeface="+mj-lt"/>
                <a:cs typeface="Arial" panose="020B0604020202020204" pitchFamily="34" charset="0"/>
              </a:rPr>
              <a:t>over 19,800 pin-codes</a:t>
            </a:r>
          </a:p>
        </p:txBody>
      </p:sp>
      <p:sp>
        <p:nvSpPr>
          <p:cNvPr id="39" name="TextBox 38">
            <a:extLst>
              <a:ext uri="{FF2B5EF4-FFF2-40B4-BE49-F238E27FC236}">
                <a16:creationId xmlns="" xmlns:a16="http://schemas.microsoft.com/office/drawing/2014/main" id="{00A94C98-DB5B-2A43-B103-2D1832B5295F}"/>
              </a:ext>
            </a:extLst>
          </p:cNvPr>
          <p:cNvSpPr txBox="1"/>
          <p:nvPr/>
        </p:nvSpPr>
        <p:spPr>
          <a:xfrm>
            <a:off x="6618249" y="6169094"/>
            <a:ext cx="1255282" cy="553998"/>
          </a:xfrm>
          <a:prstGeom prst="rect">
            <a:avLst/>
          </a:prstGeom>
          <a:noFill/>
        </p:spPr>
        <p:txBody>
          <a:bodyPr wrap="square" rtlCol="0">
            <a:spAutoFit/>
          </a:bodyPr>
          <a:lstStyle/>
          <a:p>
            <a:pPr algn="ctr"/>
            <a:r>
              <a:rPr lang="en-IN" sz="1000" dirty="0">
                <a:solidFill>
                  <a:schemeClr val="tx1">
                    <a:lumMod val="65000"/>
                    <a:lumOff val="35000"/>
                  </a:schemeClr>
                </a:solidFill>
                <a:latin typeface="+mj-lt"/>
                <a:cs typeface="Arial" panose="020B0604020202020204" pitchFamily="34" charset="0"/>
              </a:rPr>
              <a:t>Fulfilment </a:t>
            </a:r>
            <a:r>
              <a:rPr lang="en-IN" sz="1000" dirty="0" err="1">
                <a:solidFill>
                  <a:schemeClr val="tx1">
                    <a:lumMod val="65000"/>
                    <a:lumOff val="35000"/>
                  </a:schemeClr>
                </a:solidFill>
                <a:latin typeface="+mj-lt"/>
                <a:cs typeface="Arial" panose="020B0604020202020204" pitchFamily="34" charset="0"/>
              </a:rPr>
              <a:t>centers</a:t>
            </a:r>
            <a:r>
              <a:rPr lang="en-IN" sz="1000" dirty="0">
                <a:solidFill>
                  <a:schemeClr val="tx1">
                    <a:lumMod val="65000"/>
                    <a:lumOff val="35000"/>
                  </a:schemeClr>
                </a:solidFill>
                <a:latin typeface="+mj-lt"/>
                <a:cs typeface="Arial" panose="020B0604020202020204" pitchFamily="34" charset="0"/>
              </a:rPr>
              <a:t> - Shared and dedicated</a:t>
            </a:r>
          </a:p>
        </p:txBody>
      </p:sp>
      <p:pic>
        <p:nvPicPr>
          <p:cNvPr id="40" name="Picture 39" descr="A picture containing wheel, clock, meter&#10;&#10;Description automatically generated">
            <a:extLst>
              <a:ext uri="{FF2B5EF4-FFF2-40B4-BE49-F238E27FC236}">
                <a16:creationId xmlns="" xmlns:a16="http://schemas.microsoft.com/office/drawing/2014/main" id="{FEB76DE5-9987-464B-83CA-17A674C185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66735" y="4364938"/>
            <a:ext cx="433917" cy="433917"/>
          </a:xfrm>
          <a:prstGeom prst="rect">
            <a:avLst/>
          </a:prstGeom>
        </p:spPr>
      </p:pic>
      <p:pic>
        <p:nvPicPr>
          <p:cNvPr id="63" name="Picture 62" descr="A picture containing drawing&#10;&#10;Description automatically generated">
            <a:extLst>
              <a:ext uri="{FF2B5EF4-FFF2-40B4-BE49-F238E27FC236}">
                <a16:creationId xmlns="" xmlns:a16="http://schemas.microsoft.com/office/drawing/2014/main" id="{12171C94-62A8-C240-A2B7-EED78B5DF86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20288" y="4364938"/>
            <a:ext cx="444500" cy="433917"/>
          </a:xfrm>
          <a:prstGeom prst="rect">
            <a:avLst/>
          </a:prstGeom>
        </p:spPr>
      </p:pic>
      <p:pic>
        <p:nvPicPr>
          <p:cNvPr id="64" name="Picture 63" descr="A close up of a logo&#10;&#10;Description automatically generated">
            <a:extLst>
              <a:ext uri="{FF2B5EF4-FFF2-40B4-BE49-F238E27FC236}">
                <a16:creationId xmlns="" xmlns:a16="http://schemas.microsoft.com/office/drawing/2014/main" id="{AFC09444-89FD-D547-9BFA-305848D354B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81235" y="4368866"/>
            <a:ext cx="433917" cy="433917"/>
          </a:xfrm>
          <a:prstGeom prst="rect">
            <a:avLst/>
          </a:prstGeom>
        </p:spPr>
      </p:pic>
      <p:pic>
        <p:nvPicPr>
          <p:cNvPr id="65" name="Picture 64" descr="A close up of a logo&#10;&#10;Description automatically generated">
            <a:extLst>
              <a:ext uri="{FF2B5EF4-FFF2-40B4-BE49-F238E27FC236}">
                <a16:creationId xmlns="" xmlns:a16="http://schemas.microsoft.com/office/drawing/2014/main" id="{56AF45A2-F693-1B4B-AD89-3E867BDA9D5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999714" y="4368866"/>
            <a:ext cx="433917" cy="433917"/>
          </a:xfrm>
          <a:prstGeom prst="rect">
            <a:avLst/>
          </a:prstGeom>
        </p:spPr>
      </p:pic>
      <p:pic>
        <p:nvPicPr>
          <p:cNvPr id="66" name="Picture 65" descr="A close up of a logo&#10;&#10;Description automatically generated">
            <a:extLst>
              <a:ext uri="{FF2B5EF4-FFF2-40B4-BE49-F238E27FC236}">
                <a16:creationId xmlns="" xmlns:a16="http://schemas.microsoft.com/office/drawing/2014/main" id="{BF697E87-17B5-754E-931C-8C2A91B6386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28932" y="5655212"/>
            <a:ext cx="433917" cy="433917"/>
          </a:xfrm>
          <a:prstGeom prst="rect">
            <a:avLst/>
          </a:prstGeom>
        </p:spPr>
      </p:pic>
      <p:pic>
        <p:nvPicPr>
          <p:cNvPr id="67" name="Picture 66" descr="A picture containing light&#10;&#10;Description automatically generated">
            <a:extLst>
              <a:ext uri="{FF2B5EF4-FFF2-40B4-BE49-F238E27FC236}">
                <a16:creationId xmlns="" xmlns:a16="http://schemas.microsoft.com/office/drawing/2014/main" id="{33597233-6B44-6A4D-AEC2-973D75EE663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426749" y="5659139"/>
            <a:ext cx="444500" cy="433917"/>
          </a:xfrm>
          <a:prstGeom prst="rect">
            <a:avLst/>
          </a:prstGeom>
        </p:spPr>
      </p:pic>
      <p:pic>
        <p:nvPicPr>
          <p:cNvPr id="68" name="Picture 67" descr="A close up of a logo&#10;&#10;Description automatically generated">
            <a:extLst>
              <a:ext uri="{FF2B5EF4-FFF2-40B4-BE49-F238E27FC236}">
                <a16:creationId xmlns="" xmlns:a16="http://schemas.microsoft.com/office/drawing/2014/main" id="{4E6419A9-73B5-5849-9AA4-BA04677AB50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819465" y="5659139"/>
            <a:ext cx="433917" cy="433917"/>
          </a:xfrm>
          <a:prstGeom prst="rect">
            <a:avLst/>
          </a:prstGeom>
        </p:spPr>
      </p:pic>
      <p:cxnSp>
        <p:nvCxnSpPr>
          <p:cNvPr id="26" name="Straight Connector 25">
            <a:extLst>
              <a:ext uri="{FF2B5EF4-FFF2-40B4-BE49-F238E27FC236}">
                <a16:creationId xmlns="" xmlns:a16="http://schemas.microsoft.com/office/drawing/2014/main" id="{96BB7839-B878-D447-AF1C-71F03535722B}"/>
              </a:ext>
            </a:extLst>
          </p:cNvPr>
          <p:cNvCxnSpPr>
            <a:cxnSpLocks/>
          </p:cNvCxnSpPr>
          <p:nvPr/>
        </p:nvCxnSpPr>
        <p:spPr>
          <a:xfrm>
            <a:off x="0" y="1053049"/>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 xmlns:a16="http://schemas.microsoft.com/office/drawing/2014/main" id="{E869B081-A504-8D4A-9686-BCF314A3F27A}"/>
              </a:ext>
            </a:extLst>
          </p:cNvPr>
          <p:cNvSpPr txBox="1">
            <a:spLocks/>
          </p:cNvSpPr>
          <p:nvPr/>
        </p:nvSpPr>
        <p:spPr>
          <a:xfrm>
            <a:off x="838200" y="202702"/>
            <a:ext cx="10515600" cy="434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1400" b="1" spc="300" dirty="0"/>
              <a:t>GATI-KWE SOLUTIONS</a:t>
            </a:r>
          </a:p>
        </p:txBody>
      </p:sp>
      <p:sp>
        <p:nvSpPr>
          <p:cNvPr id="28" name="Rectangle: Rounded Corners 150">
            <a:extLst>
              <a:ext uri="{FF2B5EF4-FFF2-40B4-BE49-F238E27FC236}">
                <a16:creationId xmlns="" xmlns:a16="http://schemas.microsoft.com/office/drawing/2014/main" id="{5C0413D7-DDD2-F045-8528-921C0D4B8C05}"/>
              </a:ext>
            </a:extLst>
          </p:cNvPr>
          <p:cNvSpPr/>
          <p:nvPr/>
        </p:nvSpPr>
        <p:spPr>
          <a:xfrm>
            <a:off x="2068287" y="745118"/>
            <a:ext cx="8055426" cy="609743"/>
          </a:xfrm>
          <a:prstGeom prst="roundRect">
            <a:avLst>
              <a:gd name="adj" fmla="val 5000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Title 25">
            <a:extLst>
              <a:ext uri="{FF2B5EF4-FFF2-40B4-BE49-F238E27FC236}">
                <a16:creationId xmlns="" xmlns:a16="http://schemas.microsoft.com/office/drawing/2014/main" id="{F0EFA511-B3FD-4E4D-97F4-A123170C90A9}"/>
              </a:ext>
            </a:extLst>
          </p:cNvPr>
          <p:cNvSpPr txBox="1">
            <a:spLocks/>
          </p:cNvSpPr>
          <p:nvPr/>
        </p:nvSpPr>
        <p:spPr>
          <a:xfrm>
            <a:off x="3329906" y="824639"/>
            <a:ext cx="5532186" cy="580777"/>
          </a:xfrm>
          <a:prstGeom prst="rect">
            <a:avLst/>
          </a:prstGeom>
        </p:spPr>
        <p:txBody>
          <a:bodyPr/>
          <a:lstStyle>
            <a:lvl1pPr algn="ctr"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r>
              <a:rPr lang="en-US" sz="3200" dirty="0">
                <a:solidFill>
                  <a:srgbClr val="2F85A2"/>
                </a:solidFill>
              </a:rPr>
              <a:t>E-COMMERCE LOGISTICS</a:t>
            </a:r>
          </a:p>
        </p:txBody>
      </p:sp>
    </p:spTree>
    <p:extLst>
      <p:ext uri="{BB962C8B-B14F-4D97-AF65-F5344CB8AC3E}">
        <p14:creationId xmlns:p14="http://schemas.microsoft.com/office/powerpoint/2010/main" val="9653717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Rectangle 161">
            <a:extLst>
              <a:ext uri="{FF2B5EF4-FFF2-40B4-BE49-F238E27FC236}">
                <a16:creationId xmlns="" xmlns:a16="http://schemas.microsoft.com/office/drawing/2014/main" id="{C65A2C69-3623-418B-B501-A2EBA54E915B}"/>
              </a:ext>
            </a:extLst>
          </p:cNvPr>
          <p:cNvSpPr/>
          <p:nvPr/>
        </p:nvSpPr>
        <p:spPr>
          <a:xfrm rot="16200000">
            <a:off x="6073140" y="747527"/>
            <a:ext cx="45719" cy="1219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solidFill>
                <a:schemeClr val="accent2"/>
              </a:solidFill>
            </a:endParaRPr>
          </a:p>
        </p:txBody>
      </p:sp>
      <p:cxnSp>
        <p:nvCxnSpPr>
          <p:cNvPr id="62" name="Straight Connector 61">
            <a:extLst>
              <a:ext uri="{FF2B5EF4-FFF2-40B4-BE49-F238E27FC236}">
                <a16:creationId xmlns="" xmlns:a16="http://schemas.microsoft.com/office/drawing/2014/main" id="{5106A490-3AA6-2843-9461-CBBD521D8AF5}"/>
              </a:ext>
            </a:extLst>
          </p:cNvPr>
          <p:cNvCxnSpPr>
            <a:cxnSpLocks/>
          </p:cNvCxnSpPr>
          <p:nvPr/>
        </p:nvCxnSpPr>
        <p:spPr>
          <a:xfrm>
            <a:off x="6177246" y="4707250"/>
            <a:ext cx="5697071" cy="0"/>
          </a:xfrm>
          <a:prstGeom prst="line">
            <a:avLst/>
          </a:prstGeom>
          <a:ln w="6350">
            <a:solidFill>
              <a:srgbClr val="0098B2"/>
            </a:solidFill>
          </a:ln>
        </p:spPr>
        <p:style>
          <a:lnRef idx="3">
            <a:schemeClr val="dk1"/>
          </a:lnRef>
          <a:fillRef idx="0">
            <a:schemeClr val="dk1"/>
          </a:fillRef>
          <a:effectRef idx="2">
            <a:schemeClr val="dk1"/>
          </a:effectRef>
          <a:fontRef idx="minor">
            <a:schemeClr val="tx1"/>
          </a:fontRef>
        </p:style>
      </p:cxnSp>
      <p:sp>
        <p:nvSpPr>
          <p:cNvPr id="31" name="TextBox 30">
            <a:extLst>
              <a:ext uri="{FF2B5EF4-FFF2-40B4-BE49-F238E27FC236}">
                <a16:creationId xmlns="" xmlns:a16="http://schemas.microsoft.com/office/drawing/2014/main" id="{300F4C3B-553A-5D4B-8382-7ADCDEB2198A}"/>
              </a:ext>
            </a:extLst>
          </p:cNvPr>
          <p:cNvSpPr txBox="1"/>
          <p:nvPr/>
        </p:nvSpPr>
        <p:spPr>
          <a:xfrm>
            <a:off x="6096001" y="1597694"/>
            <a:ext cx="5744184" cy="2646878"/>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IN" sz="1600" dirty="0"/>
              <a:t>Expertise in moving cargo across India’s urban and </a:t>
            </a:r>
            <a:br>
              <a:rPr lang="en-IN" sz="1600" dirty="0"/>
            </a:br>
            <a:r>
              <a:rPr lang="en-IN" sz="1600" dirty="0"/>
              <a:t>non-urban areas </a:t>
            </a:r>
          </a:p>
          <a:p>
            <a:pPr marL="285750" indent="-285750">
              <a:spcBef>
                <a:spcPts val="600"/>
              </a:spcBef>
              <a:buFont typeface="Arial" panose="020B0604020202020204" pitchFamily="34" charset="0"/>
              <a:buChar char="•"/>
            </a:pPr>
            <a:r>
              <a:rPr lang="en-IN" sz="1600" dirty="0"/>
              <a:t>Tie-up with IndiGo to give a unique advantage of a wide reach</a:t>
            </a:r>
          </a:p>
          <a:p>
            <a:pPr marL="285750" indent="-285750">
              <a:spcBef>
                <a:spcPts val="600"/>
              </a:spcBef>
              <a:buFont typeface="Arial" panose="020B0604020202020204" pitchFamily="34" charset="0"/>
              <a:buChar char="•"/>
            </a:pPr>
            <a:r>
              <a:rPr lang="en-IN" sz="1600" dirty="0"/>
              <a:t>More than </a:t>
            </a:r>
            <a:r>
              <a:rPr lang="en-IN" b="1" u="sng" dirty="0">
                <a:solidFill>
                  <a:srgbClr val="2F85A2"/>
                </a:solidFill>
              </a:rPr>
              <a:t>1,500 departures per day</a:t>
            </a:r>
            <a:endParaRPr lang="en-IN" sz="1600" b="1" u="sng" dirty="0">
              <a:solidFill>
                <a:srgbClr val="2F85A2"/>
              </a:solidFill>
            </a:endParaRPr>
          </a:p>
          <a:p>
            <a:pPr marL="285750" indent="-285750">
              <a:spcBef>
                <a:spcPts val="600"/>
              </a:spcBef>
              <a:buFont typeface="Arial" panose="020B0604020202020204" pitchFamily="34" charset="0"/>
              <a:buChar char="•"/>
            </a:pPr>
            <a:r>
              <a:rPr lang="en-IN" sz="1600" dirty="0"/>
              <a:t>Option to choose between Premium and Premium plus solutions</a:t>
            </a:r>
          </a:p>
          <a:p>
            <a:pPr marL="285750" indent="-285750">
              <a:spcBef>
                <a:spcPts val="600"/>
              </a:spcBef>
              <a:buFont typeface="Arial" panose="020B0604020202020204" pitchFamily="34" charset="0"/>
              <a:buChar char="•"/>
            </a:pPr>
            <a:r>
              <a:rPr lang="en-IN" sz="1600" dirty="0"/>
              <a:t>Own assets and vehicles to deliver to remote locations from </a:t>
            </a:r>
            <a:br>
              <a:rPr lang="en-IN" sz="1600" dirty="0"/>
            </a:br>
            <a:r>
              <a:rPr lang="en-IN" sz="1600" dirty="0"/>
              <a:t>the airport</a:t>
            </a:r>
            <a:br>
              <a:rPr lang="en-IN" sz="1600" dirty="0"/>
            </a:br>
            <a:endParaRPr lang="en-IN" sz="1600" dirty="0"/>
          </a:p>
        </p:txBody>
      </p:sp>
      <p:sp>
        <p:nvSpPr>
          <p:cNvPr id="20" name="TextBox 19">
            <a:extLst>
              <a:ext uri="{FF2B5EF4-FFF2-40B4-BE49-F238E27FC236}">
                <a16:creationId xmlns="" xmlns:a16="http://schemas.microsoft.com/office/drawing/2014/main" id="{DFC62D48-2B50-8345-87EE-1A59955EF3B5}"/>
              </a:ext>
            </a:extLst>
          </p:cNvPr>
          <p:cNvSpPr txBox="1"/>
          <p:nvPr/>
        </p:nvSpPr>
        <p:spPr>
          <a:xfrm>
            <a:off x="6110600" y="4286727"/>
            <a:ext cx="2017796" cy="323165"/>
          </a:xfrm>
          <a:prstGeom prst="rect">
            <a:avLst/>
          </a:prstGeom>
          <a:noFill/>
        </p:spPr>
        <p:txBody>
          <a:bodyPr wrap="none" rtlCol="0">
            <a:spAutoFit/>
          </a:bodyPr>
          <a:lstStyle/>
          <a:p>
            <a:r>
              <a:rPr lang="en-IN" sz="1500" b="1" dirty="0">
                <a:solidFill>
                  <a:schemeClr val="tx1">
                    <a:lumMod val="65000"/>
                    <a:lumOff val="35000"/>
                  </a:schemeClr>
                </a:solidFill>
                <a:latin typeface="+mj-lt"/>
                <a:cs typeface="Arial" panose="020B0604020202020204" pitchFamily="34" charset="0"/>
              </a:rPr>
              <a:t>The </a:t>
            </a:r>
            <a:r>
              <a:rPr lang="en-IN" sz="1500" b="1" dirty="0" err="1">
                <a:solidFill>
                  <a:schemeClr val="tx1">
                    <a:lumMod val="65000"/>
                    <a:lumOff val="35000"/>
                  </a:schemeClr>
                </a:solidFill>
                <a:latin typeface="+mj-lt"/>
                <a:cs typeface="Arial" panose="020B0604020202020204" pitchFamily="34" charset="0"/>
              </a:rPr>
              <a:t>Gati</a:t>
            </a:r>
            <a:r>
              <a:rPr lang="en-IN" sz="1500" b="1" dirty="0">
                <a:solidFill>
                  <a:schemeClr val="tx1">
                    <a:lumMod val="65000"/>
                    <a:lumOff val="35000"/>
                  </a:schemeClr>
                </a:solidFill>
                <a:latin typeface="+mj-lt"/>
                <a:cs typeface="Arial" panose="020B0604020202020204" pitchFamily="34" charset="0"/>
              </a:rPr>
              <a:t> Air Advantage</a:t>
            </a:r>
          </a:p>
        </p:txBody>
      </p:sp>
      <p:cxnSp>
        <p:nvCxnSpPr>
          <p:cNvPr id="30" name="Straight Connector 29">
            <a:extLst>
              <a:ext uri="{FF2B5EF4-FFF2-40B4-BE49-F238E27FC236}">
                <a16:creationId xmlns="" xmlns:a16="http://schemas.microsoft.com/office/drawing/2014/main" id="{051F26AC-97F9-424D-A07F-D01965195A26}"/>
              </a:ext>
            </a:extLst>
          </p:cNvPr>
          <p:cNvCxnSpPr>
            <a:cxnSpLocks/>
          </p:cNvCxnSpPr>
          <p:nvPr/>
        </p:nvCxnSpPr>
        <p:spPr>
          <a:xfrm>
            <a:off x="0" y="1053049"/>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2" name="Title 1">
            <a:extLst>
              <a:ext uri="{FF2B5EF4-FFF2-40B4-BE49-F238E27FC236}">
                <a16:creationId xmlns="" xmlns:a16="http://schemas.microsoft.com/office/drawing/2014/main" id="{F6E8071B-CEFF-8F4C-BBD0-6690BFC6513E}"/>
              </a:ext>
            </a:extLst>
          </p:cNvPr>
          <p:cNvSpPr txBox="1">
            <a:spLocks/>
          </p:cNvSpPr>
          <p:nvPr/>
        </p:nvSpPr>
        <p:spPr>
          <a:xfrm>
            <a:off x="838200" y="202702"/>
            <a:ext cx="10515600" cy="434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1400" b="1" spc="300" dirty="0"/>
              <a:t>GATI-KWE SOLUTIONS</a:t>
            </a:r>
          </a:p>
        </p:txBody>
      </p:sp>
      <p:sp>
        <p:nvSpPr>
          <p:cNvPr id="33" name="Rectangle: Rounded Corners 150">
            <a:extLst>
              <a:ext uri="{FF2B5EF4-FFF2-40B4-BE49-F238E27FC236}">
                <a16:creationId xmlns="" xmlns:a16="http://schemas.microsoft.com/office/drawing/2014/main" id="{1E96D80C-651A-5A40-9C8D-77F7D457A4AB}"/>
              </a:ext>
            </a:extLst>
          </p:cNvPr>
          <p:cNvSpPr/>
          <p:nvPr/>
        </p:nvSpPr>
        <p:spPr>
          <a:xfrm>
            <a:off x="2068287" y="745118"/>
            <a:ext cx="8055426" cy="609743"/>
          </a:xfrm>
          <a:prstGeom prst="roundRect">
            <a:avLst>
              <a:gd name="adj" fmla="val 5000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Title 25">
            <a:extLst>
              <a:ext uri="{FF2B5EF4-FFF2-40B4-BE49-F238E27FC236}">
                <a16:creationId xmlns="" xmlns:a16="http://schemas.microsoft.com/office/drawing/2014/main" id="{B7F67823-BA4A-BD4E-85F7-24FE4FEAB6AE}"/>
              </a:ext>
            </a:extLst>
          </p:cNvPr>
          <p:cNvSpPr txBox="1">
            <a:spLocks/>
          </p:cNvSpPr>
          <p:nvPr/>
        </p:nvSpPr>
        <p:spPr>
          <a:xfrm>
            <a:off x="3329906" y="824639"/>
            <a:ext cx="5532186" cy="580777"/>
          </a:xfrm>
          <a:prstGeom prst="rect">
            <a:avLst/>
          </a:prstGeom>
        </p:spPr>
        <p:txBody>
          <a:bodyPr/>
          <a:lstStyle>
            <a:lvl1pPr algn="ctr"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r>
              <a:rPr lang="en-US" sz="3200" dirty="0">
                <a:solidFill>
                  <a:srgbClr val="2F85A2"/>
                </a:solidFill>
              </a:rPr>
              <a:t>AIR FREIGHT</a:t>
            </a:r>
          </a:p>
        </p:txBody>
      </p:sp>
      <p:pic>
        <p:nvPicPr>
          <p:cNvPr id="2" name="Picture 1">
            <a:extLst>
              <a:ext uri="{FF2B5EF4-FFF2-40B4-BE49-F238E27FC236}">
                <a16:creationId xmlns="" xmlns:a16="http://schemas.microsoft.com/office/drawing/2014/main" id="{6729CA22-7A0B-414B-9E8E-1DA0EB76A5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67736" y="1752355"/>
            <a:ext cx="2882900" cy="774700"/>
          </a:xfrm>
          <a:prstGeom prst="rect">
            <a:avLst/>
          </a:prstGeom>
        </p:spPr>
      </p:pic>
      <p:pic>
        <p:nvPicPr>
          <p:cNvPr id="35" name="Picture 34">
            <a:extLst>
              <a:ext uri="{FF2B5EF4-FFF2-40B4-BE49-F238E27FC236}">
                <a16:creationId xmlns="" xmlns:a16="http://schemas.microsoft.com/office/drawing/2014/main" id="{FA364790-90A8-264A-8231-171DF289DB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6452" y="2787934"/>
            <a:ext cx="3765469" cy="3765469"/>
          </a:xfrm>
          <a:prstGeom prst="rect">
            <a:avLst/>
          </a:prstGeom>
        </p:spPr>
      </p:pic>
      <p:sp>
        <p:nvSpPr>
          <p:cNvPr id="7" name="Rectangle 6"/>
          <p:cNvSpPr/>
          <p:nvPr/>
        </p:nvSpPr>
        <p:spPr>
          <a:xfrm>
            <a:off x="5983514" y="5899319"/>
            <a:ext cx="1436915" cy="553998"/>
          </a:xfrm>
          <a:prstGeom prst="rect">
            <a:avLst/>
          </a:prstGeom>
        </p:spPr>
        <p:txBody>
          <a:bodyPr wrap="square">
            <a:spAutoFit/>
          </a:bodyPr>
          <a:lstStyle/>
          <a:p>
            <a:pPr algn="ctr">
              <a:spcBef>
                <a:spcPts val="600"/>
              </a:spcBef>
            </a:pPr>
            <a:r>
              <a:rPr lang="en-IN" sz="1000" dirty="0"/>
              <a:t>Tie-ups with India’s </a:t>
            </a:r>
            <a:r>
              <a:rPr lang="en-IN" sz="1000" dirty="0" smtClean="0"/>
              <a:t>leading commercial </a:t>
            </a:r>
            <a:r>
              <a:rPr lang="en-IN" sz="1000" dirty="0"/>
              <a:t>airlines</a:t>
            </a:r>
          </a:p>
        </p:txBody>
      </p:sp>
      <p:sp>
        <p:nvSpPr>
          <p:cNvPr id="8" name="Rectangle 7"/>
          <p:cNvSpPr/>
          <p:nvPr/>
        </p:nvSpPr>
        <p:spPr>
          <a:xfrm>
            <a:off x="7652360" y="5899319"/>
            <a:ext cx="1149184" cy="707886"/>
          </a:xfrm>
          <a:prstGeom prst="rect">
            <a:avLst/>
          </a:prstGeom>
        </p:spPr>
        <p:txBody>
          <a:bodyPr wrap="square">
            <a:spAutoFit/>
          </a:bodyPr>
          <a:lstStyle/>
          <a:p>
            <a:pPr algn="ctr"/>
            <a:r>
              <a:rPr lang="en-IN" sz="1000" dirty="0"/>
              <a:t>Customised solutions tailored</a:t>
            </a:r>
          </a:p>
          <a:p>
            <a:pPr algn="ctr"/>
            <a:r>
              <a:rPr lang="en-IN" sz="1000" dirty="0"/>
              <a:t>to your business needs</a:t>
            </a:r>
          </a:p>
        </p:txBody>
      </p:sp>
      <p:sp>
        <p:nvSpPr>
          <p:cNvPr id="9" name="Rectangle 8"/>
          <p:cNvSpPr/>
          <p:nvPr/>
        </p:nvSpPr>
        <p:spPr>
          <a:xfrm>
            <a:off x="9033475" y="5899319"/>
            <a:ext cx="1566335" cy="707886"/>
          </a:xfrm>
          <a:prstGeom prst="rect">
            <a:avLst/>
          </a:prstGeom>
        </p:spPr>
        <p:txBody>
          <a:bodyPr wrap="square">
            <a:spAutoFit/>
          </a:bodyPr>
          <a:lstStyle/>
          <a:p>
            <a:pPr algn="ctr"/>
            <a:r>
              <a:rPr lang="en-IN" sz="1000" dirty="0"/>
              <a:t>Unmatched convenience –</a:t>
            </a:r>
          </a:p>
          <a:p>
            <a:pPr algn="ctr"/>
            <a:r>
              <a:rPr lang="en-IN" sz="1000" dirty="0"/>
              <a:t>multiple cut-offs, late pickups,</a:t>
            </a:r>
          </a:p>
          <a:p>
            <a:pPr algn="ctr"/>
            <a:r>
              <a:rPr lang="en-IN" sz="1000" dirty="0"/>
              <a:t>next day deliveries</a:t>
            </a:r>
          </a:p>
        </p:txBody>
      </p:sp>
      <p:sp>
        <p:nvSpPr>
          <p:cNvPr id="10" name="Rectangle 9"/>
          <p:cNvSpPr/>
          <p:nvPr/>
        </p:nvSpPr>
        <p:spPr>
          <a:xfrm>
            <a:off x="10831740" y="5924888"/>
            <a:ext cx="1118778" cy="553998"/>
          </a:xfrm>
          <a:prstGeom prst="rect">
            <a:avLst/>
          </a:prstGeom>
        </p:spPr>
        <p:txBody>
          <a:bodyPr wrap="square">
            <a:spAutoFit/>
          </a:bodyPr>
          <a:lstStyle/>
          <a:p>
            <a:pPr algn="ctr"/>
            <a:r>
              <a:rPr lang="en-IN" sz="1000" dirty="0"/>
              <a:t>Smooth connectivity with</a:t>
            </a:r>
          </a:p>
          <a:p>
            <a:pPr algn="ctr"/>
            <a:r>
              <a:rPr lang="en-IN" sz="1000" dirty="0"/>
              <a:t>no cooling period</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4151" y="5063072"/>
            <a:ext cx="895639" cy="64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2059" y="5063072"/>
            <a:ext cx="849785" cy="76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31534" y="5063072"/>
            <a:ext cx="570216" cy="687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15573" y="5063072"/>
            <a:ext cx="551111" cy="56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92545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846D33C-7CBE-9646-88AC-4F7B46BEE6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19080" y="2111497"/>
            <a:ext cx="3753826" cy="3753826"/>
          </a:xfrm>
          <a:prstGeom prst="rect">
            <a:avLst/>
          </a:prstGeom>
        </p:spPr>
      </p:pic>
      <p:sp>
        <p:nvSpPr>
          <p:cNvPr id="162" name="Rectangle 161">
            <a:extLst>
              <a:ext uri="{FF2B5EF4-FFF2-40B4-BE49-F238E27FC236}">
                <a16:creationId xmlns="" xmlns:a16="http://schemas.microsoft.com/office/drawing/2014/main" id="{C65A2C69-3623-418B-B501-A2EBA54E915B}"/>
              </a:ext>
            </a:extLst>
          </p:cNvPr>
          <p:cNvSpPr/>
          <p:nvPr/>
        </p:nvSpPr>
        <p:spPr>
          <a:xfrm rot="16200000">
            <a:off x="6073140" y="747527"/>
            <a:ext cx="45719" cy="1219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solidFill>
                <a:schemeClr val="accent2"/>
              </a:solidFill>
            </a:endParaRPr>
          </a:p>
        </p:txBody>
      </p:sp>
      <p:sp>
        <p:nvSpPr>
          <p:cNvPr id="42" name="Rectangle 41">
            <a:extLst>
              <a:ext uri="{FF2B5EF4-FFF2-40B4-BE49-F238E27FC236}">
                <a16:creationId xmlns="" xmlns:a16="http://schemas.microsoft.com/office/drawing/2014/main" id="{1BF03303-C757-3043-8328-5D44D4B670C3}"/>
              </a:ext>
            </a:extLst>
          </p:cNvPr>
          <p:cNvSpPr/>
          <p:nvPr/>
        </p:nvSpPr>
        <p:spPr>
          <a:xfrm>
            <a:off x="6570054" y="3445286"/>
            <a:ext cx="1155530" cy="7986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67">
              <a:latin typeface="+mj-lt"/>
            </a:endParaRPr>
          </a:p>
        </p:txBody>
      </p:sp>
      <p:sp>
        <p:nvSpPr>
          <p:cNvPr id="43" name="Rectangle 42">
            <a:extLst>
              <a:ext uri="{FF2B5EF4-FFF2-40B4-BE49-F238E27FC236}">
                <a16:creationId xmlns="" xmlns:a16="http://schemas.microsoft.com/office/drawing/2014/main" id="{8281F5D5-1BB8-7647-B170-DFEB3F52A37E}"/>
              </a:ext>
            </a:extLst>
          </p:cNvPr>
          <p:cNvSpPr/>
          <p:nvPr/>
        </p:nvSpPr>
        <p:spPr>
          <a:xfrm>
            <a:off x="7767514" y="3445286"/>
            <a:ext cx="1155530" cy="7986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67">
              <a:latin typeface="+mj-lt"/>
            </a:endParaRPr>
          </a:p>
        </p:txBody>
      </p:sp>
      <p:sp>
        <p:nvSpPr>
          <p:cNvPr id="44" name="Rectangle 43">
            <a:extLst>
              <a:ext uri="{FF2B5EF4-FFF2-40B4-BE49-F238E27FC236}">
                <a16:creationId xmlns="" xmlns:a16="http://schemas.microsoft.com/office/drawing/2014/main" id="{3FA0F62B-0E02-EE4D-BB7D-3292707EA492}"/>
              </a:ext>
            </a:extLst>
          </p:cNvPr>
          <p:cNvSpPr/>
          <p:nvPr/>
        </p:nvSpPr>
        <p:spPr>
          <a:xfrm>
            <a:off x="8964973" y="3445286"/>
            <a:ext cx="1155530" cy="7986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67">
              <a:latin typeface="+mj-lt"/>
            </a:endParaRPr>
          </a:p>
        </p:txBody>
      </p:sp>
      <p:sp>
        <p:nvSpPr>
          <p:cNvPr id="45" name="Rectangle 44">
            <a:extLst>
              <a:ext uri="{FF2B5EF4-FFF2-40B4-BE49-F238E27FC236}">
                <a16:creationId xmlns="" xmlns:a16="http://schemas.microsoft.com/office/drawing/2014/main" id="{B92B5477-85E4-AD4E-9FB2-5EF106FAB15C}"/>
              </a:ext>
            </a:extLst>
          </p:cNvPr>
          <p:cNvSpPr/>
          <p:nvPr/>
        </p:nvSpPr>
        <p:spPr>
          <a:xfrm>
            <a:off x="10163971" y="3447948"/>
            <a:ext cx="1155530" cy="7986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167">
              <a:latin typeface="+mj-lt"/>
            </a:endParaRPr>
          </a:p>
        </p:txBody>
      </p:sp>
      <p:sp>
        <p:nvSpPr>
          <p:cNvPr id="46" name="TextBox 45">
            <a:extLst>
              <a:ext uri="{FF2B5EF4-FFF2-40B4-BE49-F238E27FC236}">
                <a16:creationId xmlns="" xmlns:a16="http://schemas.microsoft.com/office/drawing/2014/main" id="{9A22FA72-E6D7-544F-8D4D-28B7C9D93651}"/>
              </a:ext>
            </a:extLst>
          </p:cNvPr>
          <p:cNvSpPr txBox="1"/>
          <p:nvPr/>
        </p:nvSpPr>
        <p:spPr>
          <a:xfrm>
            <a:off x="6449884" y="1880178"/>
            <a:ext cx="4869617" cy="1000274"/>
          </a:xfrm>
          <a:prstGeom prst="rect">
            <a:avLst/>
          </a:prstGeom>
          <a:noFill/>
        </p:spPr>
        <p:txBody>
          <a:bodyPr wrap="square" rtlCol="0">
            <a:spAutoFit/>
          </a:bodyPr>
          <a:lstStyle/>
          <a:p>
            <a:pPr marL="238115" indent="-238115">
              <a:lnSpc>
                <a:spcPct val="120000"/>
              </a:lnSpc>
              <a:spcBef>
                <a:spcPts val="250"/>
              </a:spcBef>
              <a:buFont typeface="Arial" panose="020B0604020202020204" pitchFamily="34" charset="0"/>
              <a:buChar char="•"/>
            </a:pPr>
            <a:r>
              <a:rPr lang="en-IN" sz="1500" dirty="0">
                <a:latin typeface="+mj-lt"/>
                <a:cs typeface="Arial" panose="020B0604020202020204" pitchFamily="34" charset="0"/>
              </a:rPr>
              <a:t>Seamless management of your supply chain.</a:t>
            </a:r>
          </a:p>
          <a:p>
            <a:pPr marL="238115" indent="-238115">
              <a:lnSpc>
                <a:spcPct val="120000"/>
              </a:lnSpc>
              <a:spcBef>
                <a:spcPts val="250"/>
              </a:spcBef>
              <a:buFont typeface="Arial" panose="020B0604020202020204" pitchFamily="34" charset="0"/>
              <a:buChar char="•"/>
            </a:pPr>
            <a:r>
              <a:rPr lang="en-IN" sz="1500" dirty="0">
                <a:latin typeface="+mj-lt"/>
                <a:cs typeface="Arial" panose="020B0604020202020204" pitchFamily="34" charset="0"/>
              </a:rPr>
              <a:t>Solutions to add value at every stop</a:t>
            </a:r>
          </a:p>
          <a:p>
            <a:pPr marL="238115" indent="-238115">
              <a:lnSpc>
                <a:spcPct val="120000"/>
              </a:lnSpc>
              <a:spcBef>
                <a:spcPts val="250"/>
              </a:spcBef>
              <a:buFont typeface="Arial" panose="020B0604020202020204" pitchFamily="34" charset="0"/>
              <a:buChar char="•"/>
            </a:pPr>
            <a:r>
              <a:rPr lang="en-IN" sz="1500" dirty="0">
                <a:latin typeface="+mj-lt"/>
                <a:cs typeface="Arial" panose="020B0604020202020204" pitchFamily="34" charset="0"/>
              </a:rPr>
              <a:t>Strong infrastructure with support that offers</a:t>
            </a:r>
          </a:p>
        </p:txBody>
      </p:sp>
      <p:sp>
        <p:nvSpPr>
          <p:cNvPr id="47" name="TextBox 46">
            <a:extLst>
              <a:ext uri="{FF2B5EF4-FFF2-40B4-BE49-F238E27FC236}">
                <a16:creationId xmlns="" xmlns:a16="http://schemas.microsoft.com/office/drawing/2014/main" id="{57851C13-A187-3441-9ABB-5DB456EF1973}"/>
              </a:ext>
            </a:extLst>
          </p:cNvPr>
          <p:cNvSpPr txBox="1"/>
          <p:nvPr/>
        </p:nvSpPr>
        <p:spPr>
          <a:xfrm>
            <a:off x="6562795" y="3640860"/>
            <a:ext cx="1161250" cy="451534"/>
          </a:xfrm>
          <a:prstGeom prst="rect">
            <a:avLst/>
          </a:prstGeom>
          <a:noFill/>
        </p:spPr>
        <p:txBody>
          <a:bodyPr wrap="square" rtlCol="0">
            <a:spAutoFit/>
          </a:bodyPr>
          <a:lstStyle/>
          <a:p>
            <a:pPr algn="ctr">
              <a:spcBef>
                <a:spcPts val="500"/>
              </a:spcBef>
            </a:pPr>
            <a:r>
              <a:rPr lang="en-IN" sz="1167" dirty="0">
                <a:solidFill>
                  <a:schemeClr val="tx1">
                    <a:lumMod val="65000"/>
                    <a:lumOff val="35000"/>
                  </a:schemeClr>
                </a:solidFill>
                <a:latin typeface="+mj-lt"/>
                <a:cs typeface="Arial" panose="020B0604020202020204" pitchFamily="34" charset="0"/>
              </a:rPr>
              <a:t>Shop floor automation</a:t>
            </a:r>
          </a:p>
        </p:txBody>
      </p:sp>
      <p:sp>
        <p:nvSpPr>
          <p:cNvPr id="48" name="TextBox 47">
            <a:extLst>
              <a:ext uri="{FF2B5EF4-FFF2-40B4-BE49-F238E27FC236}">
                <a16:creationId xmlns="" xmlns:a16="http://schemas.microsoft.com/office/drawing/2014/main" id="{B1771255-1BA6-904F-AC24-C1F0D3907284}"/>
              </a:ext>
            </a:extLst>
          </p:cNvPr>
          <p:cNvSpPr txBox="1"/>
          <p:nvPr/>
        </p:nvSpPr>
        <p:spPr>
          <a:xfrm>
            <a:off x="7807526" y="3538268"/>
            <a:ext cx="1121206" cy="631135"/>
          </a:xfrm>
          <a:prstGeom prst="rect">
            <a:avLst/>
          </a:prstGeom>
          <a:noFill/>
        </p:spPr>
        <p:txBody>
          <a:bodyPr wrap="square" rtlCol="0">
            <a:spAutoFit/>
          </a:bodyPr>
          <a:lstStyle/>
          <a:p>
            <a:pPr algn="ctr">
              <a:spcBef>
                <a:spcPts val="500"/>
              </a:spcBef>
            </a:pPr>
            <a:r>
              <a:rPr lang="en-IN" sz="1167" dirty="0">
                <a:solidFill>
                  <a:schemeClr val="tx1">
                    <a:lumMod val="65000"/>
                    <a:lumOff val="35000"/>
                  </a:schemeClr>
                </a:solidFill>
                <a:latin typeface="+mj-lt"/>
                <a:cs typeface="Arial" panose="020B0604020202020204" pitchFamily="34" charset="0"/>
              </a:rPr>
              <a:t>World-class material handling</a:t>
            </a:r>
          </a:p>
        </p:txBody>
      </p:sp>
      <p:sp>
        <p:nvSpPr>
          <p:cNvPr id="49" name="TextBox 48">
            <a:extLst>
              <a:ext uri="{FF2B5EF4-FFF2-40B4-BE49-F238E27FC236}">
                <a16:creationId xmlns="" xmlns:a16="http://schemas.microsoft.com/office/drawing/2014/main" id="{ADB0B0E2-F1D5-4941-B5D0-5AB0FBEFEB81}"/>
              </a:ext>
            </a:extLst>
          </p:cNvPr>
          <p:cNvSpPr txBox="1"/>
          <p:nvPr/>
        </p:nvSpPr>
        <p:spPr>
          <a:xfrm>
            <a:off x="8964974" y="3640860"/>
            <a:ext cx="1155530" cy="451534"/>
          </a:xfrm>
          <a:prstGeom prst="rect">
            <a:avLst/>
          </a:prstGeom>
          <a:noFill/>
        </p:spPr>
        <p:txBody>
          <a:bodyPr wrap="square" rtlCol="0">
            <a:spAutoFit/>
          </a:bodyPr>
          <a:lstStyle/>
          <a:p>
            <a:pPr algn="ctr">
              <a:spcBef>
                <a:spcPts val="500"/>
              </a:spcBef>
            </a:pPr>
            <a:r>
              <a:rPr lang="en-IN" sz="1167" dirty="0">
                <a:solidFill>
                  <a:schemeClr val="tx1">
                    <a:lumMod val="65000"/>
                    <a:lumOff val="35000"/>
                  </a:schemeClr>
                </a:solidFill>
                <a:latin typeface="+mj-lt"/>
                <a:cs typeface="Arial" panose="020B0604020202020204" pitchFamily="34" charset="0"/>
              </a:rPr>
              <a:t>Racking and conveyor belts</a:t>
            </a:r>
          </a:p>
        </p:txBody>
      </p:sp>
      <p:sp>
        <p:nvSpPr>
          <p:cNvPr id="50" name="TextBox 49">
            <a:extLst>
              <a:ext uri="{FF2B5EF4-FFF2-40B4-BE49-F238E27FC236}">
                <a16:creationId xmlns="" xmlns:a16="http://schemas.microsoft.com/office/drawing/2014/main" id="{8CF22C8E-5979-AB45-BC42-2B3350BB1DE7}"/>
              </a:ext>
            </a:extLst>
          </p:cNvPr>
          <p:cNvSpPr txBox="1"/>
          <p:nvPr/>
        </p:nvSpPr>
        <p:spPr>
          <a:xfrm>
            <a:off x="10188768" y="3538268"/>
            <a:ext cx="1130733" cy="631135"/>
          </a:xfrm>
          <a:prstGeom prst="rect">
            <a:avLst/>
          </a:prstGeom>
          <a:noFill/>
        </p:spPr>
        <p:txBody>
          <a:bodyPr wrap="square" rtlCol="0">
            <a:spAutoFit/>
          </a:bodyPr>
          <a:lstStyle/>
          <a:p>
            <a:pPr algn="ctr">
              <a:spcBef>
                <a:spcPts val="500"/>
              </a:spcBef>
            </a:pPr>
            <a:r>
              <a:rPr lang="en-IN" sz="1167" dirty="0">
                <a:solidFill>
                  <a:schemeClr val="tx1">
                    <a:lumMod val="65000"/>
                    <a:lumOff val="35000"/>
                  </a:schemeClr>
                </a:solidFill>
                <a:latin typeface="+mj-lt"/>
                <a:cs typeface="Arial" panose="020B0604020202020204" pitchFamily="34" charset="0"/>
              </a:rPr>
              <a:t>Tech-enabled Warehousing solutions</a:t>
            </a:r>
          </a:p>
        </p:txBody>
      </p:sp>
      <p:sp>
        <p:nvSpPr>
          <p:cNvPr id="51" name="TextBox 50">
            <a:extLst>
              <a:ext uri="{FF2B5EF4-FFF2-40B4-BE49-F238E27FC236}">
                <a16:creationId xmlns="" xmlns:a16="http://schemas.microsoft.com/office/drawing/2014/main" id="{7379E6C5-A60A-6847-B19F-40DC47790FB7}"/>
              </a:ext>
            </a:extLst>
          </p:cNvPr>
          <p:cNvSpPr txBox="1"/>
          <p:nvPr/>
        </p:nvSpPr>
        <p:spPr>
          <a:xfrm>
            <a:off x="6484183" y="4818611"/>
            <a:ext cx="2814488" cy="323165"/>
          </a:xfrm>
          <a:prstGeom prst="rect">
            <a:avLst/>
          </a:prstGeom>
          <a:noFill/>
        </p:spPr>
        <p:txBody>
          <a:bodyPr wrap="none" rtlCol="0">
            <a:spAutoFit/>
          </a:bodyPr>
          <a:lstStyle/>
          <a:p>
            <a:r>
              <a:rPr lang="en-IN" sz="1500" b="1" dirty="0">
                <a:solidFill>
                  <a:schemeClr val="tx1">
                    <a:lumMod val="65000"/>
                    <a:lumOff val="35000"/>
                  </a:schemeClr>
                </a:solidFill>
                <a:latin typeface="+mj-lt"/>
                <a:cs typeface="Arial" panose="020B0604020202020204" pitchFamily="34" charset="0"/>
              </a:rPr>
              <a:t>The </a:t>
            </a:r>
            <a:r>
              <a:rPr lang="en-IN" sz="1500" b="1" dirty="0" err="1">
                <a:solidFill>
                  <a:schemeClr val="tx1">
                    <a:lumMod val="65000"/>
                    <a:lumOff val="35000"/>
                  </a:schemeClr>
                </a:solidFill>
                <a:latin typeface="+mj-lt"/>
                <a:cs typeface="Arial" panose="020B0604020202020204" pitchFamily="34" charset="0"/>
              </a:rPr>
              <a:t>Gati</a:t>
            </a:r>
            <a:r>
              <a:rPr lang="en-IN" sz="1500" b="1" dirty="0">
                <a:solidFill>
                  <a:schemeClr val="tx1">
                    <a:lumMod val="65000"/>
                    <a:lumOff val="35000"/>
                  </a:schemeClr>
                </a:solidFill>
                <a:latin typeface="+mj-lt"/>
                <a:cs typeface="Arial" panose="020B0604020202020204" pitchFamily="34" charset="0"/>
              </a:rPr>
              <a:t> Supply Chain Advantage</a:t>
            </a:r>
          </a:p>
        </p:txBody>
      </p:sp>
      <p:sp>
        <p:nvSpPr>
          <p:cNvPr id="52" name="TextBox 51">
            <a:extLst>
              <a:ext uri="{FF2B5EF4-FFF2-40B4-BE49-F238E27FC236}">
                <a16:creationId xmlns="" xmlns:a16="http://schemas.microsoft.com/office/drawing/2014/main" id="{6C98F184-B9F4-8E45-9CF1-D617211EAD44}"/>
              </a:ext>
            </a:extLst>
          </p:cNvPr>
          <p:cNvSpPr txBox="1"/>
          <p:nvPr/>
        </p:nvSpPr>
        <p:spPr>
          <a:xfrm>
            <a:off x="6469446" y="5964671"/>
            <a:ext cx="914033" cy="707886"/>
          </a:xfrm>
          <a:prstGeom prst="rect">
            <a:avLst/>
          </a:prstGeom>
          <a:noFill/>
        </p:spPr>
        <p:txBody>
          <a:bodyPr wrap="none" rtlCol="0">
            <a:spAutoFit/>
          </a:bodyPr>
          <a:lstStyle/>
          <a:p>
            <a:pPr algn="ctr"/>
            <a:r>
              <a:rPr lang="en-IN" sz="1000" dirty="0">
                <a:solidFill>
                  <a:schemeClr val="tx1">
                    <a:lumMod val="65000"/>
                    <a:lumOff val="35000"/>
                  </a:schemeClr>
                </a:solidFill>
                <a:latin typeface="+mj-lt"/>
                <a:cs typeface="Arial" panose="020B0604020202020204" pitchFamily="34" charset="0"/>
              </a:rPr>
              <a:t>Best-in-class </a:t>
            </a:r>
            <a:br>
              <a:rPr lang="en-IN" sz="1000" dirty="0">
                <a:solidFill>
                  <a:schemeClr val="tx1">
                    <a:lumMod val="65000"/>
                    <a:lumOff val="35000"/>
                  </a:schemeClr>
                </a:solidFill>
                <a:latin typeface="+mj-lt"/>
                <a:cs typeface="Arial" panose="020B0604020202020204" pitchFamily="34" charset="0"/>
              </a:rPr>
            </a:br>
            <a:r>
              <a:rPr lang="en-IN" sz="1000" dirty="0">
                <a:solidFill>
                  <a:schemeClr val="tx1">
                    <a:lumMod val="65000"/>
                    <a:lumOff val="35000"/>
                  </a:schemeClr>
                </a:solidFill>
                <a:latin typeface="+mj-lt"/>
                <a:cs typeface="Arial" panose="020B0604020202020204" pitchFamily="34" charset="0"/>
              </a:rPr>
              <a:t>Warehouse </a:t>
            </a:r>
            <a:br>
              <a:rPr lang="en-IN" sz="1000" dirty="0">
                <a:solidFill>
                  <a:schemeClr val="tx1">
                    <a:lumMod val="65000"/>
                    <a:lumOff val="35000"/>
                  </a:schemeClr>
                </a:solidFill>
                <a:latin typeface="+mj-lt"/>
                <a:cs typeface="Arial" panose="020B0604020202020204" pitchFamily="34" charset="0"/>
              </a:rPr>
            </a:br>
            <a:r>
              <a:rPr lang="en-IN" sz="1000" dirty="0">
                <a:solidFill>
                  <a:schemeClr val="tx1">
                    <a:lumMod val="65000"/>
                    <a:lumOff val="35000"/>
                  </a:schemeClr>
                </a:solidFill>
                <a:latin typeface="+mj-lt"/>
                <a:cs typeface="Arial" panose="020B0604020202020204" pitchFamily="34" charset="0"/>
              </a:rPr>
              <a:t>Management </a:t>
            </a:r>
            <a:br>
              <a:rPr lang="en-IN" sz="1000" dirty="0">
                <a:solidFill>
                  <a:schemeClr val="tx1">
                    <a:lumMod val="65000"/>
                    <a:lumOff val="35000"/>
                  </a:schemeClr>
                </a:solidFill>
                <a:latin typeface="+mj-lt"/>
                <a:cs typeface="Arial" panose="020B0604020202020204" pitchFamily="34" charset="0"/>
              </a:rPr>
            </a:br>
            <a:r>
              <a:rPr lang="en-IN" sz="1000" dirty="0">
                <a:solidFill>
                  <a:schemeClr val="tx1">
                    <a:lumMod val="65000"/>
                    <a:lumOff val="35000"/>
                  </a:schemeClr>
                </a:solidFill>
                <a:latin typeface="+mj-lt"/>
                <a:cs typeface="Arial" panose="020B0604020202020204" pitchFamily="34" charset="0"/>
              </a:rPr>
              <a:t>System</a:t>
            </a:r>
          </a:p>
        </p:txBody>
      </p:sp>
      <p:sp>
        <p:nvSpPr>
          <p:cNvPr id="53" name="TextBox 52">
            <a:extLst>
              <a:ext uri="{FF2B5EF4-FFF2-40B4-BE49-F238E27FC236}">
                <a16:creationId xmlns="" xmlns:a16="http://schemas.microsoft.com/office/drawing/2014/main" id="{68B3D5FC-475A-8D47-B255-307AC7DC1375}"/>
              </a:ext>
            </a:extLst>
          </p:cNvPr>
          <p:cNvSpPr txBox="1"/>
          <p:nvPr/>
        </p:nvSpPr>
        <p:spPr>
          <a:xfrm>
            <a:off x="7509911" y="5964671"/>
            <a:ext cx="1024639" cy="553998"/>
          </a:xfrm>
          <a:prstGeom prst="rect">
            <a:avLst/>
          </a:prstGeom>
          <a:noFill/>
        </p:spPr>
        <p:txBody>
          <a:bodyPr wrap="none" rtlCol="0">
            <a:spAutoFit/>
          </a:bodyPr>
          <a:lstStyle/>
          <a:p>
            <a:pPr algn="ctr"/>
            <a:r>
              <a:rPr lang="en-IN" sz="1000" dirty="0">
                <a:solidFill>
                  <a:schemeClr val="tx1">
                    <a:lumMod val="65000"/>
                    <a:lumOff val="35000"/>
                  </a:schemeClr>
                </a:solidFill>
                <a:latin typeface="+mj-lt"/>
                <a:cs typeface="Arial" panose="020B0604020202020204" pitchFamily="34" charset="0"/>
              </a:rPr>
              <a:t>Integrated </a:t>
            </a:r>
            <a:br>
              <a:rPr lang="en-IN" sz="1000" dirty="0">
                <a:solidFill>
                  <a:schemeClr val="tx1">
                    <a:lumMod val="65000"/>
                    <a:lumOff val="35000"/>
                  </a:schemeClr>
                </a:solidFill>
                <a:latin typeface="+mj-lt"/>
                <a:cs typeface="Arial" panose="020B0604020202020204" pitchFamily="34" charset="0"/>
              </a:rPr>
            </a:br>
            <a:r>
              <a:rPr lang="en-IN" sz="1000" dirty="0">
                <a:solidFill>
                  <a:schemeClr val="tx1">
                    <a:lumMod val="65000"/>
                    <a:lumOff val="35000"/>
                  </a:schemeClr>
                </a:solidFill>
                <a:latin typeface="+mj-lt"/>
                <a:cs typeface="Arial" panose="020B0604020202020204" pitchFamily="34" charset="0"/>
              </a:rPr>
              <a:t>Warehousing </a:t>
            </a:r>
            <a:br>
              <a:rPr lang="en-IN" sz="1000" dirty="0">
                <a:solidFill>
                  <a:schemeClr val="tx1">
                    <a:lumMod val="65000"/>
                    <a:lumOff val="35000"/>
                  </a:schemeClr>
                </a:solidFill>
                <a:latin typeface="+mj-lt"/>
                <a:cs typeface="Arial" panose="020B0604020202020204" pitchFamily="34" charset="0"/>
              </a:rPr>
            </a:br>
            <a:r>
              <a:rPr lang="en-IN" sz="1000" dirty="0">
                <a:solidFill>
                  <a:schemeClr val="tx1">
                    <a:lumMod val="65000"/>
                    <a:lumOff val="35000"/>
                  </a:schemeClr>
                </a:solidFill>
                <a:latin typeface="+mj-lt"/>
                <a:cs typeface="Arial" panose="020B0604020202020204" pitchFamily="34" charset="0"/>
              </a:rPr>
              <a:t>and Distribution</a:t>
            </a:r>
          </a:p>
        </p:txBody>
      </p:sp>
      <p:sp>
        <p:nvSpPr>
          <p:cNvPr id="54" name="TextBox 53">
            <a:extLst>
              <a:ext uri="{FF2B5EF4-FFF2-40B4-BE49-F238E27FC236}">
                <a16:creationId xmlns="" xmlns:a16="http://schemas.microsoft.com/office/drawing/2014/main" id="{46410DC6-A429-6E43-BE9A-641F7B09A995}"/>
              </a:ext>
            </a:extLst>
          </p:cNvPr>
          <p:cNvSpPr txBox="1"/>
          <p:nvPr/>
        </p:nvSpPr>
        <p:spPr>
          <a:xfrm>
            <a:off x="8532514" y="5964671"/>
            <a:ext cx="1284326" cy="553998"/>
          </a:xfrm>
          <a:prstGeom prst="rect">
            <a:avLst/>
          </a:prstGeom>
          <a:noFill/>
        </p:spPr>
        <p:txBody>
          <a:bodyPr wrap="none" rtlCol="0">
            <a:spAutoFit/>
          </a:bodyPr>
          <a:lstStyle/>
          <a:p>
            <a:pPr algn="ctr"/>
            <a:r>
              <a:rPr lang="en-IN" sz="1000" dirty="0">
                <a:solidFill>
                  <a:schemeClr val="tx1">
                    <a:lumMod val="65000"/>
                    <a:lumOff val="35000"/>
                  </a:schemeClr>
                </a:solidFill>
                <a:latin typeface="+mj-lt"/>
                <a:cs typeface="Arial" panose="020B0604020202020204" pitchFamily="34" charset="0"/>
              </a:rPr>
              <a:t>Option of order </a:t>
            </a:r>
            <a:br>
              <a:rPr lang="en-IN" sz="1000" dirty="0">
                <a:solidFill>
                  <a:schemeClr val="tx1">
                    <a:lumMod val="65000"/>
                    <a:lumOff val="35000"/>
                  </a:schemeClr>
                </a:solidFill>
                <a:latin typeface="+mj-lt"/>
                <a:cs typeface="Arial" panose="020B0604020202020204" pitchFamily="34" charset="0"/>
              </a:rPr>
            </a:br>
            <a:r>
              <a:rPr lang="en-IN" sz="1000" dirty="0">
                <a:solidFill>
                  <a:schemeClr val="tx1">
                    <a:lumMod val="65000"/>
                    <a:lumOff val="35000"/>
                  </a:schemeClr>
                </a:solidFill>
                <a:latin typeface="+mj-lt"/>
                <a:cs typeface="Arial" panose="020B0604020202020204" pitchFamily="34" charset="0"/>
              </a:rPr>
              <a:t>and inventory-based </a:t>
            </a:r>
            <a:br>
              <a:rPr lang="en-IN" sz="1000" dirty="0">
                <a:solidFill>
                  <a:schemeClr val="tx1">
                    <a:lumMod val="65000"/>
                    <a:lumOff val="35000"/>
                  </a:schemeClr>
                </a:solidFill>
                <a:latin typeface="+mj-lt"/>
                <a:cs typeface="Arial" panose="020B0604020202020204" pitchFamily="34" charset="0"/>
              </a:rPr>
            </a:br>
            <a:r>
              <a:rPr lang="en-IN" sz="1000" dirty="0">
                <a:solidFill>
                  <a:schemeClr val="tx1">
                    <a:lumMod val="65000"/>
                    <a:lumOff val="35000"/>
                  </a:schemeClr>
                </a:solidFill>
                <a:latin typeface="+mj-lt"/>
                <a:cs typeface="Arial" panose="020B0604020202020204" pitchFamily="34" charset="0"/>
              </a:rPr>
              <a:t>models</a:t>
            </a:r>
          </a:p>
        </p:txBody>
      </p:sp>
      <p:sp>
        <p:nvSpPr>
          <p:cNvPr id="55" name="TextBox 54">
            <a:extLst>
              <a:ext uri="{FF2B5EF4-FFF2-40B4-BE49-F238E27FC236}">
                <a16:creationId xmlns="" xmlns:a16="http://schemas.microsoft.com/office/drawing/2014/main" id="{A2DC5FAF-25B8-2240-A2DC-6458C8712C76}"/>
              </a:ext>
            </a:extLst>
          </p:cNvPr>
          <p:cNvSpPr txBox="1"/>
          <p:nvPr/>
        </p:nvSpPr>
        <p:spPr>
          <a:xfrm>
            <a:off x="9766942" y="5964671"/>
            <a:ext cx="1007006" cy="553998"/>
          </a:xfrm>
          <a:prstGeom prst="rect">
            <a:avLst/>
          </a:prstGeom>
          <a:noFill/>
        </p:spPr>
        <p:txBody>
          <a:bodyPr wrap="none" rtlCol="0">
            <a:spAutoFit/>
          </a:bodyPr>
          <a:lstStyle/>
          <a:p>
            <a:pPr algn="ctr"/>
            <a:r>
              <a:rPr lang="en-IN" sz="1000" dirty="0">
                <a:solidFill>
                  <a:schemeClr val="tx1">
                    <a:lumMod val="65000"/>
                    <a:lumOff val="35000"/>
                  </a:schemeClr>
                </a:solidFill>
                <a:latin typeface="+mj-lt"/>
                <a:cs typeface="Arial" panose="020B0604020202020204" pitchFamily="34" charset="0"/>
              </a:rPr>
              <a:t>Inventory and </a:t>
            </a:r>
            <a:br>
              <a:rPr lang="en-IN" sz="1000" dirty="0">
                <a:solidFill>
                  <a:schemeClr val="tx1">
                    <a:lumMod val="65000"/>
                    <a:lumOff val="35000"/>
                  </a:schemeClr>
                </a:solidFill>
                <a:latin typeface="+mj-lt"/>
                <a:cs typeface="Arial" panose="020B0604020202020204" pitchFamily="34" charset="0"/>
              </a:rPr>
            </a:br>
            <a:r>
              <a:rPr lang="en-IN" sz="1000" dirty="0">
                <a:solidFill>
                  <a:schemeClr val="tx1">
                    <a:lumMod val="65000"/>
                    <a:lumOff val="35000"/>
                  </a:schemeClr>
                </a:solidFill>
                <a:latin typeface="+mj-lt"/>
                <a:cs typeface="Arial" panose="020B0604020202020204" pitchFamily="34" charset="0"/>
              </a:rPr>
              <a:t>purchase order </a:t>
            </a:r>
            <a:br>
              <a:rPr lang="en-IN" sz="1000" dirty="0">
                <a:solidFill>
                  <a:schemeClr val="tx1">
                    <a:lumMod val="65000"/>
                    <a:lumOff val="35000"/>
                  </a:schemeClr>
                </a:solidFill>
                <a:latin typeface="+mj-lt"/>
                <a:cs typeface="Arial" panose="020B0604020202020204" pitchFamily="34" charset="0"/>
              </a:rPr>
            </a:br>
            <a:r>
              <a:rPr lang="en-IN" sz="1000" dirty="0">
                <a:solidFill>
                  <a:schemeClr val="tx1">
                    <a:lumMod val="65000"/>
                    <a:lumOff val="35000"/>
                  </a:schemeClr>
                </a:solidFill>
                <a:latin typeface="+mj-lt"/>
                <a:cs typeface="Arial" panose="020B0604020202020204" pitchFamily="34" charset="0"/>
              </a:rPr>
              <a:t>management</a:t>
            </a:r>
          </a:p>
        </p:txBody>
      </p:sp>
      <p:sp>
        <p:nvSpPr>
          <p:cNvPr id="56" name="TextBox 55">
            <a:extLst>
              <a:ext uri="{FF2B5EF4-FFF2-40B4-BE49-F238E27FC236}">
                <a16:creationId xmlns="" xmlns:a16="http://schemas.microsoft.com/office/drawing/2014/main" id="{39E02C4D-8482-A74A-B2D8-2191C52C16F3}"/>
              </a:ext>
            </a:extLst>
          </p:cNvPr>
          <p:cNvSpPr txBox="1"/>
          <p:nvPr/>
        </p:nvSpPr>
        <p:spPr>
          <a:xfrm>
            <a:off x="10794469" y="5964671"/>
            <a:ext cx="1156086" cy="553998"/>
          </a:xfrm>
          <a:prstGeom prst="rect">
            <a:avLst/>
          </a:prstGeom>
          <a:noFill/>
        </p:spPr>
        <p:txBody>
          <a:bodyPr wrap="none" rtlCol="0">
            <a:spAutoFit/>
          </a:bodyPr>
          <a:lstStyle/>
          <a:p>
            <a:pPr algn="ctr"/>
            <a:r>
              <a:rPr lang="en-IN" sz="1000" dirty="0">
                <a:solidFill>
                  <a:schemeClr val="tx1">
                    <a:lumMod val="65000"/>
                    <a:lumOff val="35000"/>
                  </a:schemeClr>
                </a:solidFill>
                <a:latin typeface="+mj-lt"/>
                <a:cs typeface="Arial" panose="020B0604020202020204" pitchFamily="34" charset="0"/>
              </a:rPr>
              <a:t>Customised </a:t>
            </a:r>
            <a:br>
              <a:rPr lang="en-IN" sz="1000" dirty="0">
                <a:solidFill>
                  <a:schemeClr val="tx1">
                    <a:lumMod val="65000"/>
                    <a:lumOff val="35000"/>
                  </a:schemeClr>
                </a:solidFill>
                <a:latin typeface="+mj-lt"/>
                <a:cs typeface="Arial" panose="020B0604020202020204" pitchFamily="34" charset="0"/>
              </a:rPr>
            </a:br>
            <a:r>
              <a:rPr lang="en-IN" sz="1000" dirty="0">
                <a:solidFill>
                  <a:schemeClr val="tx1">
                    <a:lumMod val="65000"/>
                    <a:lumOff val="35000"/>
                  </a:schemeClr>
                </a:solidFill>
                <a:latin typeface="+mj-lt"/>
                <a:cs typeface="Arial" panose="020B0604020202020204" pitchFamily="34" charset="0"/>
              </a:rPr>
              <a:t>solutions for </a:t>
            </a:r>
            <a:br>
              <a:rPr lang="en-IN" sz="1000" dirty="0">
                <a:solidFill>
                  <a:schemeClr val="tx1">
                    <a:lumMod val="65000"/>
                    <a:lumOff val="35000"/>
                  </a:schemeClr>
                </a:solidFill>
                <a:latin typeface="+mj-lt"/>
                <a:cs typeface="Arial" panose="020B0604020202020204" pitchFamily="34" charset="0"/>
              </a:rPr>
            </a:br>
            <a:r>
              <a:rPr lang="en-IN" sz="1000" dirty="0">
                <a:solidFill>
                  <a:schemeClr val="tx1">
                    <a:lumMod val="65000"/>
                    <a:lumOff val="35000"/>
                  </a:schemeClr>
                </a:solidFill>
                <a:latin typeface="+mj-lt"/>
                <a:cs typeface="Arial" panose="020B0604020202020204" pitchFamily="34" charset="0"/>
              </a:rPr>
              <a:t>multiple industries</a:t>
            </a:r>
          </a:p>
        </p:txBody>
      </p:sp>
      <p:pic>
        <p:nvPicPr>
          <p:cNvPr id="57" name="Picture 56" descr="A picture containing drawing&#10;&#10;Description automatically generated">
            <a:extLst>
              <a:ext uri="{FF2B5EF4-FFF2-40B4-BE49-F238E27FC236}">
                <a16:creationId xmlns="" xmlns:a16="http://schemas.microsoft.com/office/drawing/2014/main" id="{6CCF028B-3F0B-4B4C-936C-4196E78F1D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9503" y="5389011"/>
            <a:ext cx="433917" cy="423333"/>
          </a:xfrm>
          <a:prstGeom prst="rect">
            <a:avLst/>
          </a:prstGeom>
        </p:spPr>
      </p:pic>
      <p:pic>
        <p:nvPicPr>
          <p:cNvPr id="58" name="Picture 57" descr="A picture containing animal, room&#10;&#10;Description automatically generated">
            <a:extLst>
              <a:ext uri="{FF2B5EF4-FFF2-40B4-BE49-F238E27FC236}">
                <a16:creationId xmlns="" xmlns:a16="http://schemas.microsoft.com/office/drawing/2014/main" id="{62C8D15A-4837-904D-8616-7A7DC7963A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5272" y="5420997"/>
            <a:ext cx="433917" cy="423333"/>
          </a:xfrm>
          <a:prstGeom prst="rect">
            <a:avLst/>
          </a:prstGeom>
        </p:spPr>
      </p:pic>
      <p:pic>
        <p:nvPicPr>
          <p:cNvPr id="59" name="Picture 58" descr="A picture containing object, drawing, clock, table&#10;&#10;Description automatically generated">
            <a:extLst>
              <a:ext uri="{FF2B5EF4-FFF2-40B4-BE49-F238E27FC236}">
                <a16:creationId xmlns="" xmlns:a16="http://schemas.microsoft.com/office/drawing/2014/main" id="{4EC60E54-6989-CF41-80BC-4723193A01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57718" y="5417920"/>
            <a:ext cx="433917" cy="423333"/>
          </a:xfrm>
          <a:prstGeom prst="rect">
            <a:avLst/>
          </a:prstGeom>
        </p:spPr>
      </p:pic>
      <p:pic>
        <p:nvPicPr>
          <p:cNvPr id="60" name="Picture 59" descr="A picture containing drawing&#10;&#10;Description automatically generated">
            <a:extLst>
              <a:ext uri="{FF2B5EF4-FFF2-40B4-BE49-F238E27FC236}">
                <a16:creationId xmlns="" xmlns:a16="http://schemas.microsoft.com/office/drawing/2014/main" id="{6B571A1A-E59D-B14F-B40A-0C3C6DBC223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90514" y="5417920"/>
            <a:ext cx="433917" cy="423333"/>
          </a:xfrm>
          <a:prstGeom prst="rect">
            <a:avLst/>
          </a:prstGeom>
        </p:spPr>
      </p:pic>
      <p:pic>
        <p:nvPicPr>
          <p:cNvPr id="61" name="Picture 60" descr="A picture containing object, clock&#10;&#10;Description automatically generated">
            <a:extLst>
              <a:ext uri="{FF2B5EF4-FFF2-40B4-BE49-F238E27FC236}">
                <a16:creationId xmlns="" xmlns:a16="http://schemas.microsoft.com/office/drawing/2014/main" id="{A423E6B4-BA75-F74D-B8D5-D266EB2A283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155553" y="5417920"/>
            <a:ext cx="433917" cy="423333"/>
          </a:xfrm>
          <a:prstGeom prst="rect">
            <a:avLst/>
          </a:prstGeom>
        </p:spPr>
      </p:pic>
      <p:cxnSp>
        <p:nvCxnSpPr>
          <p:cNvPr id="62" name="Straight Connector 61">
            <a:extLst>
              <a:ext uri="{FF2B5EF4-FFF2-40B4-BE49-F238E27FC236}">
                <a16:creationId xmlns="" xmlns:a16="http://schemas.microsoft.com/office/drawing/2014/main" id="{5106A490-3AA6-2843-9461-CBBD521D8AF5}"/>
              </a:ext>
            </a:extLst>
          </p:cNvPr>
          <p:cNvCxnSpPr>
            <a:cxnSpLocks/>
          </p:cNvCxnSpPr>
          <p:nvPr/>
        </p:nvCxnSpPr>
        <p:spPr>
          <a:xfrm>
            <a:off x="6562795" y="5218967"/>
            <a:ext cx="5629205" cy="0"/>
          </a:xfrm>
          <a:prstGeom prst="line">
            <a:avLst/>
          </a:prstGeom>
          <a:ln w="6350">
            <a:solidFill>
              <a:srgbClr val="0098B2"/>
            </a:solidFill>
          </a:ln>
        </p:spPr>
        <p:style>
          <a:lnRef idx="3">
            <a:schemeClr val="dk1"/>
          </a:lnRef>
          <a:fillRef idx="0">
            <a:schemeClr val="dk1"/>
          </a:fillRef>
          <a:effectRef idx="2">
            <a:schemeClr val="dk1"/>
          </a:effectRef>
          <a:fontRef idx="minor">
            <a:schemeClr val="tx1"/>
          </a:fontRef>
        </p:style>
      </p:cxnSp>
      <p:cxnSp>
        <p:nvCxnSpPr>
          <p:cNvPr id="30" name="Straight Connector 29">
            <a:extLst>
              <a:ext uri="{FF2B5EF4-FFF2-40B4-BE49-F238E27FC236}">
                <a16:creationId xmlns="" xmlns:a16="http://schemas.microsoft.com/office/drawing/2014/main" id="{F914CA28-D38C-094D-90C5-8848F79679B5}"/>
              </a:ext>
            </a:extLst>
          </p:cNvPr>
          <p:cNvCxnSpPr>
            <a:cxnSpLocks/>
          </p:cNvCxnSpPr>
          <p:nvPr/>
        </p:nvCxnSpPr>
        <p:spPr>
          <a:xfrm>
            <a:off x="0" y="1053049"/>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 xmlns:a16="http://schemas.microsoft.com/office/drawing/2014/main" id="{F49043B1-B640-FA4A-9464-93CCEED8C44A}"/>
              </a:ext>
            </a:extLst>
          </p:cNvPr>
          <p:cNvSpPr txBox="1">
            <a:spLocks/>
          </p:cNvSpPr>
          <p:nvPr/>
        </p:nvSpPr>
        <p:spPr>
          <a:xfrm>
            <a:off x="838200" y="202702"/>
            <a:ext cx="10515600" cy="434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1400" b="1" spc="300" dirty="0"/>
              <a:t>GATI-KWE SOLUTIONS</a:t>
            </a:r>
          </a:p>
        </p:txBody>
      </p:sp>
      <p:sp>
        <p:nvSpPr>
          <p:cNvPr id="32" name="Rectangle: Rounded Corners 150">
            <a:extLst>
              <a:ext uri="{FF2B5EF4-FFF2-40B4-BE49-F238E27FC236}">
                <a16:creationId xmlns="" xmlns:a16="http://schemas.microsoft.com/office/drawing/2014/main" id="{B7565EA4-803D-8645-B7EA-74261D54AC82}"/>
              </a:ext>
            </a:extLst>
          </p:cNvPr>
          <p:cNvSpPr/>
          <p:nvPr/>
        </p:nvSpPr>
        <p:spPr>
          <a:xfrm>
            <a:off x="2068287" y="745118"/>
            <a:ext cx="8055426" cy="609743"/>
          </a:xfrm>
          <a:prstGeom prst="roundRect">
            <a:avLst>
              <a:gd name="adj" fmla="val 5000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Title 25">
            <a:extLst>
              <a:ext uri="{FF2B5EF4-FFF2-40B4-BE49-F238E27FC236}">
                <a16:creationId xmlns="" xmlns:a16="http://schemas.microsoft.com/office/drawing/2014/main" id="{3E80F224-E8FF-DC4D-94A9-19ED18A4D9FC}"/>
              </a:ext>
            </a:extLst>
          </p:cNvPr>
          <p:cNvSpPr txBox="1">
            <a:spLocks/>
          </p:cNvSpPr>
          <p:nvPr/>
        </p:nvSpPr>
        <p:spPr>
          <a:xfrm>
            <a:off x="2225489" y="824639"/>
            <a:ext cx="7765026" cy="580777"/>
          </a:xfrm>
          <a:prstGeom prst="rect">
            <a:avLst/>
          </a:prstGeom>
        </p:spPr>
        <p:txBody>
          <a:bodyPr/>
          <a:lstStyle>
            <a:lvl1pPr algn="ctr"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r>
              <a:rPr lang="en-US" sz="3200" dirty="0">
                <a:solidFill>
                  <a:srgbClr val="2F85A2"/>
                </a:solidFill>
              </a:rPr>
              <a:t>SUPPLY CHAIN MANAGEMENT SOLUTIONS</a:t>
            </a:r>
          </a:p>
        </p:txBody>
      </p:sp>
    </p:spTree>
    <p:extLst>
      <p:ext uri="{BB962C8B-B14F-4D97-AF65-F5344CB8AC3E}">
        <p14:creationId xmlns:p14="http://schemas.microsoft.com/office/powerpoint/2010/main" val="38170175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n object&#10;&#10;Description automatically generated with medium confidence">
            <a:extLst>
              <a:ext uri="{FF2B5EF4-FFF2-40B4-BE49-F238E27FC236}">
                <a16:creationId xmlns="" xmlns:a16="http://schemas.microsoft.com/office/drawing/2014/main" id="{27D20957-C5F7-4815-8F5A-1690E5D7619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0" y="0"/>
            <a:ext cx="6471807" cy="6858000"/>
          </a:xfrm>
          <a:prstGeom prst="rect">
            <a:avLst/>
          </a:prstGeom>
        </p:spPr>
      </p:pic>
      <p:sp>
        <p:nvSpPr>
          <p:cNvPr id="6" name="Title 2">
            <a:extLst>
              <a:ext uri="{FF2B5EF4-FFF2-40B4-BE49-F238E27FC236}">
                <a16:creationId xmlns="" xmlns:a16="http://schemas.microsoft.com/office/drawing/2014/main" id="{7774B244-CF08-4FCA-907E-1DB85614D7F7}"/>
              </a:ext>
            </a:extLst>
          </p:cNvPr>
          <p:cNvSpPr>
            <a:spLocks noGrp="1"/>
          </p:cNvSpPr>
          <p:nvPr>
            <p:ph type="title"/>
          </p:nvPr>
        </p:nvSpPr>
        <p:spPr>
          <a:xfrm>
            <a:off x="6959891" y="699364"/>
            <a:ext cx="5146384" cy="624177"/>
          </a:xfrm>
        </p:spPr>
        <p:txBody>
          <a:bodyPr>
            <a:noAutofit/>
          </a:bodyPr>
          <a:lstStyle/>
          <a:p>
            <a:pPr algn="l"/>
            <a:r>
              <a:rPr lang="en-IN" sz="3200" dirty="0">
                <a:solidFill>
                  <a:srgbClr val="2F85A2"/>
                </a:solidFill>
              </a:rPr>
              <a:t>Technology &amp; Communication</a:t>
            </a:r>
          </a:p>
        </p:txBody>
      </p:sp>
      <p:sp>
        <p:nvSpPr>
          <p:cNvPr id="7" name="TextBox 6">
            <a:extLst>
              <a:ext uri="{FF2B5EF4-FFF2-40B4-BE49-F238E27FC236}">
                <a16:creationId xmlns="" xmlns:a16="http://schemas.microsoft.com/office/drawing/2014/main" id="{E6986E3E-ADB1-4E5B-BA90-172FC470C75A}"/>
              </a:ext>
            </a:extLst>
          </p:cNvPr>
          <p:cNvSpPr txBox="1"/>
          <p:nvPr/>
        </p:nvSpPr>
        <p:spPr>
          <a:xfrm>
            <a:off x="6970565" y="1829142"/>
            <a:ext cx="4869617" cy="4044184"/>
          </a:xfrm>
          <a:prstGeom prst="rect">
            <a:avLst/>
          </a:prstGeom>
          <a:noFill/>
        </p:spPr>
        <p:txBody>
          <a:bodyPr wrap="square" rtlCol="0">
            <a:spAutoFit/>
          </a:bodyPr>
          <a:lstStyle/>
          <a:p>
            <a:pPr>
              <a:lnSpc>
                <a:spcPct val="120000"/>
              </a:lnSpc>
              <a:spcBef>
                <a:spcPts val="250"/>
              </a:spcBef>
            </a:pPr>
            <a:r>
              <a:rPr lang="en-IN" sz="1050" b="1" dirty="0">
                <a:solidFill>
                  <a:schemeClr val="tx1">
                    <a:lumMod val="65000"/>
                    <a:lumOff val="35000"/>
                  </a:schemeClr>
                </a:solidFill>
                <a:latin typeface="Arial" panose="020B0604020202020204" pitchFamily="34" charset="0"/>
                <a:cs typeface="Arial" panose="020B0604020202020204" pitchFamily="34" charset="0"/>
              </a:rPr>
              <a:t>Work Flow Based Operation Modules</a:t>
            </a:r>
          </a:p>
          <a:p>
            <a:pPr marL="171450" indent="-171450">
              <a:lnSpc>
                <a:spcPct val="120000"/>
              </a:lnSpc>
              <a:spcBef>
                <a:spcPts val="250"/>
              </a:spcBef>
              <a:buFont typeface="Arial" panose="020B0604020202020204" pitchFamily="34" charset="0"/>
              <a:buChar char="•"/>
            </a:pPr>
            <a:r>
              <a:rPr lang="en-IN" sz="1050" dirty="0">
                <a:solidFill>
                  <a:schemeClr val="tx1">
                    <a:lumMod val="65000"/>
                    <a:lumOff val="35000"/>
                  </a:schemeClr>
                </a:solidFill>
                <a:latin typeface="Arial" panose="020B0604020202020204" pitchFamily="34" charset="0"/>
                <a:cs typeface="Arial" panose="020B0604020202020204" pitchFamily="34" charset="0"/>
              </a:rPr>
              <a:t>Load, Delivery, and Pick-up planning  modules that help us plan ahead</a:t>
            </a:r>
          </a:p>
          <a:p>
            <a:pPr marL="171450" indent="-171450">
              <a:lnSpc>
                <a:spcPct val="120000"/>
              </a:lnSpc>
              <a:spcBef>
                <a:spcPts val="250"/>
              </a:spcBef>
              <a:buFont typeface="Arial" panose="020B0604020202020204" pitchFamily="34" charset="0"/>
              <a:buChar char="•"/>
            </a:pPr>
            <a:r>
              <a:rPr lang="en-IN" sz="1050" dirty="0">
                <a:solidFill>
                  <a:schemeClr val="tx1">
                    <a:lumMod val="65000"/>
                    <a:lumOff val="35000"/>
                  </a:schemeClr>
                </a:solidFill>
                <a:latin typeface="Arial" panose="020B0604020202020204" pitchFamily="34" charset="0"/>
                <a:cs typeface="Arial" panose="020B0604020202020204" pitchFamily="34" charset="0"/>
              </a:rPr>
              <a:t>Metric Monitoring dash boards available at all operating units to keep track of network, stock and monitor service levels</a:t>
            </a:r>
          </a:p>
          <a:p>
            <a:pPr marL="171450" indent="-171450">
              <a:lnSpc>
                <a:spcPct val="120000"/>
              </a:lnSpc>
              <a:spcBef>
                <a:spcPts val="250"/>
              </a:spcBef>
              <a:buFont typeface="Arial" panose="020B0604020202020204" pitchFamily="34" charset="0"/>
              <a:buChar char="•"/>
            </a:pPr>
            <a:r>
              <a:rPr lang="en-IN" sz="1050" dirty="0">
                <a:solidFill>
                  <a:schemeClr val="tx1">
                    <a:lumMod val="65000"/>
                    <a:lumOff val="35000"/>
                  </a:schemeClr>
                </a:solidFill>
                <a:latin typeface="Arial" panose="020B0604020202020204" pitchFamily="34" charset="0"/>
                <a:cs typeface="Arial" panose="020B0604020202020204" pitchFamily="34" charset="0"/>
              </a:rPr>
              <a:t>Real Time Monitoring and Control on Remote Locations</a:t>
            </a:r>
          </a:p>
          <a:p>
            <a:pPr>
              <a:lnSpc>
                <a:spcPct val="120000"/>
              </a:lnSpc>
              <a:spcBef>
                <a:spcPts val="250"/>
              </a:spcBef>
            </a:pPr>
            <a:endParaRPr lang="en-IN" sz="1050" dirty="0">
              <a:solidFill>
                <a:schemeClr val="tx1">
                  <a:lumMod val="65000"/>
                  <a:lumOff val="35000"/>
                </a:schemeClr>
              </a:solidFill>
              <a:latin typeface="Arial" panose="020B0604020202020204" pitchFamily="34" charset="0"/>
              <a:cs typeface="Arial" panose="020B0604020202020204" pitchFamily="34" charset="0"/>
            </a:endParaRPr>
          </a:p>
          <a:p>
            <a:pPr>
              <a:lnSpc>
                <a:spcPct val="120000"/>
              </a:lnSpc>
              <a:spcBef>
                <a:spcPts val="250"/>
              </a:spcBef>
            </a:pPr>
            <a:r>
              <a:rPr lang="en-IN" sz="1050" b="1" dirty="0">
                <a:solidFill>
                  <a:schemeClr val="tx1">
                    <a:lumMod val="65000"/>
                    <a:lumOff val="35000"/>
                  </a:schemeClr>
                </a:solidFill>
                <a:latin typeface="Arial" panose="020B0604020202020204" pitchFamily="34" charset="0"/>
                <a:cs typeface="Arial" panose="020B0604020202020204" pitchFamily="34" charset="0"/>
              </a:rPr>
              <a:t>Mobile Applications and Tablets</a:t>
            </a:r>
          </a:p>
          <a:p>
            <a:pPr marL="171450" indent="-171450">
              <a:lnSpc>
                <a:spcPct val="120000"/>
              </a:lnSpc>
              <a:spcBef>
                <a:spcPts val="250"/>
              </a:spcBef>
              <a:buFont typeface="Arial" panose="020B0604020202020204" pitchFamily="34" charset="0"/>
              <a:buChar char="•"/>
            </a:pPr>
            <a:r>
              <a:rPr lang="en-IN" sz="1050" dirty="0">
                <a:solidFill>
                  <a:schemeClr val="tx1">
                    <a:lumMod val="65000"/>
                    <a:lumOff val="35000"/>
                  </a:schemeClr>
                </a:solidFill>
                <a:latin typeface="Arial" panose="020B0604020202020204" pitchFamily="34" charset="0"/>
                <a:cs typeface="Arial" panose="020B0604020202020204" pitchFamily="34" charset="0"/>
              </a:rPr>
              <a:t>Ensures faster pick-up times through remote pick up delegation to  concerned area associate</a:t>
            </a:r>
          </a:p>
          <a:p>
            <a:pPr marL="171450" indent="-171450">
              <a:lnSpc>
                <a:spcPct val="120000"/>
              </a:lnSpc>
              <a:spcBef>
                <a:spcPts val="250"/>
              </a:spcBef>
              <a:buFont typeface="Arial" panose="020B0604020202020204" pitchFamily="34" charset="0"/>
              <a:buChar char="•"/>
            </a:pPr>
            <a:r>
              <a:rPr lang="en-IN" sz="1050" dirty="0">
                <a:solidFill>
                  <a:schemeClr val="tx1">
                    <a:lumMod val="65000"/>
                    <a:lumOff val="35000"/>
                  </a:schemeClr>
                </a:solidFill>
                <a:latin typeface="Arial" panose="020B0604020202020204" pitchFamily="34" charset="0"/>
                <a:cs typeface="Arial" panose="020B0604020202020204" pitchFamily="34" charset="0"/>
              </a:rPr>
              <a:t>Data integrity ensured as all applications are linked with central data  servers</a:t>
            </a:r>
          </a:p>
          <a:p>
            <a:pPr marL="171450" indent="-171450">
              <a:lnSpc>
                <a:spcPct val="120000"/>
              </a:lnSpc>
              <a:spcBef>
                <a:spcPts val="250"/>
              </a:spcBef>
              <a:buFont typeface="Arial" panose="020B0604020202020204" pitchFamily="34" charset="0"/>
              <a:buChar char="•"/>
            </a:pPr>
            <a:r>
              <a:rPr lang="en-IN" sz="1050" dirty="0">
                <a:solidFill>
                  <a:schemeClr val="tx1">
                    <a:lumMod val="65000"/>
                    <a:lumOff val="35000"/>
                  </a:schemeClr>
                </a:solidFill>
                <a:latin typeface="Arial" panose="020B0604020202020204" pitchFamily="34" charset="0"/>
                <a:cs typeface="Arial" panose="020B0604020202020204" pitchFamily="34" charset="0"/>
              </a:rPr>
              <a:t>Docket entry and printing at customer’s site enabling faster pick-up</a:t>
            </a:r>
          </a:p>
          <a:p>
            <a:pPr marL="171450" indent="-171450">
              <a:lnSpc>
                <a:spcPct val="120000"/>
              </a:lnSpc>
              <a:spcBef>
                <a:spcPts val="250"/>
              </a:spcBef>
              <a:buFont typeface="Arial" panose="020B0604020202020204" pitchFamily="34" charset="0"/>
              <a:buChar char="•"/>
            </a:pPr>
            <a:r>
              <a:rPr lang="en-IN" sz="1050" dirty="0">
                <a:solidFill>
                  <a:schemeClr val="tx1">
                    <a:lumMod val="65000"/>
                    <a:lumOff val="35000"/>
                  </a:schemeClr>
                </a:solidFill>
                <a:latin typeface="Arial" panose="020B0604020202020204" pitchFamily="34" charset="0"/>
                <a:cs typeface="Arial" panose="020B0604020202020204" pitchFamily="34" charset="0"/>
              </a:rPr>
              <a:t>Delivery information captured along with POD image</a:t>
            </a:r>
          </a:p>
          <a:p>
            <a:pPr marL="171450" indent="-171450">
              <a:lnSpc>
                <a:spcPct val="120000"/>
              </a:lnSpc>
              <a:spcBef>
                <a:spcPts val="250"/>
              </a:spcBef>
              <a:buFont typeface="Arial" panose="020B0604020202020204" pitchFamily="34" charset="0"/>
              <a:buChar char="•"/>
            </a:pPr>
            <a:endParaRPr lang="en-IN" sz="1050" dirty="0">
              <a:solidFill>
                <a:schemeClr val="tx1">
                  <a:lumMod val="65000"/>
                  <a:lumOff val="35000"/>
                </a:schemeClr>
              </a:solidFill>
              <a:latin typeface="Arial" panose="020B0604020202020204" pitchFamily="34" charset="0"/>
              <a:cs typeface="Arial" panose="020B0604020202020204" pitchFamily="34" charset="0"/>
            </a:endParaRPr>
          </a:p>
          <a:p>
            <a:pPr>
              <a:lnSpc>
                <a:spcPct val="120000"/>
              </a:lnSpc>
              <a:spcBef>
                <a:spcPts val="250"/>
              </a:spcBef>
            </a:pPr>
            <a:r>
              <a:rPr lang="en-IN" sz="1050" b="1" dirty="0" smtClean="0">
                <a:solidFill>
                  <a:schemeClr val="tx1">
                    <a:lumMod val="65000"/>
                    <a:lumOff val="35000"/>
                  </a:schemeClr>
                </a:solidFill>
                <a:latin typeface="Arial" panose="020B0604020202020204" pitchFamily="34" charset="0"/>
                <a:cs typeface="Arial" panose="020B0604020202020204" pitchFamily="34" charset="0"/>
              </a:rPr>
              <a:t>Gati-KWE’s </a:t>
            </a:r>
            <a:r>
              <a:rPr lang="en-IN" sz="1050" b="1" dirty="0">
                <a:solidFill>
                  <a:schemeClr val="tx1">
                    <a:lumMod val="65000"/>
                    <a:lumOff val="35000"/>
                  </a:schemeClr>
                </a:solidFill>
                <a:latin typeface="Arial" panose="020B0604020202020204" pitchFamily="34" charset="0"/>
                <a:cs typeface="Arial" panose="020B0604020202020204" pitchFamily="34" charset="0"/>
              </a:rPr>
              <a:t>digital payment</a:t>
            </a:r>
          </a:p>
          <a:p>
            <a:pPr marL="171450" indent="-171450">
              <a:lnSpc>
                <a:spcPct val="120000"/>
              </a:lnSpc>
              <a:spcBef>
                <a:spcPts val="250"/>
              </a:spcBef>
              <a:buFont typeface="Arial" panose="020B0604020202020204" pitchFamily="34" charset="0"/>
              <a:buChar char="•"/>
            </a:pPr>
            <a:r>
              <a:rPr lang="en-IN" sz="1050" dirty="0">
                <a:solidFill>
                  <a:schemeClr val="tx1">
                    <a:lumMod val="65000"/>
                    <a:lumOff val="35000"/>
                  </a:schemeClr>
                </a:solidFill>
                <a:latin typeface="Arial" panose="020B0604020202020204" pitchFamily="34" charset="0"/>
                <a:cs typeface="Arial" panose="020B0604020202020204" pitchFamily="34" charset="0"/>
              </a:rPr>
              <a:t>Customers convenience and efficiency is what matters to us at Gati-KWE. Which is why our new modes of digital payment give you the comfort of paying for your cargo movement, the way you want. </a:t>
            </a:r>
          </a:p>
        </p:txBody>
      </p:sp>
      <p:cxnSp>
        <p:nvCxnSpPr>
          <p:cNvPr id="9" name="Straight Connector 8">
            <a:extLst>
              <a:ext uri="{FF2B5EF4-FFF2-40B4-BE49-F238E27FC236}">
                <a16:creationId xmlns="" xmlns:a16="http://schemas.microsoft.com/office/drawing/2014/main" id="{0F794CCC-22AF-47D6-B26F-1362E6DF4263}"/>
              </a:ext>
            </a:extLst>
          </p:cNvPr>
          <p:cNvCxnSpPr>
            <a:cxnSpLocks/>
          </p:cNvCxnSpPr>
          <p:nvPr/>
        </p:nvCxnSpPr>
        <p:spPr>
          <a:xfrm>
            <a:off x="7038975" y="1439863"/>
            <a:ext cx="4801208" cy="0"/>
          </a:xfrm>
          <a:prstGeom prst="line">
            <a:avLst/>
          </a:prstGeom>
          <a:ln w="19050">
            <a:solidFill>
              <a:srgbClr val="0098B2"/>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490747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night sky&#10;&#10;Description automatically generated">
            <a:extLst>
              <a:ext uri="{FF2B5EF4-FFF2-40B4-BE49-F238E27FC236}">
                <a16:creationId xmlns="" xmlns:a16="http://schemas.microsoft.com/office/drawing/2014/main" id="{17926E20-2083-4D33-9C4E-1467B08D42F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
            <a:ext cx="6476604" cy="6857999"/>
          </a:xfrm>
          <a:prstGeom prst="rect">
            <a:avLst/>
          </a:prstGeom>
        </p:spPr>
      </p:pic>
      <p:sp>
        <p:nvSpPr>
          <p:cNvPr id="7" name="TextBox 6">
            <a:extLst>
              <a:ext uri="{FF2B5EF4-FFF2-40B4-BE49-F238E27FC236}">
                <a16:creationId xmlns="" xmlns:a16="http://schemas.microsoft.com/office/drawing/2014/main" id="{E6986E3E-ADB1-4E5B-BA90-172FC470C75A}"/>
              </a:ext>
            </a:extLst>
          </p:cNvPr>
          <p:cNvSpPr txBox="1"/>
          <p:nvPr/>
        </p:nvSpPr>
        <p:spPr>
          <a:xfrm>
            <a:off x="6970567" y="1660897"/>
            <a:ext cx="4869617" cy="4865050"/>
          </a:xfrm>
          <a:prstGeom prst="rect">
            <a:avLst/>
          </a:prstGeom>
          <a:noFill/>
        </p:spPr>
        <p:txBody>
          <a:bodyPr wrap="square" rtlCol="0">
            <a:spAutoFit/>
          </a:bodyPr>
          <a:lstStyle/>
          <a:p>
            <a:pPr>
              <a:lnSpc>
                <a:spcPct val="120000"/>
              </a:lnSpc>
              <a:spcBef>
                <a:spcPts val="250"/>
              </a:spcBef>
            </a:pPr>
            <a:r>
              <a:rPr lang="en-IN" sz="1200" b="1" dirty="0">
                <a:solidFill>
                  <a:schemeClr val="tx1">
                    <a:lumMod val="65000"/>
                    <a:lumOff val="35000"/>
                  </a:schemeClr>
                </a:solidFill>
                <a:latin typeface="+mj-lt"/>
                <a:cs typeface="Arial" panose="020B0604020202020204" pitchFamily="34" charset="0"/>
              </a:rPr>
              <a:t>IT Network</a:t>
            </a:r>
          </a:p>
          <a:p>
            <a:pPr marL="171450" indent="-171450">
              <a:lnSpc>
                <a:spcPct val="120000"/>
              </a:lnSpc>
              <a:spcBef>
                <a:spcPts val="250"/>
              </a:spcBef>
              <a:buFont typeface="Arial" panose="020B0604020202020204" pitchFamily="34" charset="0"/>
              <a:buChar char="•"/>
            </a:pPr>
            <a:r>
              <a:rPr lang="en-IN" sz="1200" dirty="0">
                <a:solidFill>
                  <a:schemeClr val="tx1">
                    <a:lumMod val="65000"/>
                    <a:lumOff val="35000"/>
                  </a:schemeClr>
                </a:solidFill>
                <a:latin typeface="+mj-lt"/>
                <a:cs typeface="Arial" panose="020B0604020202020204" pitchFamily="34" charset="0"/>
              </a:rPr>
              <a:t>All </a:t>
            </a:r>
            <a:r>
              <a:rPr lang="en-IN" sz="1200" dirty="0" err="1">
                <a:solidFill>
                  <a:schemeClr val="tx1">
                    <a:lumMod val="65000"/>
                    <a:lumOff val="35000"/>
                  </a:schemeClr>
                </a:solidFill>
                <a:latin typeface="+mj-lt"/>
                <a:cs typeface="Arial" panose="020B0604020202020204" pitchFamily="34" charset="0"/>
              </a:rPr>
              <a:t>Gati</a:t>
            </a:r>
            <a:r>
              <a:rPr lang="en-IN" sz="1200" dirty="0">
                <a:solidFill>
                  <a:schemeClr val="tx1">
                    <a:lumMod val="65000"/>
                    <a:lumOff val="35000"/>
                  </a:schemeClr>
                </a:solidFill>
                <a:latin typeface="+mj-lt"/>
                <a:cs typeface="Arial" panose="020B0604020202020204" pitchFamily="34" charset="0"/>
              </a:rPr>
              <a:t>- KWE Distribution Centers are networked via GEMS  (Gati Enterprise Management System) Real time ERP</a:t>
            </a:r>
          </a:p>
          <a:p>
            <a:pPr>
              <a:lnSpc>
                <a:spcPct val="120000"/>
              </a:lnSpc>
              <a:spcBef>
                <a:spcPts val="250"/>
              </a:spcBef>
            </a:pPr>
            <a:endParaRPr lang="en-IN" sz="1200" dirty="0">
              <a:solidFill>
                <a:schemeClr val="tx1">
                  <a:lumMod val="65000"/>
                  <a:lumOff val="35000"/>
                </a:schemeClr>
              </a:solidFill>
              <a:latin typeface="+mj-lt"/>
              <a:cs typeface="Arial" panose="020B0604020202020204" pitchFamily="34" charset="0"/>
            </a:endParaRPr>
          </a:p>
          <a:p>
            <a:pPr>
              <a:lnSpc>
                <a:spcPct val="120000"/>
              </a:lnSpc>
              <a:spcBef>
                <a:spcPts val="250"/>
              </a:spcBef>
            </a:pPr>
            <a:r>
              <a:rPr lang="en-IN" sz="1200" b="1" dirty="0">
                <a:solidFill>
                  <a:schemeClr val="tx1">
                    <a:lumMod val="65000"/>
                    <a:lumOff val="35000"/>
                  </a:schemeClr>
                </a:solidFill>
                <a:latin typeface="+mj-lt"/>
                <a:cs typeface="Arial" panose="020B0604020202020204" pitchFamily="34" charset="0"/>
              </a:rPr>
              <a:t>Advanced Tracking Systems (Vehicle &amp; Packages)</a:t>
            </a:r>
          </a:p>
          <a:p>
            <a:pPr marL="171450" indent="-171450">
              <a:lnSpc>
                <a:spcPct val="120000"/>
              </a:lnSpc>
              <a:spcBef>
                <a:spcPts val="250"/>
              </a:spcBef>
              <a:buFont typeface="Arial" panose="020B0604020202020204" pitchFamily="34" charset="0"/>
              <a:buChar char="•"/>
            </a:pPr>
            <a:r>
              <a:rPr lang="en-IN" sz="1200" dirty="0">
                <a:solidFill>
                  <a:schemeClr val="tx1">
                    <a:lumMod val="65000"/>
                    <a:lumOff val="35000"/>
                  </a:schemeClr>
                </a:solidFill>
                <a:latin typeface="+mj-lt"/>
                <a:cs typeface="Arial" panose="020B0604020202020204" pitchFamily="34" charset="0"/>
              </a:rPr>
              <a:t>Centralized Network Monitoring cell and 24/7 real-time Vehicle tracking System </a:t>
            </a:r>
          </a:p>
          <a:p>
            <a:pPr marL="171450" indent="-171450">
              <a:lnSpc>
                <a:spcPct val="120000"/>
              </a:lnSpc>
              <a:spcBef>
                <a:spcPts val="250"/>
              </a:spcBef>
              <a:buFont typeface="Arial" panose="020B0604020202020204" pitchFamily="34" charset="0"/>
              <a:buChar char="•"/>
            </a:pPr>
            <a:r>
              <a:rPr lang="en-IN" sz="1200" dirty="0">
                <a:solidFill>
                  <a:schemeClr val="tx1">
                    <a:lumMod val="65000"/>
                    <a:lumOff val="35000"/>
                  </a:schemeClr>
                </a:solidFill>
                <a:latin typeface="+mj-lt"/>
                <a:cs typeface="Arial" panose="020B0604020202020204" pitchFamily="34" charset="0"/>
              </a:rPr>
              <a:t>App Based, On-line, SMS and E-mail Tracking options for customer </a:t>
            </a:r>
          </a:p>
          <a:p>
            <a:pPr marL="171450" indent="-171450">
              <a:lnSpc>
                <a:spcPct val="120000"/>
              </a:lnSpc>
              <a:spcBef>
                <a:spcPts val="250"/>
              </a:spcBef>
              <a:buFont typeface="Arial" panose="020B0604020202020204" pitchFamily="34" charset="0"/>
              <a:buChar char="•"/>
            </a:pPr>
            <a:r>
              <a:rPr lang="en-IN" sz="1200" dirty="0">
                <a:solidFill>
                  <a:schemeClr val="tx1">
                    <a:lumMod val="65000"/>
                    <a:lumOff val="35000"/>
                  </a:schemeClr>
                </a:solidFill>
                <a:latin typeface="+mj-lt"/>
                <a:cs typeface="Arial" panose="020B0604020202020204" pitchFamily="34" charset="0"/>
              </a:rPr>
              <a:t>IVR Based Shipment tracking System</a:t>
            </a:r>
          </a:p>
          <a:p>
            <a:pPr>
              <a:lnSpc>
                <a:spcPct val="120000"/>
              </a:lnSpc>
              <a:spcBef>
                <a:spcPts val="250"/>
              </a:spcBef>
            </a:pPr>
            <a:endParaRPr lang="en-IN" sz="1200" dirty="0">
              <a:solidFill>
                <a:schemeClr val="tx1">
                  <a:lumMod val="65000"/>
                  <a:lumOff val="35000"/>
                </a:schemeClr>
              </a:solidFill>
              <a:latin typeface="+mj-lt"/>
              <a:cs typeface="Arial" panose="020B0604020202020204" pitchFamily="34" charset="0"/>
            </a:endParaRPr>
          </a:p>
          <a:p>
            <a:pPr>
              <a:lnSpc>
                <a:spcPct val="120000"/>
              </a:lnSpc>
              <a:spcBef>
                <a:spcPts val="250"/>
              </a:spcBef>
            </a:pPr>
            <a:r>
              <a:rPr lang="en-IN" sz="1200" b="1" dirty="0">
                <a:solidFill>
                  <a:schemeClr val="tx1">
                    <a:lumMod val="65000"/>
                    <a:lumOff val="35000"/>
                  </a:schemeClr>
                </a:solidFill>
                <a:latin typeface="+mj-lt"/>
                <a:cs typeface="Arial" panose="020B0604020202020204" pitchFamily="34" charset="0"/>
              </a:rPr>
              <a:t>Bar Code Scanners</a:t>
            </a:r>
          </a:p>
          <a:p>
            <a:pPr marL="171450" indent="-171450">
              <a:lnSpc>
                <a:spcPct val="120000"/>
              </a:lnSpc>
              <a:spcBef>
                <a:spcPts val="250"/>
              </a:spcBef>
              <a:buFont typeface="Arial" panose="020B0604020202020204" pitchFamily="34" charset="0"/>
              <a:buChar char="•"/>
            </a:pPr>
            <a:r>
              <a:rPr lang="en-IN" sz="1200" dirty="0">
                <a:solidFill>
                  <a:schemeClr val="tx1">
                    <a:lumMod val="65000"/>
                    <a:lumOff val="35000"/>
                  </a:schemeClr>
                </a:solidFill>
                <a:latin typeface="+mj-lt"/>
                <a:cs typeface="Arial" panose="020B0604020202020204" pitchFamily="34" charset="0"/>
              </a:rPr>
              <a:t>Ensures periodical stock taking at all distribution centers</a:t>
            </a:r>
          </a:p>
          <a:p>
            <a:pPr marL="171450" indent="-171450">
              <a:lnSpc>
                <a:spcPct val="120000"/>
              </a:lnSpc>
              <a:spcBef>
                <a:spcPts val="250"/>
              </a:spcBef>
              <a:buFont typeface="Arial" panose="020B0604020202020204" pitchFamily="34" charset="0"/>
              <a:buChar char="•"/>
            </a:pPr>
            <a:r>
              <a:rPr lang="en-IN" sz="1200" dirty="0">
                <a:solidFill>
                  <a:schemeClr val="tx1">
                    <a:lumMod val="65000"/>
                    <a:lumOff val="35000"/>
                  </a:schemeClr>
                </a:solidFill>
                <a:latin typeface="+mj-lt"/>
                <a:cs typeface="Arial" panose="020B0604020202020204" pitchFamily="34" charset="0"/>
              </a:rPr>
              <a:t>Faster scanning of POD and Quick identification of missing shipments  </a:t>
            </a:r>
          </a:p>
          <a:p>
            <a:pPr>
              <a:lnSpc>
                <a:spcPct val="120000"/>
              </a:lnSpc>
              <a:spcBef>
                <a:spcPts val="250"/>
              </a:spcBef>
            </a:pPr>
            <a:endParaRPr lang="en-IN" sz="1200" dirty="0">
              <a:solidFill>
                <a:schemeClr val="tx1">
                  <a:lumMod val="65000"/>
                  <a:lumOff val="35000"/>
                </a:schemeClr>
              </a:solidFill>
              <a:latin typeface="+mj-lt"/>
              <a:cs typeface="Arial" panose="020B0604020202020204" pitchFamily="34" charset="0"/>
            </a:endParaRPr>
          </a:p>
          <a:p>
            <a:pPr>
              <a:lnSpc>
                <a:spcPct val="120000"/>
              </a:lnSpc>
              <a:spcBef>
                <a:spcPts val="250"/>
              </a:spcBef>
            </a:pPr>
            <a:r>
              <a:rPr lang="en-IN" sz="1200" b="1" dirty="0">
                <a:solidFill>
                  <a:schemeClr val="tx1">
                    <a:lumMod val="65000"/>
                    <a:lumOff val="35000"/>
                  </a:schemeClr>
                </a:solidFill>
                <a:latin typeface="+mj-lt"/>
                <a:cs typeface="Arial" panose="020B0604020202020204" pitchFamily="34" charset="0"/>
              </a:rPr>
              <a:t>On-line Customer Portal</a:t>
            </a:r>
          </a:p>
          <a:p>
            <a:pPr marL="171450" indent="-171450">
              <a:lnSpc>
                <a:spcPct val="120000"/>
              </a:lnSpc>
              <a:spcBef>
                <a:spcPts val="250"/>
              </a:spcBef>
              <a:buFont typeface="Arial" panose="020B0604020202020204" pitchFamily="34" charset="0"/>
              <a:buChar char="•"/>
            </a:pPr>
            <a:r>
              <a:rPr lang="en-IN" sz="1200" dirty="0">
                <a:solidFill>
                  <a:schemeClr val="tx1">
                    <a:lumMod val="65000"/>
                    <a:lumOff val="35000"/>
                  </a:schemeClr>
                </a:solidFill>
                <a:latin typeface="+mj-lt"/>
                <a:cs typeface="Arial" panose="020B0604020202020204" pitchFamily="34" charset="0"/>
              </a:rPr>
              <a:t>Single window platform to keep track of all shipments and transactions</a:t>
            </a:r>
          </a:p>
          <a:p>
            <a:pPr marL="171450" indent="-171450">
              <a:lnSpc>
                <a:spcPct val="120000"/>
              </a:lnSpc>
              <a:spcBef>
                <a:spcPts val="250"/>
              </a:spcBef>
              <a:buFont typeface="Arial" panose="020B0604020202020204" pitchFamily="34" charset="0"/>
              <a:buChar char="•"/>
            </a:pPr>
            <a:r>
              <a:rPr lang="en-IN" sz="1200" dirty="0">
                <a:solidFill>
                  <a:schemeClr val="tx1">
                    <a:lumMod val="65000"/>
                    <a:lumOff val="35000"/>
                  </a:schemeClr>
                </a:solidFill>
                <a:latin typeface="+mj-lt"/>
                <a:cs typeface="Arial" panose="020B0604020202020204" pitchFamily="34" charset="0"/>
              </a:rPr>
              <a:t>Real-time updates of your shipment </a:t>
            </a:r>
          </a:p>
          <a:p>
            <a:pPr marL="171450" indent="-171450">
              <a:lnSpc>
                <a:spcPct val="120000"/>
              </a:lnSpc>
              <a:spcBef>
                <a:spcPts val="250"/>
              </a:spcBef>
              <a:buFont typeface="Arial" panose="020B0604020202020204" pitchFamily="34" charset="0"/>
              <a:buChar char="•"/>
            </a:pPr>
            <a:r>
              <a:rPr lang="en-IN" sz="1200" dirty="0">
                <a:solidFill>
                  <a:schemeClr val="tx1">
                    <a:lumMod val="65000"/>
                    <a:lumOff val="35000"/>
                  </a:schemeClr>
                </a:solidFill>
                <a:latin typeface="+mj-lt"/>
                <a:cs typeface="Arial" panose="020B0604020202020204" pitchFamily="34" charset="0"/>
              </a:rPr>
              <a:t>View &amp; Download Invoices and monitor service levels &amp; track of payments and outstanding bills</a:t>
            </a:r>
          </a:p>
        </p:txBody>
      </p:sp>
      <p:sp>
        <p:nvSpPr>
          <p:cNvPr id="8" name="Title 2">
            <a:extLst>
              <a:ext uri="{FF2B5EF4-FFF2-40B4-BE49-F238E27FC236}">
                <a16:creationId xmlns="" xmlns:a16="http://schemas.microsoft.com/office/drawing/2014/main" id="{7774B244-CF08-4FCA-907E-1DB85614D7F7}"/>
              </a:ext>
            </a:extLst>
          </p:cNvPr>
          <p:cNvSpPr txBox="1">
            <a:spLocks/>
          </p:cNvSpPr>
          <p:nvPr/>
        </p:nvSpPr>
        <p:spPr>
          <a:xfrm>
            <a:off x="6959891" y="699364"/>
            <a:ext cx="5146384" cy="62417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pPr algn="l"/>
            <a:r>
              <a:rPr lang="en-IN" sz="3200" dirty="0" smtClean="0">
                <a:solidFill>
                  <a:srgbClr val="2F85A2"/>
                </a:solidFill>
              </a:rPr>
              <a:t>Technology &amp; Communication</a:t>
            </a:r>
            <a:endParaRPr lang="en-IN" sz="3200" dirty="0">
              <a:solidFill>
                <a:srgbClr val="2F85A2"/>
              </a:solidFill>
            </a:endParaRPr>
          </a:p>
        </p:txBody>
      </p:sp>
      <p:cxnSp>
        <p:nvCxnSpPr>
          <p:cNvPr id="10" name="Straight Connector 9">
            <a:extLst>
              <a:ext uri="{FF2B5EF4-FFF2-40B4-BE49-F238E27FC236}">
                <a16:creationId xmlns="" xmlns:a16="http://schemas.microsoft.com/office/drawing/2014/main" id="{0F794CCC-22AF-47D6-B26F-1362E6DF4263}"/>
              </a:ext>
            </a:extLst>
          </p:cNvPr>
          <p:cNvCxnSpPr>
            <a:cxnSpLocks/>
          </p:cNvCxnSpPr>
          <p:nvPr/>
        </p:nvCxnSpPr>
        <p:spPr>
          <a:xfrm>
            <a:off x="7038975" y="1439863"/>
            <a:ext cx="4801208" cy="0"/>
          </a:xfrm>
          <a:prstGeom prst="line">
            <a:avLst/>
          </a:prstGeom>
          <a:ln w="19050">
            <a:solidFill>
              <a:srgbClr val="0098B2"/>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4159230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outdoor, scene, boat, city&#10;&#10;Description automatically generated">
            <a:extLst>
              <a:ext uri="{FF2B5EF4-FFF2-40B4-BE49-F238E27FC236}">
                <a16:creationId xmlns="" xmlns:a16="http://schemas.microsoft.com/office/drawing/2014/main" id="{EAFBD7D4-BA3E-5148-817C-0A26ABA99AD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6453555" cy="6863862"/>
          </a:xfrm>
          <a:prstGeom prst="rect">
            <a:avLst/>
          </a:prstGeom>
        </p:spPr>
      </p:pic>
      <p:sp>
        <p:nvSpPr>
          <p:cNvPr id="6" name="Rectangle 5">
            <a:extLst>
              <a:ext uri="{FF2B5EF4-FFF2-40B4-BE49-F238E27FC236}">
                <a16:creationId xmlns="" xmlns:a16="http://schemas.microsoft.com/office/drawing/2014/main" id="{5B9AFBBA-0379-2F4D-8096-76C3C64F293D}"/>
              </a:ext>
            </a:extLst>
          </p:cNvPr>
          <p:cNvSpPr/>
          <p:nvPr/>
        </p:nvSpPr>
        <p:spPr>
          <a:xfrm>
            <a:off x="0" y="0"/>
            <a:ext cx="6453554" cy="6858000"/>
          </a:xfrm>
          <a:prstGeom prst="rect">
            <a:avLst/>
          </a:prstGeom>
          <a:solidFill>
            <a:srgbClr val="12829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2">
            <a:extLst>
              <a:ext uri="{FF2B5EF4-FFF2-40B4-BE49-F238E27FC236}">
                <a16:creationId xmlns="" xmlns:a16="http://schemas.microsoft.com/office/drawing/2014/main" id="{F9B97EE8-9ADB-4F04-84B4-A6F6FB57D8A8}"/>
              </a:ext>
            </a:extLst>
          </p:cNvPr>
          <p:cNvSpPr>
            <a:spLocks noGrp="1"/>
          </p:cNvSpPr>
          <p:nvPr>
            <p:ph type="title"/>
          </p:nvPr>
        </p:nvSpPr>
        <p:spPr>
          <a:xfrm>
            <a:off x="6959892" y="1609153"/>
            <a:ext cx="4844788" cy="1170933"/>
          </a:xfrm>
        </p:spPr>
        <p:txBody>
          <a:bodyPr>
            <a:noAutofit/>
          </a:bodyPr>
          <a:lstStyle/>
          <a:p>
            <a:pPr algn="l"/>
            <a:r>
              <a:rPr lang="en-IN" sz="3200" dirty="0">
                <a:solidFill>
                  <a:srgbClr val="2F85A2"/>
                </a:solidFill>
              </a:rPr>
              <a:t>Introducing </a:t>
            </a:r>
            <a:br>
              <a:rPr lang="en-IN" sz="3200" dirty="0">
                <a:solidFill>
                  <a:srgbClr val="2F85A2"/>
                </a:solidFill>
              </a:rPr>
            </a:br>
            <a:r>
              <a:rPr lang="en-IN" sz="3200" dirty="0">
                <a:solidFill>
                  <a:srgbClr val="2F85A2"/>
                </a:solidFill>
              </a:rPr>
              <a:t>Gati </a:t>
            </a:r>
            <a:r>
              <a:rPr lang="en-IN" sz="3200" dirty="0" smtClean="0">
                <a:solidFill>
                  <a:srgbClr val="2F85A2"/>
                </a:solidFill>
              </a:rPr>
              <a:t>Genie on </a:t>
            </a:r>
            <a:r>
              <a:rPr lang="en-IN" sz="3200" dirty="0" err="1" smtClean="0">
                <a:solidFill>
                  <a:srgbClr val="2F85A2"/>
                </a:solidFill>
              </a:rPr>
              <a:t>whatsapp</a:t>
            </a:r>
            <a:endParaRPr lang="en-IN" sz="3200" dirty="0">
              <a:solidFill>
                <a:srgbClr val="2F85A2"/>
              </a:solidFill>
            </a:endParaRPr>
          </a:p>
        </p:txBody>
      </p:sp>
      <p:sp>
        <p:nvSpPr>
          <p:cNvPr id="5" name="TextBox 4">
            <a:extLst>
              <a:ext uri="{FF2B5EF4-FFF2-40B4-BE49-F238E27FC236}">
                <a16:creationId xmlns="" xmlns:a16="http://schemas.microsoft.com/office/drawing/2014/main" id="{CC747A62-8ADA-412F-8366-C55A369D3716}"/>
              </a:ext>
            </a:extLst>
          </p:cNvPr>
          <p:cNvSpPr txBox="1"/>
          <p:nvPr/>
        </p:nvSpPr>
        <p:spPr>
          <a:xfrm>
            <a:off x="6970566" y="3065337"/>
            <a:ext cx="4424798" cy="897810"/>
          </a:xfrm>
          <a:prstGeom prst="rect">
            <a:avLst/>
          </a:prstGeom>
          <a:noFill/>
        </p:spPr>
        <p:txBody>
          <a:bodyPr wrap="square" rtlCol="0">
            <a:spAutoFit/>
          </a:bodyPr>
          <a:lstStyle/>
          <a:p>
            <a:pPr>
              <a:lnSpc>
                <a:spcPct val="120000"/>
              </a:lnSpc>
              <a:spcBef>
                <a:spcPts val="250"/>
              </a:spcBef>
            </a:pPr>
            <a:r>
              <a:rPr lang="en-IN" sz="1500" dirty="0" err="1">
                <a:solidFill>
                  <a:schemeClr val="tx1">
                    <a:lumMod val="50000"/>
                    <a:lumOff val="50000"/>
                  </a:schemeClr>
                </a:solidFill>
                <a:latin typeface="+mj-lt"/>
                <a:cs typeface="Arial" panose="020B0604020202020204" pitchFamily="34" charset="0"/>
              </a:rPr>
              <a:t>Gati</a:t>
            </a:r>
            <a:r>
              <a:rPr lang="en-IN" sz="1500" dirty="0">
                <a:solidFill>
                  <a:schemeClr val="tx1">
                    <a:lumMod val="50000"/>
                    <a:lumOff val="50000"/>
                  </a:schemeClr>
                </a:solidFill>
                <a:latin typeface="+mj-lt"/>
                <a:cs typeface="Arial" panose="020B0604020202020204" pitchFamily="34" charset="0"/>
              </a:rPr>
              <a:t> Genie gives you the ability to get cost estimates, transit times, tracking updates, </a:t>
            </a:r>
            <a:br>
              <a:rPr lang="en-IN" sz="1500" dirty="0">
                <a:solidFill>
                  <a:schemeClr val="tx1">
                    <a:lumMod val="50000"/>
                    <a:lumOff val="50000"/>
                  </a:schemeClr>
                </a:solidFill>
                <a:latin typeface="+mj-lt"/>
                <a:cs typeface="Arial" panose="020B0604020202020204" pitchFamily="34" charset="0"/>
              </a:rPr>
            </a:br>
            <a:r>
              <a:rPr lang="en-IN" sz="1500" dirty="0">
                <a:solidFill>
                  <a:schemeClr val="tx1">
                    <a:lumMod val="50000"/>
                    <a:lumOff val="50000"/>
                  </a:schemeClr>
                </a:solidFill>
                <a:latin typeface="+mj-lt"/>
                <a:cs typeface="Arial" panose="020B0604020202020204" pitchFamily="34" charset="0"/>
              </a:rPr>
              <a:t>and complaint  directly on your mobile phone. </a:t>
            </a:r>
          </a:p>
        </p:txBody>
      </p:sp>
      <p:cxnSp>
        <p:nvCxnSpPr>
          <p:cNvPr id="17" name="Straight Connector 16">
            <a:extLst>
              <a:ext uri="{FF2B5EF4-FFF2-40B4-BE49-F238E27FC236}">
                <a16:creationId xmlns="" xmlns:a16="http://schemas.microsoft.com/office/drawing/2014/main" id="{339EB52E-F15A-437A-9E29-305F273E74BD}"/>
              </a:ext>
            </a:extLst>
          </p:cNvPr>
          <p:cNvCxnSpPr>
            <a:cxnSpLocks/>
          </p:cNvCxnSpPr>
          <p:nvPr/>
        </p:nvCxnSpPr>
        <p:spPr>
          <a:xfrm>
            <a:off x="7038975" y="2808018"/>
            <a:ext cx="4801208" cy="0"/>
          </a:xfrm>
          <a:prstGeom prst="line">
            <a:avLst/>
          </a:prstGeom>
          <a:ln w="19050">
            <a:solidFill>
              <a:srgbClr val="0098B2"/>
            </a:solidFill>
          </a:ln>
        </p:spPr>
        <p:style>
          <a:lnRef idx="3">
            <a:schemeClr val="dk1"/>
          </a:lnRef>
          <a:fillRef idx="0">
            <a:schemeClr val="dk1"/>
          </a:fillRef>
          <a:effectRef idx="2">
            <a:schemeClr val="dk1"/>
          </a:effectRef>
          <a:fontRef idx="minor">
            <a:schemeClr val="tx1"/>
          </a:fontRef>
        </p:style>
      </p:cxnSp>
      <p:pic>
        <p:nvPicPr>
          <p:cNvPr id="3" name="Picture 2" descr="A person posing for a picture&#10;&#10;Description automatically generated with medium confidence">
            <a:extLst>
              <a:ext uri="{FF2B5EF4-FFF2-40B4-BE49-F238E27FC236}">
                <a16:creationId xmlns="" xmlns:a16="http://schemas.microsoft.com/office/drawing/2014/main" id="{53325E06-E5A3-B348-9BAE-FE505BBFE7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39324" y="1194603"/>
            <a:ext cx="4691492" cy="5034195"/>
          </a:xfrm>
          <a:prstGeom prst="rect">
            <a:avLst/>
          </a:prstGeom>
        </p:spPr>
      </p:pic>
      <p:sp>
        <p:nvSpPr>
          <p:cNvPr id="7" name="TextBox 6">
            <a:extLst>
              <a:ext uri="{FF2B5EF4-FFF2-40B4-BE49-F238E27FC236}">
                <a16:creationId xmlns="" xmlns:a16="http://schemas.microsoft.com/office/drawing/2014/main" id="{9B13190D-B10C-4C4D-AAA1-4CE468F1F3C1}"/>
              </a:ext>
            </a:extLst>
          </p:cNvPr>
          <p:cNvSpPr txBox="1"/>
          <p:nvPr/>
        </p:nvSpPr>
        <p:spPr>
          <a:xfrm>
            <a:off x="7227080" y="4653951"/>
            <a:ext cx="4424997" cy="916341"/>
          </a:xfrm>
          <a:prstGeom prst="rect">
            <a:avLst/>
          </a:prstGeom>
          <a:noFill/>
        </p:spPr>
        <p:txBody>
          <a:bodyPr wrap="square" rtlCol="0">
            <a:spAutoFit/>
          </a:bodyPr>
          <a:lstStyle/>
          <a:p>
            <a:pPr>
              <a:lnSpc>
                <a:spcPct val="120000"/>
              </a:lnSpc>
              <a:spcBef>
                <a:spcPts val="250"/>
              </a:spcBef>
            </a:pPr>
            <a:r>
              <a:rPr lang="en-IN" sz="1500" dirty="0">
                <a:solidFill>
                  <a:schemeClr val="tx1">
                    <a:lumMod val="75000"/>
                    <a:lumOff val="25000"/>
                  </a:schemeClr>
                </a:solidFill>
                <a:latin typeface="+mj-lt"/>
                <a:cs typeface="Arial" panose="020B0604020202020204" pitchFamily="34" charset="0"/>
              </a:rPr>
              <a:t>All you need to do is send </a:t>
            </a:r>
            <a:r>
              <a:rPr lang="en-IN" sz="1600" b="1" dirty="0">
                <a:solidFill>
                  <a:srgbClr val="12829F"/>
                </a:solidFill>
                <a:latin typeface="+mj-lt"/>
                <a:cs typeface="Arial" panose="020B0604020202020204" pitchFamily="34" charset="0"/>
              </a:rPr>
              <a:t>'Hi'</a:t>
            </a:r>
            <a:r>
              <a:rPr lang="en-IN" sz="1500" dirty="0">
                <a:solidFill>
                  <a:schemeClr val="tx1">
                    <a:lumMod val="75000"/>
                    <a:lumOff val="25000"/>
                  </a:schemeClr>
                </a:solidFill>
                <a:latin typeface="+mj-lt"/>
                <a:cs typeface="Arial" panose="020B0604020202020204" pitchFamily="34" charset="0"/>
              </a:rPr>
              <a:t> to </a:t>
            </a:r>
            <a:r>
              <a:rPr lang="en-IN" sz="1600" b="1" dirty="0">
                <a:solidFill>
                  <a:srgbClr val="12829F"/>
                </a:solidFill>
                <a:latin typeface="+mj-lt"/>
                <a:cs typeface="Arial" panose="020B0604020202020204" pitchFamily="34" charset="0"/>
              </a:rPr>
              <a:t>74000 12000 </a:t>
            </a:r>
            <a:br>
              <a:rPr lang="en-IN" sz="1600" b="1" dirty="0">
                <a:solidFill>
                  <a:srgbClr val="12829F"/>
                </a:solidFill>
                <a:latin typeface="+mj-lt"/>
                <a:cs typeface="Arial" panose="020B0604020202020204" pitchFamily="34" charset="0"/>
              </a:rPr>
            </a:br>
            <a:r>
              <a:rPr lang="en-IN" sz="1500" dirty="0">
                <a:solidFill>
                  <a:schemeClr val="tx1">
                    <a:lumMod val="75000"/>
                    <a:lumOff val="25000"/>
                  </a:schemeClr>
                </a:solidFill>
                <a:latin typeface="+mj-lt"/>
                <a:cs typeface="Arial" panose="020B0604020202020204" pitchFamily="34" charset="0"/>
              </a:rPr>
              <a:t>on </a:t>
            </a:r>
            <a:r>
              <a:rPr lang="en-IN" sz="1500" dirty="0" err="1">
                <a:solidFill>
                  <a:schemeClr val="tx1">
                    <a:lumMod val="75000"/>
                    <a:lumOff val="25000"/>
                  </a:schemeClr>
                </a:solidFill>
                <a:latin typeface="+mj-lt"/>
                <a:cs typeface="Arial" panose="020B0604020202020204" pitchFamily="34" charset="0"/>
              </a:rPr>
              <a:t>Whatsapp</a:t>
            </a:r>
            <a:r>
              <a:rPr lang="en-IN" sz="1500" dirty="0">
                <a:solidFill>
                  <a:schemeClr val="tx1">
                    <a:lumMod val="75000"/>
                    <a:lumOff val="25000"/>
                  </a:schemeClr>
                </a:solidFill>
                <a:latin typeface="+mj-lt"/>
                <a:cs typeface="Arial" panose="020B0604020202020204" pitchFamily="34" charset="0"/>
              </a:rPr>
              <a:t> and let Genie assist you with anything you need.  </a:t>
            </a:r>
          </a:p>
        </p:txBody>
      </p:sp>
      <p:sp>
        <p:nvSpPr>
          <p:cNvPr id="2" name="Rectangle 1">
            <a:extLst>
              <a:ext uri="{FF2B5EF4-FFF2-40B4-BE49-F238E27FC236}">
                <a16:creationId xmlns="" xmlns:a16="http://schemas.microsoft.com/office/drawing/2014/main" id="{2FEEF11A-E5BF-1D43-81E1-1DB58B7BD4A3}"/>
              </a:ext>
            </a:extLst>
          </p:cNvPr>
          <p:cNvSpPr/>
          <p:nvPr/>
        </p:nvSpPr>
        <p:spPr>
          <a:xfrm>
            <a:off x="7098030" y="4501716"/>
            <a:ext cx="4742153" cy="1220812"/>
          </a:xfrm>
          <a:prstGeom prst="rect">
            <a:avLst/>
          </a:prstGeom>
          <a:noFill/>
          <a:ln w="19050">
            <a:solidFill>
              <a:srgbClr val="128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1026" name="Picture 2" descr="File:WhatsApp icon.png - Wikimedia Comm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85580" y="1030830"/>
            <a:ext cx="1119099" cy="1122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8702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Rectangle: Rounded Corners 150">
            <a:extLst>
              <a:ext uri="{FF2B5EF4-FFF2-40B4-BE49-F238E27FC236}">
                <a16:creationId xmlns="" xmlns:a16="http://schemas.microsoft.com/office/drawing/2014/main" id="{27F43F16-4630-4056-A331-13A2EE46E8CF}"/>
              </a:ext>
            </a:extLst>
          </p:cNvPr>
          <p:cNvSpPr/>
          <p:nvPr/>
        </p:nvSpPr>
        <p:spPr>
          <a:xfrm>
            <a:off x="2068287" y="578467"/>
            <a:ext cx="8055426" cy="542370"/>
          </a:xfrm>
          <a:prstGeom prst="roundRect">
            <a:avLst>
              <a:gd name="adj" fmla="val 5000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52" name="Straight Connector 151">
            <a:extLst>
              <a:ext uri="{FF2B5EF4-FFF2-40B4-BE49-F238E27FC236}">
                <a16:creationId xmlns="" xmlns:a16="http://schemas.microsoft.com/office/drawing/2014/main" id="{569C5A4F-4545-4B11-B0C0-04AA16A617B8}"/>
              </a:ext>
            </a:extLst>
          </p:cNvPr>
          <p:cNvCxnSpPr>
            <a:cxnSpLocks/>
          </p:cNvCxnSpPr>
          <p:nvPr/>
        </p:nvCxnSpPr>
        <p:spPr>
          <a:xfrm>
            <a:off x="0" y="832608"/>
            <a:ext cx="206828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 xmlns:a16="http://schemas.microsoft.com/office/drawing/2014/main" id="{5B38F4DA-7A88-46E6-86AB-3F88A49C9732}"/>
              </a:ext>
            </a:extLst>
          </p:cNvPr>
          <p:cNvCxnSpPr>
            <a:cxnSpLocks/>
          </p:cNvCxnSpPr>
          <p:nvPr/>
        </p:nvCxnSpPr>
        <p:spPr>
          <a:xfrm>
            <a:off x="10123713" y="832608"/>
            <a:ext cx="206828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4" name="Title 1">
            <a:extLst>
              <a:ext uri="{FF2B5EF4-FFF2-40B4-BE49-F238E27FC236}">
                <a16:creationId xmlns="" xmlns:a16="http://schemas.microsoft.com/office/drawing/2014/main" id="{CAFA2912-6472-446F-97AE-CAD24580CFCB}"/>
              </a:ext>
            </a:extLst>
          </p:cNvPr>
          <p:cNvSpPr txBox="1">
            <a:spLocks/>
          </p:cNvSpPr>
          <p:nvPr/>
        </p:nvSpPr>
        <p:spPr>
          <a:xfrm>
            <a:off x="838200" y="664595"/>
            <a:ext cx="10515600" cy="434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2200" b="1" spc="300" dirty="0"/>
              <a:t>OUR COMBINED STRENGTHS</a:t>
            </a:r>
          </a:p>
        </p:txBody>
      </p:sp>
      <p:sp>
        <p:nvSpPr>
          <p:cNvPr id="58" name="Rectangle 57"/>
          <p:cNvSpPr/>
          <p:nvPr/>
        </p:nvSpPr>
        <p:spPr>
          <a:xfrm>
            <a:off x="2706748" y="2300398"/>
            <a:ext cx="1418193" cy="692947"/>
          </a:xfrm>
          <a:prstGeom prst="rect">
            <a:avLst/>
          </a:prstGeom>
        </p:spPr>
        <p:txBody>
          <a:bodyPr wrap="square">
            <a:spAutoFit/>
          </a:bodyPr>
          <a:lstStyle/>
          <a:p>
            <a:pPr>
              <a:lnSpc>
                <a:spcPct val="80000"/>
              </a:lnSpc>
            </a:pPr>
            <a:r>
              <a:rPr lang="en-IN" sz="1150" dirty="0">
                <a:solidFill>
                  <a:schemeClr val="tx1">
                    <a:lumMod val="85000"/>
                    <a:lumOff val="15000"/>
                  </a:schemeClr>
                </a:solidFill>
              </a:rPr>
              <a:t>Nationwide presence covering </a:t>
            </a:r>
            <a:r>
              <a:rPr lang="en-IN" sz="1400" b="1" dirty="0">
                <a:solidFill>
                  <a:schemeClr val="tx1">
                    <a:lumMod val="85000"/>
                    <a:lumOff val="15000"/>
                  </a:schemeClr>
                </a:solidFill>
              </a:rPr>
              <a:t>735 out of 739</a:t>
            </a:r>
            <a:r>
              <a:rPr lang="en-IN" sz="1150" dirty="0">
                <a:solidFill>
                  <a:schemeClr val="tx1">
                    <a:lumMod val="85000"/>
                    <a:lumOff val="15000"/>
                  </a:schemeClr>
                </a:solidFill>
              </a:rPr>
              <a:t> districts across India</a:t>
            </a:r>
          </a:p>
        </p:txBody>
      </p:sp>
      <p:sp>
        <p:nvSpPr>
          <p:cNvPr id="59" name="Rectangle 58"/>
          <p:cNvSpPr/>
          <p:nvPr/>
        </p:nvSpPr>
        <p:spPr>
          <a:xfrm>
            <a:off x="5518263" y="2318130"/>
            <a:ext cx="1705865" cy="755271"/>
          </a:xfrm>
          <a:prstGeom prst="rect">
            <a:avLst/>
          </a:prstGeom>
        </p:spPr>
        <p:txBody>
          <a:bodyPr wrap="square">
            <a:spAutoFit/>
          </a:bodyPr>
          <a:lstStyle/>
          <a:p>
            <a:pPr>
              <a:lnSpc>
                <a:spcPct val="80000"/>
              </a:lnSpc>
            </a:pPr>
            <a:r>
              <a:rPr lang="en-IN" sz="1150" dirty="0">
                <a:solidFill>
                  <a:schemeClr val="tx1">
                    <a:lumMod val="85000"/>
                    <a:lumOff val="15000"/>
                  </a:schemeClr>
                </a:solidFill>
              </a:rPr>
              <a:t>More than </a:t>
            </a:r>
            <a:r>
              <a:rPr lang="en-IN" sz="1400" b="1" dirty="0">
                <a:solidFill>
                  <a:schemeClr val="tx1">
                    <a:lumMod val="85000"/>
                    <a:lumOff val="15000"/>
                  </a:schemeClr>
                </a:solidFill>
              </a:rPr>
              <a:t>300 offices </a:t>
            </a:r>
            <a:r>
              <a:rPr lang="en-IN" sz="1150" dirty="0">
                <a:solidFill>
                  <a:schemeClr val="tx1">
                    <a:lumMod val="85000"/>
                    <a:lumOff val="15000"/>
                  </a:schemeClr>
                </a:solidFill>
              </a:rPr>
              <a:t>in </a:t>
            </a:r>
            <a:r>
              <a:rPr lang="en-IN" sz="1400" b="1" dirty="0" smtClean="0">
                <a:solidFill>
                  <a:schemeClr val="tx1">
                    <a:lumMod val="85000"/>
                    <a:lumOff val="15000"/>
                  </a:schemeClr>
                </a:solidFill>
              </a:rPr>
              <a:t>180 </a:t>
            </a:r>
            <a:r>
              <a:rPr lang="en-IN" sz="1400" b="1" dirty="0">
                <a:solidFill>
                  <a:schemeClr val="tx1">
                    <a:lumMod val="85000"/>
                    <a:lumOff val="15000"/>
                  </a:schemeClr>
                </a:solidFill>
              </a:rPr>
              <a:t>countries</a:t>
            </a:r>
            <a:r>
              <a:rPr lang="en-IN" sz="1150" dirty="0">
                <a:solidFill>
                  <a:schemeClr val="tx1">
                    <a:lumMod val="85000"/>
                    <a:lumOff val="15000"/>
                  </a:schemeClr>
                </a:solidFill>
              </a:rPr>
              <a:t>, with movements on over </a:t>
            </a:r>
            <a:r>
              <a:rPr lang="en-IN" sz="1400" b="1" dirty="0">
                <a:solidFill>
                  <a:schemeClr val="tx1">
                    <a:lumMod val="85000"/>
                    <a:lumOff val="15000"/>
                  </a:schemeClr>
                </a:solidFill>
              </a:rPr>
              <a:t>2,400 </a:t>
            </a:r>
            <a:r>
              <a:rPr lang="en-IN" sz="1400" b="1" dirty="0" err="1">
                <a:solidFill>
                  <a:schemeClr val="tx1">
                    <a:lumMod val="85000"/>
                    <a:lumOff val="15000"/>
                  </a:schemeClr>
                </a:solidFill>
              </a:rPr>
              <a:t>tradelanes</a:t>
            </a:r>
            <a:r>
              <a:rPr lang="en-IN" sz="1150" dirty="0">
                <a:solidFill>
                  <a:schemeClr val="tx1">
                    <a:lumMod val="85000"/>
                    <a:lumOff val="15000"/>
                  </a:schemeClr>
                </a:solidFill>
              </a:rPr>
              <a:t> </a:t>
            </a:r>
          </a:p>
        </p:txBody>
      </p:sp>
      <p:sp>
        <p:nvSpPr>
          <p:cNvPr id="60" name="Rectangle 59"/>
          <p:cNvSpPr/>
          <p:nvPr/>
        </p:nvSpPr>
        <p:spPr>
          <a:xfrm>
            <a:off x="8570108" y="2361019"/>
            <a:ext cx="1705008" cy="724494"/>
          </a:xfrm>
          <a:prstGeom prst="rect">
            <a:avLst/>
          </a:prstGeom>
        </p:spPr>
        <p:txBody>
          <a:bodyPr wrap="square">
            <a:spAutoFit/>
          </a:bodyPr>
          <a:lstStyle/>
          <a:p>
            <a:pPr>
              <a:lnSpc>
                <a:spcPct val="80000"/>
              </a:lnSpc>
            </a:pPr>
            <a:r>
              <a:rPr lang="en-IN" sz="1150" dirty="0">
                <a:solidFill>
                  <a:schemeClr val="tx1">
                    <a:lumMod val="85000"/>
                    <a:lumOff val="15000"/>
                  </a:schemeClr>
                </a:solidFill>
              </a:rPr>
              <a:t>Strong management team backed by a </a:t>
            </a:r>
            <a:br>
              <a:rPr lang="en-IN" sz="1150" dirty="0">
                <a:solidFill>
                  <a:schemeClr val="tx1">
                    <a:lumMod val="85000"/>
                    <a:lumOff val="15000"/>
                  </a:schemeClr>
                </a:solidFill>
              </a:rPr>
            </a:br>
            <a:r>
              <a:rPr lang="en-IN" sz="1150" dirty="0">
                <a:solidFill>
                  <a:schemeClr val="tx1">
                    <a:lumMod val="85000"/>
                    <a:lumOff val="15000"/>
                  </a:schemeClr>
                </a:solidFill>
              </a:rPr>
              <a:t>team of over </a:t>
            </a:r>
            <a:r>
              <a:rPr lang="en-IN" sz="1400" b="1" dirty="0">
                <a:solidFill>
                  <a:schemeClr val="tx1">
                    <a:lumMod val="85000"/>
                    <a:lumOff val="15000"/>
                  </a:schemeClr>
                </a:solidFill>
              </a:rPr>
              <a:t>10,000 professionals </a:t>
            </a:r>
            <a:r>
              <a:rPr lang="en-IN" sz="1150" dirty="0">
                <a:solidFill>
                  <a:schemeClr val="tx1">
                    <a:lumMod val="85000"/>
                    <a:lumOff val="15000"/>
                  </a:schemeClr>
                </a:solidFill>
              </a:rPr>
              <a:t> </a:t>
            </a:r>
          </a:p>
        </p:txBody>
      </p:sp>
      <p:sp>
        <p:nvSpPr>
          <p:cNvPr id="61" name="Rectangle 60"/>
          <p:cNvSpPr/>
          <p:nvPr/>
        </p:nvSpPr>
        <p:spPr>
          <a:xfrm>
            <a:off x="2706749" y="3579335"/>
            <a:ext cx="1555897" cy="441339"/>
          </a:xfrm>
          <a:prstGeom prst="rect">
            <a:avLst/>
          </a:prstGeom>
        </p:spPr>
        <p:txBody>
          <a:bodyPr wrap="square">
            <a:spAutoFit/>
          </a:bodyPr>
          <a:lstStyle/>
          <a:p>
            <a:pPr>
              <a:lnSpc>
                <a:spcPct val="80000"/>
              </a:lnSpc>
            </a:pPr>
            <a:r>
              <a:rPr lang="en-IN" sz="1400" b="1" dirty="0">
                <a:solidFill>
                  <a:schemeClr val="tx1">
                    <a:lumMod val="85000"/>
                    <a:lumOff val="15000"/>
                  </a:schemeClr>
                </a:solidFill>
              </a:rPr>
              <a:t>World's no. 1 </a:t>
            </a:r>
            <a:br>
              <a:rPr lang="en-IN" sz="1400" b="1" dirty="0">
                <a:solidFill>
                  <a:schemeClr val="tx1">
                    <a:lumMod val="85000"/>
                    <a:lumOff val="15000"/>
                  </a:schemeClr>
                </a:solidFill>
              </a:rPr>
            </a:br>
            <a:r>
              <a:rPr lang="en-IN" sz="1400" b="1" dirty="0">
                <a:solidFill>
                  <a:schemeClr val="tx1">
                    <a:lumMod val="85000"/>
                    <a:lumOff val="15000"/>
                  </a:schemeClr>
                </a:solidFill>
              </a:rPr>
              <a:t>LCL Consolidator</a:t>
            </a:r>
          </a:p>
        </p:txBody>
      </p:sp>
      <p:sp>
        <p:nvSpPr>
          <p:cNvPr id="63" name="Rectangle 62"/>
          <p:cNvSpPr/>
          <p:nvPr/>
        </p:nvSpPr>
        <p:spPr>
          <a:xfrm>
            <a:off x="5518260" y="3588879"/>
            <a:ext cx="1802516" cy="379015"/>
          </a:xfrm>
          <a:prstGeom prst="rect">
            <a:avLst/>
          </a:prstGeom>
        </p:spPr>
        <p:txBody>
          <a:bodyPr wrap="square">
            <a:spAutoFit/>
          </a:bodyPr>
          <a:lstStyle/>
          <a:p>
            <a:pPr>
              <a:lnSpc>
                <a:spcPct val="80000"/>
              </a:lnSpc>
            </a:pPr>
            <a:r>
              <a:rPr lang="en-IN" sz="1150" dirty="0">
                <a:solidFill>
                  <a:schemeClr val="tx1">
                    <a:lumMod val="85000"/>
                    <a:lumOff val="15000"/>
                  </a:schemeClr>
                </a:solidFill>
              </a:rPr>
              <a:t>India's leading Express Logistics partner </a:t>
            </a:r>
          </a:p>
        </p:txBody>
      </p:sp>
      <p:sp>
        <p:nvSpPr>
          <p:cNvPr id="64" name="Rectangle 63"/>
          <p:cNvSpPr/>
          <p:nvPr/>
        </p:nvSpPr>
        <p:spPr>
          <a:xfrm>
            <a:off x="8570108" y="3343364"/>
            <a:ext cx="1810492" cy="1069203"/>
          </a:xfrm>
          <a:prstGeom prst="rect">
            <a:avLst/>
          </a:prstGeom>
        </p:spPr>
        <p:txBody>
          <a:bodyPr wrap="square">
            <a:spAutoFit/>
          </a:bodyPr>
          <a:lstStyle/>
          <a:p>
            <a:pPr>
              <a:lnSpc>
                <a:spcPct val="80000"/>
              </a:lnSpc>
            </a:pPr>
            <a:r>
              <a:rPr lang="en-IN" sz="1150" dirty="0">
                <a:solidFill>
                  <a:schemeClr val="tx1">
                    <a:lumMod val="85000"/>
                    <a:lumOff val="15000"/>
                  </a:schemeClr>
                </a:solidFill>
              </a:rPr>
              <a:t>India's widest CFS-ICD network with presence at key ports that </a:t>
            </a:r>
            <a:r>
              <a:rPr lang="en-IN" sz="1400" b="1" dirty="0">
                <a:solidFill>
                  <a:schemeClr val="tx1">
                    <a:lumMod val="85000"/>
                    <a:lumOff val="15000"/>
                  </a:schemeClr>
                </a:solidFill>
              </a:rPr>
              <a:t>handle nearly 80% of the total container volume in India</a:t>
            </a:r>
            <a:endParaRPr lang="en-IN" sz="1150" b="1" dirty="0">
              <a:solidFill>
                <a:schemeClr val="tx1">
                  <a:lumMod val="85000"/>
                  <a:lumOff val="15000"/>
                </a:schemeClr>
              </a:solidFill>
            </a:endParaRPr>
          </a:p>
        </p:txBody>
      </p:sp>
      <p:sp>
        <p:nvSpPr>
          <p:cNvPr id="65" name="Rectangle 64"/>
          <p:cNvSpPr/>
          <p:nvPr/>
        </p:nvSpPr>
        <p:spPr>
          <a:xfrm>
            <a:off x="4422815" y="4853126"/>
            <a:ext cx="1555897" cy="517065"/>
          </a:xfrm>
          <a:prstGeom prst="rect">
            <a:avLst/>
          </a:prstGeom>
        </p:spPr>
        <p:txBody>
          <a:bodyPr wrap="square">
            <a:spAutoFit/>
          </a:bodyPr>
          <a:lstStyle/>
          <a:p>
            <a:pPr>
              <a:lnSpc>
                <a:spcPct val="80000"/>
              </a:lnSpc>
            </a:pPr>
            <a:r>
              <a:rPr lang="en-IN" sz="1150" dirty="0">
                <a:solidFill>
                  <a:schemeClr val="tx1">
                    <a:lumMod val="85000"/>
                    <a:lumOff val="15000"/>
                  </a:schemeClr>
                </a:solidFill>
              </a:rPr>
              <a:t>First mover in multimodal logistics parks across India</a:t>
            </a:r>
          </a:p>
        </p:txBody>
      </p:sp>
      <p:sp>
        <p:nvSpPr>
          <p:cNvPr id="66" name="Rectangle 65"/>
          <p:cNvSpPr/>
          <p:nvPr/>
        </p:nvSpPr>
        <p:spPr>
          <a:xfrm>
            <a:off x="7224132" y="4918818"/>
            <a:ext cx="1589824" cy="379015"/>
          </a:xfrm>
          <a:prstGeom prst="rect">
            <a:avLst/>
          </a:prstGeom>
        </p:spPr>
        <p:txBody>
          <a:bodyPr wrap="square">
            <a:spAutoFit/>
          </a:bodyPr>
          <a:lstStyle/>
          <a:p>
            <a:pPr>
              <a:lnSpc>
                <a:spcPct val="80000"/>
              </a:lnSpc>
            </a:pPr>
            <a:r>
              <a:rPr lang="en-IN" sz="1150" dirty="0">
                <a:solidFill>
                  <a:schemeClr val="tx1">
                    <a:lumMod val="85000"/>
                    <a:lumOff val="15000"/>
                  </a:schemeClr>
                </a:solidFill>
              </a:rPr>
              <a:t>Strong technological </a:t>
            </a:r>
            <a:br>
              <a:rPr lang="en-IN" sz="1150" dirty="0">
                <a:solidFill>
                  <a:schemeClr val="tx1">
                    <a:lumMod val="85000"/>
                    <a:lumOff val="15000"/>
                  </a:schemeClr>
                </a:solidFill>
              </a:rPr>
            </a:br>
            <a:r>
              <a:rPr lang="en-IN" sz="1150" dirty="0">
                <a:solidFill>
                  <a:schemeClr val="tx1">
                    <a:lumMod val="85000"/>
                    <a:lumOff val="15000"/>
                  </a:schemeClr>
                </a:solidFill>
              </a:rPr>
              <a:t>platform </a:t>
            </a:r>
          </a:p>
        </p:txBody>
      </p:sp>
      <p:sp>
        <p:nvSpPr>
          <p:cNvPr id="112" name="Oval 111"/>
          <p:cNvSpPr/>
          <p:nvPr/>
        </p:nvSpPr>
        <p:spPr>
          <a:xfrm>
            <a:off x="1854079" y="2272903"/>
            <a:ext cx="612000" cy="61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dirty="0">
              <a:solidFill>
                <a:srgbClr val="FFFFFF"/>
              </a:solidFill>
            </a:endParaRPr>
          </a:p>
        </p:txBody>
      </p:sp>
      <p:grpSp>
        <p:nvGrpSpPr>
          <p:cNvPr id="70" name="Group 69"/>
          <p:cNvGrpSpPr/>
          <p:nvPr/>
        </p:nvGrpSpPr>
        <p:grpSpPr>
          <a:xfrm>
            <a:off x="4651224" y="2281326"/>
            <a:ext cx="612000" cy="612000"/>
            <a:chOff x="8172776" y="1065568"/>
            <a:chExt cx="1269236" cy="1325537"/>
          </a:xfrm>
        </p:grpSpPr>
        <p:sp>
          <p:nvSpPr>
            <p:cNvPr id="110" name="Oval 109"/>
            <p:cNvSpPr/>
            <p:nvPr/>
          </p:nvSpPr>
          <p:spPr>
            <a:xfrm>
              <a:off x="8172776" y="1065568"/>
              <a:ext cx="1269236" cy="1325537"/>
            </a:xfrm>
            <a:prstGeom prst="ellipse">
              <a:avLst/>
            </a:prstGeom>
            <a:solidFill>
              <a:srgbClr val="FF9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dirty="0">
                <a:solidFill>
                  <a:srgbClr val="FFFFFF"/>
                </a:solidFill>
              </a:endParaRPr>
            </a:p>
          </p:txBody>
        </p:sp>
        <p:pic>
          <p:nvPicPr>
            <p:cNvPr id="111" name="Picture 1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01492" y="1410725"/>
              <a:ext cx="650295" cy="650295"/>
            </a:xfrm>
            <a:prstGeom prst="rect">
              <a:avLst/>
            </a:prstGeom>
          </p:spPr>
        </p:pic>
      </p:grpSp>
      <p:sp>
        <p:nvSpPr>
          <p:cNvPr id="108" name="Oval 107"/>
          <p:cNvSpPr/>
          <p:nvPr/>
        </p:nvSpPr>
        <p:spPr>
          <a:xfrm>
            <a:off x="1854079" y="3491219"/>
            <a:ext cx="612000" cy="612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dirty="0">
              <a:solidFill>
                <a:srgbClr val="FFFFFF"/>
              </a:solidFill>
            </a:endParaRPr>
          </a:p>
        </p:txBody>
      </p:sp>
      <p:sp>
        <p:nvSpPr>
          <p:cNvPr id="106" name="Oval 105"/>
          <p:cNvSpPr/>
          <p:nvPr/>
        </p:nvSpPr>
        <p:spPr>
          <a:xfrm>
            <a:off x="7730974" y="3491219"/>
            <a:ext cx="612000" cy="612000"/>
          </a:xfrm>
          <a:prstGeom prst="ellipse">
            <a:avLst/>
          </a:prstGeom>
          <a:solidFill>
            <a:srgbClr val="16A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dirty="0">
              <a:solidFill>
                <a:srgbClr val="FFFFFF"/>
              </a:solidFill>
            </a:endParaRPr>
          </a:p>
        </p:txBody>
      </p:sp>
      <p:grpSp>
        <p:nvGrpSpPr>
          <p:cNvPr id="73" name="Group 72"/>
          <p:cNvGrpSpPr/>
          <p:nvPr/>
        </p:nvGrpSpPr>
        <p:grpSpPr>
          <a:xfrm>
            <a:off x="4644047" y="3491219"/>
            <a:ext cx="612000" cy="612000"/>
            <a:chOff x="4982865" y="3030567"/>
            <a:chExt cx="1269236" cy="1325537"/>
          </a:xfrm>
        </p:grpSpPr>
        <p:sp>
          <p:nvSpPr>
            <p:cNvPr id="104" name="Oval 103"/>
            <p:cNvSpPr/>
            <p:nvPr/>
          </p:nvSpPr>
          <p:spPr>
            <a:xfrm>
              <a:off x="4982865" y="3030567"/>
              <a:ext cx="1269236" cy="132553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dirty="0">
                <a:solidFill>
                  <a:srgbClr val="FFFFFF"/>
                </a:solidFill>
              </a:endParaRPr>
            </a:p>
          </p:txBody>
        </p:sp>
        <p:sp>
          <p:nvSpPr>
            <p:cNvPr id="105" name="Freeform 104"/>
            <p:cNvSpPr>
              <a:spLocks/>
            </p:cNvSpPr>
            <p:nvPr/>
          </p:nvSpPr>
          <p:spPr bwMode="auto">
            <a:xfrm>
              <a:off x="5322209" y="3384745"/>
              <a:ext cx="661701" cy="625443"/>
            </a:xfrm>
            <a:custGeom>
              <a:avLst/>
              <a:gdLst>
                <a:gd name="T0" fmla="*/ 0 w 146"/>
                <a:gd name="T1" fmla="*/ 52 h 138"/>
                <a:gd name="T2" fmla="*/ 52 w 146"/>
                <a:gd name="T3" fmla="*/ 48 h 138"/>
                <a:gd name="T4" fmla="*/ 72 w 146"/>
                <a:gd name="T5" fmla="*/ 0 h 138"/>
                <a:gd name="T6" fmla="*/ 93 w 146"/>
                <a:gd name="T7" fmla="*/ 48 h 138"/>
                <a:gd name="T8" fmla="*/ 146 w 146"/>
                <a:gd name="T9" fmla="*/ 52 h 138"/>
                <a:gd name="T10" fmla="*/ 105 w 146"/>
                <a:gd name="T11" fmla="*/ 87 h 138"/>
                <a:gd name="T12" fmla="*/ 117 w 146"/>
                <a:gd name="T13" fmla="*/ 138 h 138"/>
                <a:gd name="T14" fmla="*/ 72 w 146"/>
                <a:gd name="T15" fmla="*/ 111 h 138"/>
                <a:gd name="T16" fmla="*/ 27 w 146"/>
                <a:gd name="T17" fmla="*/ 138 h 138"/>
                <a:gd name="T18" fmla="*/ 40 w 146"/>
                <a:gd name="T19" fmla="*/ 87 h 138"/>
                <a:gd name="T20" fmla="*/ 0 w 146"/>
                <a:gd name="T21" fmla="*/ 5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 h="138">
                  <a:moveTo>
                    <a:pt x="0" y="52"/>
                  </a:moveTo>
                  <a:lnTo>
                    <a:pt x="52" y="48"/>
                  </a:lnTo>
                  <a:lnTo>
                    <a:pt x="72" y="0"/>
                  </a:lnTo>
                  <a:lnTo>
                    <a:pt x="93" y="48"/>
                  </a:lnTo>
                  <a:lnTo>
                    <a:pt x="146" y="52"/>
                  </a:lnTo>
                  <a:lnTo>
                    <a:pt x="105" y="87"/>
                  </a:lnTo>
                  <a:lnTo>
                    <a:pt x="117" y="138"/>
                  </a:lnTo>
                  <a:lnTo>
                    <a:pt x="72" y="111"/>
                  </a:lnTo>
                  <a:lnTo>
                    <a:pt x="27" y="138"/>
                  </a:lnTo>
                  <a:lnTo>
                    <a:pt x="40" y="87"/>
                  </a:lnTo>
                  <a:lnTo>
                    <a:pt x="0" y="52"/>
                  </a:lnTo>
                  <a:close/>
                </a:path>
              </a:pathLst>
            </a:custGeom>
            <a:solidFill>
              <a:schemeClr val="bg1"/>
            </a:solidFill>
            <a:ln>
              <a:noFill/>
            </a:ln>
          </p:spPr>
          <p:txBody>
            <a:bodyPr vert="horz" wrap="square" lIns="121888" tIns="60944" rIns="121888" bIns="60944" numCol="1" anchor="t" anchorCtr="0" compatLnSpc="1">
              <a:prstTxWarp prst="textNoShape">
                <a:avLst/>
              </a:prstTxWarp>
            </a:bodyPr>
            <a:lstStyle/>
            <a:p>
              <a:endParaRPr lang="en-US" sz="1200" dirty="0">
                <a:solidFill>
                  <a:srgbClr val="000000"/>
                </a:solidFill>
              </a:endParaRPr>
            </a:p>
          </p:txBody>
        </p:sp>
      </p:grpSp>
      <p:sp>
        <p:nvSpPr>
          <p:cNvPr id="102" name="Oval 101"/>
          <p:cNvSpPr/>
          <p:nvPr/>
        </p:nvSpPr>
        <p:spPr>
          <a:xfrm>
            <a:off x="3570145" y="4788371"/>
            <a:ext cx="612000" cy="612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dirty="0">
              <a:solidFill>
                <a:srgbClr val="FFFFFF"/>
              </a:solidFill>
            </a:endParaRPr>
          </a:p>
        </p:txBody>
      </p:sp>
      <p:sp>
        <p:nvSpPr>
          <p:cNvPr id="98" name="Oval 97"/>
          <p:cNvSpPr/>
          <p:nvPr/>
        </p:nvSpPr>
        <p:spPr>
          <a:xfrm>
            <a:off x="6360113" y="4788371"/>
            <a:ext cx="612000" cy="61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dirty="0">
              <a:solidFill>
                <a:srgbClr val="FFFFFF"/>
              </a:solidFill>
            </a:endParaRPr>
          </a:p>
        </p:txBody>
      </p:sp>
      <p:grpSp>
        <p:nvGrpSpPr>
          <p:cNvPr id="76" name="Group 75"/>
          <p:cNvGrpSpPr/>
          <p:nvPr/>
        </p:nvGrpSpPr>
        <p:grpSpPr>
          <a:xfrm>
            <a:off x="7751731" y="2316336"/>
            <a:ext cx="612000" cy="612000"/>
            <a:chOff x="8185765" y="4997189"/>
            <a:chExt cx="1269236" cy="1325537"/>
          </a:xfrm>
        </p:grpSpPr>
        <p:sp>
          <p:nvSpPr>
            <p:cNvPr id="96" name="Oval 95"/>
            <p:cNvSpPr/>
            <p:nvPr/>
          </p:nvSpPr>
          <p:spPr>
            <a:xfrm>
              <a:off x="8185765" y="4997189"/>
              <a:ext cx="1269236" cy="132553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dirty="0">
                <a:solidFill>
                  <a:srgbClr val="FFFFFF"/>
                </a:solidFill>
              </a:endParaRPr>
            </a:p>
          </p:txBody>
        </p:sp>
        <p:pic>
          <p:nvPicPr>
            <p:cNvPr id="97" name="Picture 9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18286" y="5336847"/>
              <a:ext cx="650295" cy="650295"/>
            </a:xfrm>
            <a:prstGeom prst="rect">
              <a:avLst/>
            </a:prstGeom>
          </p:spPr>
        </p:pic>
      </p:grpSp>
      <p:cxnSp>
        <p:nvCxnSpPr>
          <p:cNvPr id="77" name="Straight Connector 76"/>
          <p:cNvCxnSpPr>
            <a:cxnSpLocks/>
          </p:cNvCxnSpPr>
          <p:nvPr/>
        </p:nvCxnSpPr>
        <p:spPr>
          <a:xfrm>
            <a:off x="4360014" y="2072236"/>
            <a:ext cx="0" cy="241895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cxnSpLocks/>
          </p:cNvCxnSpPr>
          <p:nvPr/>
        </p:nvCxnSpPr>
        <p:spPr>
          <a:xfrm>
            <a:off x="7515783" y="2072236"/>
            <a:ext cx="0" cy="241895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836236" y="4491193"/>
            <a:ext cx="835043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1836236" y="3209777"/>
            <a:ext cx="835043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9" name="Rectangle 118">
            <a:extLst>
              <a:ext uri="{FF2B5EF4-FFF2-40B4-BE49-F238E27FC236}">
                <a16:creationId xmlns="" xmlns:a16="http://schemas.microsoft.com/office/drawing/2014/main" id="{C65A2C69-3623-418B-B501-A2EBA54E915B}"/>
              </a:ext>
            </a:extLst>
          </p:cNvPr>
          <p:cNvSpPr/>
          <p:nvPr/>
        </p:nvSpPr>
        <p:spPr>
          <a:xfrm rot="16200000">
            <a:off x="6073140" y="747527"/>
            <a:ext cx="45719" cy="1219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solidFill>
                <a:schemeClr val="accent2"/>
              </a:solidFill>
            </a:endParaRPr>
          </a:p>
        </p:txBody>
      </p:sp>
      <p:cxnSp>
        <p:nvCxnSpPr>
          <p:cNvPr id="55" name="Straight Connector 54">
            <a:extLst>
              <a:ext uri="{FF2B5EF4-FFF2-40B4-BE49-F238E27FC236}">
                <a16:creationId xmlns="" xmlns:a16="http://schemas.microsoft.com/office/drawing/2014/main" id="{07509B4C-7F51-6348-AB65-259A098D289B}"/>
              </a:ext>
            </a:extLst>
          </p:cNvPr>
          <p:cNvCxnSpPr>
            <a:cxnSpLocks/>
          </p:cNvCxnSpPr>
          <p:nvPr/>
        </p:nvCxnSpPr>
        <p:spPr>
          <a:xfrm>
            <a:off x="5993871" y="4491193"/>
            <a:ext cx="0" cy="117744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 xmlns:a16="http://schemas.microsoft.com/office/drawing/2014/main" id="{0584F313-34A9-B94B-BF70-61A875F3AF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31308" y="2402252"/>
            <a:ext cx="330200" cy="393700"/>
          </a:xfrm>
          <a:prstGeom prst="rect">
            <a:avLst/>
          </a:prstGeom>
        </p:spPr>
      </p:pic>
      <p:sp>
        <p:nvSpPr>
          <p:cNvPr id="62" name="Freeform 78">
            <a:extLst>
              <a:ext uri="{FF2B5EF4-FFF2-40B4-BE49-F238E27FC236}">
                <a16:creationId xmlns="" xmlns:a16="http://schemas.microsoft.com/office/drawing/2014/main" id="{3D3E2954-222C-D248-B494-8E74C58DA0EC}"/>
              </a:ext>
            </a:extLst>
          </p:cNvPr>
          <p:cNvSpPr>
            <a:spLocks noEditPoints="1"/>
          </p:cNvSpPr>
          <p:nvPr/>
        </p:nvSpPr>
        <p:spPr bwMode="auto">
          <a:xfrm>
            <a:off x="2048012" y="3673143"/>
            <a:ext cx="224133" cy="260350"/>
          </a:xfrm>
          <a:custGeom>
            <a:avLst/>
            <a:gdLst>
              <a:gd name="T0" fmla="*/ 0 w 185"/>
              <a:gd name="T1" fmla="*/ 32 h 224"/>
              <a:gd name="T2" fmla="*/ 1 w 185"/>
              <a:gd name="T3" fmla="*/ 29 h 224"/>
              <a:gd name="T4" fmla="*/ 3 w 185"/>
              <a:gd name="T5" fmla="*/ 25 h 224"/>
              <a:gd name="T6" fmla="*/ 6 w 185"/>
              <a:gd name="T7" fmla="*/ 23 h 224"/>
              <a:gd name="T8" fmla="*/ 10 w 185"/>
              <a:gd name="T9" fmla="*/ 22 h 224"/>
              <a:gd name="T10" fmla="*/ 17 w 185"/>
              <a:gd name="T11" fmla="*/ 24 h 224"/>
              <a:gd name="T12" fmla="*/ 20 w 185"/>
              <a:gd name="T13" fmla="*/ 30 h 224"/>
              <a:gd name="T14" fmla="*/ 69 w 185"/>
              <a:gd name="T15" fmla="*/ 211 h 224"/>
              <a:gd name="T16" fmla="*/ 69 w 185"/>
              <a:gd name="T17" fmla="*/ 213 h 224"/>
              <a:gd name="T18" fmla="*/ 66 w 185"/>
              <a:gd name="T19" fmla="*/ 220 h 224"/>
              <a:gd name="T20" fmla="*/ 59 w 185"/>
              <a:gd name="T21" fmla="*/ 224 h 224"/>
              <a:gd name="T22" fmla="*/ 52 w 185"/>
              <a:gd name="T23" fmla="*/ 221 h 224"/>
              <a:gd name="T24" fmla="*/ 49 w 185"/>
              <a:gd name="T25" fmla="*/ 216 h 224"/>
              <a:gd name="T26" fmla="*/ 0 w 185"/>
              <a:gd name="T27" fmla="*/ 35 h 224"/>
              <a:gd name="T28" fmla="*/ 0 w 185"/>
              <a:gd name="T29" fmla="*/ 32 h 224"/>
              <a:gd name="T30" fmla="*/ 43 w 185"/>
              <a:gd name="T31" fmla="*/ 34 h 224"/>
              <a:gd name="T32" fmla="*/ 53 w 185"/>
              <a:gd name="T33" fmla="*/ 37 h 224"/>
              <a:gd name="T34" fmla="*/ 76 w 185"/>
              <a:gd name="T35" fmla="*/ 31 h 224"/>
              <a:gd name="T36" fmla="*/ 103 w 185"/>
              <a:gd name="T37" fmla="*/ 18 h 224"/>
              <a:gd name="T38" fmla="*/ 117 w 185"/>
              <a:gd name="T39" fmla="*/ 11 h 224"/>
              <a:gd name="T40" fmla="*/ 131 w 185"/>
              <a:gd name="T41" fmla="*/ 5 h 224"/>
              <a:gd name="T42" fmla="*/ 154 w 185"/>
              <a:gd name="T43" fmla="*/ 0 h 224"/>
              <a:gd name="T44" fmla="*/ 164 w 185"/>
              <a:gd name="T45" fmla="*/ 2 h 224"/>
              <a:gd name="T46" fmla="*/ 159 w 185"/>
              <a:gd name="T47" fmla="*/ 23 h 224"/>
              <a:gd name="T48" fmla="*/ 153 w 185"/>
              <a:gd name="T49" fmla="*/ 42 h 224"/>
              <a:gd name="T50" fmla="*/ 161 w 185"/>
              <a:gd name="T51" fmla="*/ 52 h 224"/>
              <a:gd name="T52" fmla="*/ 168 w 185"/>
              <a:gd name="T53" fmla="*/ 62 h 224"/>
              <a:gd name="T54" fmla="*/ 176 w 185"/>
              <a:gd name="T55" fmla="*/ 71 h 224"/>
              <a:gd name="T56" fmla="*/ 181 w 185"/>
              <a:gd name="T57" fmla="*/ 77 h 224"/>
              <a:gd name="T58" fmla="*/ 185 w 185"/>
              <a:gd name="T59" fmla="*/ 82 h 224"/>
              <a:gd name="T60" fmla="*/ 175 w 185"/>
              <a:gd name="T61" fmla="*/ 80 h 224"/>
              <a:gd name="T62" fmla="*/ 152 w 185"/>
              <a:gd name="T63" fmla="*/ 86 h 224"/>
              <a:gd name="T64" fmla="*/ 138 w 185"/>
              <a:gd name="T65" fmla="*/ 92 h 224"/>
              <a:gd name="T66" fmla="*/ 125 w 185"/>
              <a:gd name="T67" fmla="*/ 99 h 224"/>
              <a:gd name="T68" fmla="*/ 98 w 185"/>
              <a:gd name="T69" fmla="*/ 111 h 224"/>
              <a:gd name="T70" fmla="*/ 74 w 185"/>
              <a:gd name="T71" fmla="*/ 117 h 224"/>
              <a:gd name="T72" fmla="*/ 65 w 185"/>
              <a:gd name="T73" fmla="*/ 115 h 224"/>
              <a:gd name="T74" fmla="*/ 43 w 185"/>
              <a:gd name="T75" fmla="*/ 3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5" h="224">
                <a:moveTo>
                  <a:pt x="0" y="32"/>
                </a:moveTo>
                <a:cubicBezTo>
                  <a:pt x="0" y="31"/>
                  <a:pt x="0" y="30"/>
                  <a:pt x="1" y="29"/>
                </a:cubicBezTo>
                <a:cubicBezTo>
                  <a:pt x="1" y="27"/>
                  <a:pt x="2" y="26"/>
                  <a:pt x="3" y="25"/>
                </a:cubicBezTo>
                <a:cubicBezTo>
                  <a:pt x="4" y="24"/>
                  <a:pt x="5" y="23"/>
                  <a:pt x="6" y="23"/>
                </a:cubicBezTo>
                <a:cubicBezTo>
                  <a:pt x="7" y="22"/>
                  <a:pt x="9" y="22"/>
                  <a:pt x="10" y="22"/>
                </a:cubicBezTo>
                <a:cubicBezTo>
                  <a:pt x="13" y="22"/>
                  <a:pt x="15" y="23"/>
                  <a:pt x="17" y="24"/>
                </a:cubicBezTo>
                <a:cubicBezTo>
                  <a:pt x="18" y="25"/>
                  <a:pt x="20" y="27"/>
                  <a:pt x="20" y="30"/>
                </a:cubicBezTo>
                <a:cubicBezTo>
                  <a:pt x="69" y="211"/>
                  <a:pt x="69" y="211"/>
                  <a:pt x="69" y="211"/>
                </a:cubicBezTo>
                <a:cubicBezTo>
                  <a:pt x="69" y="211"/>
                  <a:pt x="69" y="212"/>
                  <a:pt x="69" y="213"/>
                </a:cubicBezTo>
                <a:cubicBezTo>
                  <a:pt x="69" y="216"/>
                  <a:pt x="68" y="218"/>
                  <a:pt x="66" y="220"/>
                </a:cubicBezTo>
                <a:cubicBezTo>
                  <a:pt x="64" y="223"/>
                  <a:pt x="62" y="224"/>
                  <a:pt x="59" y="224"/>
                </a:cubicBezTo>
                <a:cubicBezTo>
                  <a:pt x="56" y="224"/>
                  <a:pt x="54" y="223"/>
                  <a:pt x="52" y="221"/>
                </a:cubicBezTo>
                <a:cubicBezTo>
                  <a:pt x="51" y="220"/>
                  <a:pt x="49" y="218"/>
                  <a:pt x="49" y="216"/>
                </a:cubicBezTo>
                <a:cubicBezTo>
                  <a:pt x="0" y="35"/>
                  <a:pt x="0" y="35"/>
                  <a:pt x="0" y="35"/>
                </a:cubicBezTo>
                <a:cubicBezTo>
                  <a:pt x="0" y="34"/>
                  <a:pt x="0" y="33"/>
                  <a:pt x="0" y="32"/>
                </a:cubicBezTo>
                <a:close/>
                <a:moveTo>
                  <a:pt x="43" y="34"/>
                </a:moveTo>
                <a:cubicBezTo>
                  <a:pt x="46" y="36"/>
                  <a:pt x="49" y="37"/>
                  <a:pt x="53" y="37"/>
                </a:cubicBezTo>
                <a:cubicBezTo>
                  <a:pt x="58" y="37"/>
                  <a:pt x="66" y="35"/>
                  <a:pt x="76" y="31"/>
                </a:cubicBezTo>
                <a:cubicBezTo>
                  <a:pt x="85" y="27"/>
                  <a:pt x="95" y="23"/>
                  <a:pt x="103" y="18"/>
                </a:cubicBezTo>
                <a:cubicBezTo>
                  <a:pt x="108" y="16"/>
                  <a:pt x="112" y="14"/>
                  <a:pt x="117" y="11"/>
                </a:cubicBezTo>
                <a:cubicBezTo>
                  <a:pt x="121" y="9"/>
                  <a:pt x="126" y="7"/>
                  <a:pt x="131" y="5"/>
                </a:cubicBezTo>
                <a:cubicBezTo>
                  <a:pt x="140" y="2"/>
                  <a:pt x="148" y="0"/>
                  <a:pt x="154" y="0"/>
                </a:cubicBezTo>
                <a:cubicBezTo>
                  <a:pt x="158" y="0"/>
                  <a:pt x="161" y="0"/>
                  <a:pt x="164" y="2"/>
                </a:cubicBezTo>
                <a:cubicBezTo>
                  <a:pt x="162" y="10"/>
                  <a:pt x="160" y="17"/>
                  <a:pt x="159" y="23"/>
                </a:cubicBezTo>
                <a:cubicBezTo>
                  <a:pt x="157" y="30"/>
                  <a:pt x="155" y="36"/>
                  <a:pt x="153" y="42"/>
                </a:cubicBezTo>
                <a:cubicBezTo>
                  <a:pt x="156" y="45"/>
                  <a:pt x="158" y="49"/>
                  <a:pt x="161" y="52"/>
                </a:cubicBezTo>
                <a:cubicBezTo>
                  <a:pt x="163" y="56"/>
                  <a:pt x="166" y="59"/>
                  <a:pt x="168" y="62"/>
                </a:cubicBezTo>
                <a:cubicBezTo>
                  <a:pt x="171" y="66"/>
                  <a:pt x="174" y="69"/>
                  <a:pt x="176" y="71"/>
                </a:cubicBezTo>
                <a:cubicBezTo>
                  <a:pt x="178" y="74"/>
                  <a:pt x="180" y="76"/>
                  <a:pt x="181" y="77"/>
                </a:cubicBezTo>
                <a:cubicBezTo>
                  <a:pt x="185" y="82"/>
                  <a:pt x="185" y="82"/>
                  <a:pt x="185" y="82"/>
                </a:cubicBezTo>
                <a:cubicBezTo>
                  <a:pt x="182" y="81"/>
                  <a:pt x="179" y="80"/>
                  <a:pt x="175" y="80"/>
                </a:cubicBezTo>
                <a:cubicBezTo>
                  <a:pt x="170" y="80"/>
                  <a:pt x="162" y="82"/>
                  <a:pt x="152" y="86"/>
                </a:cubicBezTo>
                <a:cubicBezTo>
                  <a:pt x="147" y="88"/>
                  <a:pt x="143" y="90"/>
                  <a:pt x="138" y="92"/>
                </a:cubicBezTo>
                <a:cubicBezTo>
                  <a:pt x="134" y="94"/>
                  <a:pt x="129" y="96"/>
                  <a:pt x="125" y="99"/>
                </a:cubicBezTo>
                <a:cubicBezTo>
                  <a:pt x="116" y="103"/>
                  <a:pt x="107" y="107"/>
                  <a:pt x="98" y="111"/>
                </a:cubicBezTo>
                <a:cubicBezTo>
                  <a:pt x="88" y="115"/>
                  <a:pt x="80" y="117"/>
                  <a:pt x="74" y="117"/>
                </a:cubicBezTo>
                <a:cubicBezTo>
                  <a:pt x="71" y="117"/>
                  <a:pt x="67" y="116"/>
                  <a:pt x="65" y="115"/>
                </a:cubicBezTo>
                <a:lnTo>
                  <a:pt x="43" y="34"/>
                </a:lnTo>
                <a:close/>
              </a:path>
            </a:pathLst>
          </a:custGeom>
          <a:solidFill>
            <a:schemeClr val="bg1"/>
          </a:solidFill>
          <a:ln>
            <a:noFill/>
          </a:ln>
        </p:spPr>
        <p:txBody>
          <a:bodyPr vert="horz" wrap="square" lIns="121888" tIns="60944" rIns="121888" bIns="60944" numCol="1" anchor="t" anchorCtr="0" compatLnSpc="1">
            <a:prstTxWarp prst="textNoShape">
              <a:avLst/>
            </a:prstTxWarp>
          </a:bodyPr>
          <a:lstStyle/>
          <a:p>
            <a:endParaRPr lang="en-US" sz="1200" dirty="0">
              <a:solidFill>
                <a:srgbClr val="000000"/>
              </a:solidFill>
            </a:endParaRPr>
          </a:p>
        </p:txBody>
      </p:sp>
      <p:pic>
        <p:nvPicPr>
          <p:cNvPr id="10" name="Picture 9">
            <a:extLst>
              <a:ext uri="{FF2B5EF4-FFF2-40B4-BE49-F238E27FC236}">
                <a16:creationId xmlns="" xmlns:a16="http://schemas.microsoft.com/office/drawing/2014/main" id="{BB1A53FE-2F36-8D4A-A6B7-E4522BAB86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84022" y="3610923"/>
            <a:ext cx="295474" cy="372078"/>
          </a:xfrm>
          <a:prstGeom prst="rect">
            <a:avLst/>
          </a:prstGeom>
        </p:spPr>
      </p:pic>
      <p:pic>
        <p:nvPicPr>
          <p:cNvPr id="11" name="Picture 10">
            <a:extLst>
              <a:ext uri="{FF2B5EF4-FFF2-40B4-BE49-F238E27FC236}">
                <a16:creationId xmlns="" xmlns:a16="http://schemas.microsoft.com/office/drawing/2014/main" id="{50494938-5BD8-8741-AC90-23EBD0EA6101}"/>
              </a:ext>
            </a:extLst>
          </p:cNvPr>
          <p:cNvPicPr>
            <a:picLocks noChangeAspect="1"/>
          </p:cNvPicPr>
          <p:nvPr/>
        </p:nvPicPr>
        <p:blipFill>
          <a:blip r:embed="rId6"/>
          <a:stretch>
            <a:fillRect/>
          </a:stretch>
        </p:blipFill>
        <p:spPr>
          <a:xfrm>
            <a:off x="3706004" y="4931539"/>
            <a:ext cx="358708" cy="302325"/>
          </a:xfrm>
          <a:prstGeom prst="rect">
            <a:avLst/>
          </a:prstGeom>
        </p:spPr>
      </p:pic>
      <p:pic>
        <p:nvPicPr>
          <p:cNvPr id="12" name="Picture 11">
            <a:extLst>
              <a:ext uri="{FF2B5EF4-FFF2-40B4-BE49-F238E27FC236}">
                <a16:creationId xmlns="" xmlns:a16="http://schemas.microsoft.com/office/drawing/2014/main" id="{D50B9501-B475-7C46-83FF-BC232A913EF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520063" y="4954671"/>
            <a:ext cx="292100" cy="279400"/>
          </a:xfrm>
          <a:prstGeom prst="rect">
            <a:avLst/>
          </a:prstGeom>
        </p:spPr>
      </p:pic>
    </p:spTree>
    <p:extLst>
      <p:ext uri="{BB962C8B-B14F-4D97-AF65-F5344CB8AC3E}">
        <p14:creationId xmlns:p14="http://schemas.microsoft.com/office/powerpoint/2010/main" val="42201043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1AAB28C-CEA0-ED46-B087-CCD61CFB1EE0}"/>
              </a:ext>
            </a:extLst>
          </p:cNvPr>
          <p:cNvSpPr txBox="1"/>
          <p:nvPr/>
        </p:nvSpPr>
        <p:spPr>
          <a:xfrm>
            <a:off x="3190761" y="260806"/>
            <a:ext cx="5840638" cy="584775"/>
          </a:xfrm>
          <a:prstGeom prst="rect">
            <a:avLst/>
          </a:prstGeom>
          <a:noFill/>
        </p:spPr>
        <p:txBody>
          <a:bodyPr wrap="none" rtlCol="0">
            <a:spAutoFit/>
          </a:bodyPr>
          <a:lstStyle/>
          <a:p>
            <a:pPr algn="ctr"/>
            <a:r>
              <a:rPr lang="en-US" sz="3200" b="1" spc="-150" dirty="0">
                <a:solidFill>
                  <a:srgbClr val="002060"/>
                </a:solidFill>
                <a:cs typeface="Arial" panose="020B0604020202020204" pitchFamily="34" charset="0"/>
              </a:rPr>
              <a:t>Marquee customers across industries</a:t>
            </a:r>
          </a:p>
        </p:txBody>
      </p:sp>
      <p:pic>
        <p:nvPicPr>
          <p:cNvPr id="3" name="Picture 2" descr="A picture containing logo&#10;&#10;Description automatically generated">
            <a:extLst>
              <a:ext uri="{FF2B5EF4-FFF2-40B4-BE49-F238E27FC236}">
                <a16:creationId xmlns="" xmlns:a16="http://schemas.microsoft.com/office/drawing/2014/main" id="{7F889951-91FB-4381-BB9E-9B57F1AF1A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3461" y="930417"/>
            <a:ext cx="10835240" cy="5471796"/>
          </a:xfrm>
          <a:prstGeom prst="rect">
            <a:avLst/>
          </a:prstGeom>
        </p:spPr>
      </p:pic>
      <p:sp>
        <p:nvSpPr>
          <p:cNvPr id="4" name="Rectangle 3"/>
          <p:cNvSpPr/>
          <p:nvPr/>
        </p:nvSpPr>
        <p:spPr>
          <a:xfrm>
            <a:off x="281781" y="6539240"/>
            <a:ext cx="11906250" cy="230832"/>
          </a:xfrm>
          <a:prstGeom prst="rect">
            <a:avLst/>
          </a:prstGeom>
        </p:spPr>
        <p:txBody>
          <a:bodyPr wrap="square">
            <a:spAutoFit/>
          </a:bodyPr>
          <a:lstStyle/>
          <a:p>
            <a:r>
              <a:rPr lang="en-US" sz="900" dirty="0">
                <a:solidFill>
                  <a:srgbClr val="545E6B"/>
                </a:solidFill>
              </a:rPr>
              <a:t>All logo and company names are trademarks™ or registered® trademarks of their respective holders. Use of them does not imply any affiliation with or endorsement by them. </a:t>
            </a:r>
          </a:p>
        </p:txBody>
      </p:sp>
    </p:spTree>
    <p:extLst>
      <p:ext uri="{BB962C8B-B14F-4D97-AF65-F5344CB8AC3E}">
        <p14:creationId xmlns:p14="http://schemas.microsoft.com/office/powerpoint/2010/main" val="6894323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Rectangle 161">
            <a:extLst>
              <a:ext uri="{FF2B5EF4-FFF2-40B4-BE49-F238E27FC236}">
                <a16:creationId xmlns="" xmlns:a16="http://schemas.microsoft.com/office/drawing/2014/main" id="{C65A2C69-3623-418B-B501-A2EBA54E915B}"/>
              </a:ext>
            </a:extLst>
          </p:cNvPr>
          <p:cNvSpPr/>
          <p:nvPr/>
        </p:nvSpPr>
        <p:spPr>
          <a:xfrm rot="16200000">
            <a:off x="6073140" y="747527"/>
            <a:ext cx="45719" cy="1219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solidFill>
                <a:schemeClr val="accent2"/>
              </a:solidFill>
            </a:endParaRPr>
          </a:p>
        </p:txBody>
      </p:sp>
      <p:sp>
        <p:nvSpPr>
          <p:cNvPr id="42" name="Rectangle: Rounded Corners 150">
            <a:extLst>
              <a:ext uri="{FF2B5EF4-FFF2-40B4-BE49-F238E27FC236}">
                <a16:creationId xmlns="" xmlns:a16="http://schemas.microsoft.com/office/drawing/2014/main" id="{27F43F16-4630-4056-A331-13A2EE46E8CF}"/>
              </a:ext>
            </a:extLst>
          </p:cNvPr>
          <p:cNvSpPr/>
          <p:nvPr/>
        </p:nvSpPr>
        <p:spPr>
          <a:xfrm>
            <a:off x="2068287" y="530842"/>
            <a:ext cx="8055426" cy="542370"/>
          </a:xfrm>
          <a:prstGeom prst="roundRect">
            <a:avLst>
              <a:gd name="adj" fmla="val 5000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43" name="Straight Connector 42">
            <a:extLst>
              <a:ext uri="{FF2B5EF4-FFF2-40B4-BE49-F238E27FC236}">
                <a16:creationId xmlns="" xmlns:a16="http://schemas.microsoft.com/office/drawing/2014/main" id="{569C5A4F-4545-4B11-B0C0-04AA16A617B8}"/>
              </a:ext>
            </a:extLst>
          </p:cNvPr>
          <p:cNvCxnSpPr>
            <a:cxnSpLocks/>
          </p:cNvCxnSpPr>
          <p:nvPr/>
        </p:nvCxnSpPr>
        <p:spPr>
          <a:xfrm>
            <a:off x="0" y="784983"/>
            <a:ext cx="206828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5B38F4DA-7A88-46E6-86AB-3F88A49C9732}"/>
              </a:ext>
            </a:extLst>
          </p:cNvPr>
          <p:cNvCxnSpPr>
            <a:cxnSpLocks/>
          </p:cNvCxnSpPr>
          <p:nvPr/>
        </p:nvCxnSpPr>
        <p:spPr>
          <a:xfrm>
            <a:off x="10123713" y="784983"/>
            <a:ext cx="206828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5" name="Title 1">
            <a:extLst>
              <a:ext uri="{FF2B5EF4-FFF2-40B4-BE49-F238E27FC236}">
                <a16:creationId xmlns="" xmlns:a16="http://schemas.microsoft.com/office/drawing/2014/main" id="{CAFA2912-6472-446F-97AE-CAD24580CFCB}"/>
              </a:ext>
            </a:extLst>
          </p:cNvPr>
          <p:cNvSpPr txBox="1">
            <a:spLocks/>
          </p:cNvSpPr>
          <p:nvPr/>
        </p:nvSpPr>
        <p:spPr>
          <a:xfrm>
            <a:off x="838200" y="616970"/>
            <a:ext cx="10515600" cy="434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b="1" spc="300" dirty="0"/>
              <a:t>INDUSTRY CERTIFICATIONS</a:t>
            </a:r>
          </a:p>
        </p:txBody>
      </p:sp>
      <p:sp>
        <p:nvSpPr>
          <p:cNvPr id="39" name="TextBox 38"/>
          <p:cNvSpPr txBox="1"/>
          <p:nvPr/>
        </p:nvSpPr>
        <p:spPr>
          <a:xfrm>
            <a:off x="6931958" y="2824898"/>
            <a:ext cx="4682249" cy="2110169"/>
          </a:xfrm>
          <a:prstGeom prst="rect">
            <a:avLst/>
          </a:prstGeom>
        </p:spPr>
        <p:txBody>
          <a:bodyPr vert="horz" lIns="91440" tIns="45720" rIns="91440" bIns="45720" rtlCol="0">
            <a:noAutofit/>
          </a:bodyPr>
          <a:lstStyle>
            <a:defPPr>
              <a:defRPr lang="en-US"/>
            </a:defPPr>
            <a:lvl1pPr marL="182874" indent="-182874" algn="just" defTabSz="914366">
              <a:spcBef>
                <a:spcPts val="600"/>
              </a:spcBef>
              <a:buFont typeface="Arial" pitchFamily="34" charset="0"/>
              <a:buChar char="•"/>
              <a:defRPr sz="1400"/>
            </a:lvl1pPr>
            <a:lvl2pPr marL="742922" indent="-285740" defTabSz="914366">
              <a:spcBef>
                <a:spcPct val="20000"/>
              </a:spcBef>
              <a:buFont typeface="Arial" pitchFamily="34" charset="0"/>
              <a:buChar char="–"/>
              <a:defRPr sz="2800"/>
            </a:lvl2pPr>
            <a:lvl3pPr marL="182874" lvl="2" indent="-182874" algn="just" defTabSz="914366">
              <a:spcBef>
                <a:spcPts val="600"/>
              </a:spcBef>
              <a:buFont typeface="Arial" pitchFamily="34" charset="0"/>
              <a:buNone/>
              <a:defRPr sz="1400"/>
            </a:lvl3pPr>
            <a:lvl4pPr marL="1600141" indent="-228592" defTabSz="914366">
              <a:spcBef>
                <a:spcPct val="20000"/>
              </a:spcBef>
              <a:buFont typeface="Arial" pitchFamily="34" charset="0"/>
              <a:buChar char="–"/>
              <a:defRPr sz="2000"/>
            </a:lvl4pPr>
            <a:lvl5pPr marL="2057325" indent="-228592" defTabSz="914366">
              <a:spcBef>
                <a:spcPct val="20000"/>
              </a:spcBef>
              <a:buFont typeface="Arial" pitchFamily="34" charset="0"/>
              <a:buChar char="»"/>
              <a:defRPr sz="2000"/>
            </a:lvl5pPr>
            <a:lvl6pPr marL="2514508" indent="-228592" defTabSz="914366">
              <a:spcBef>
                <a:spcPct val="20000"/>
              </a:spcBef>
              <a:buFont typeface="Arial" pitchFamily="34" charset="0"/>
              <a:buChar char="•"/>
              <a:defRPr sz="2000"/>
            </a:lvl6pPr>
            <a:lvl7pPr marL="2971691" indent="-228592" defTabSz="914366">
              <a:spcBef>
                <a:spcPct val="20000"/>
              </a:spcBef>
              <a:buFont typeface="Arial" pitchFamily="34" charset="0"/>
              <a:buChar char="•"/>
              <a:defRPr sz="2000"/>
            </a:lvl7pPr>
            <a:lvl8pPr marL="3428876" indent="-228592" defTabSz="914366">
              <a:spcBef>
                <a:spcPct val="20000"/>
              </a:spcBef>
              <a:buFont typeface="Arial" pitchFamily="34" charset="0"/>
              <a:buChar char="•"/>
              <a:defRPr sz="2000"/>
            </a:lvl8pPr>
            <a:lvl9pPr marL="3886058" indent="-228592" defTabSz="914366">
              <a:spcBef>
                <a:spcPct val="20000"/>
              </a:spcBef>
              <a:buFont typeface="Arial" pitchFamily="34" charset="0"/>
              <a:buChar char="•"/>
              <a:defRPr sz="2000"/>
            </a:lvl9pPr>
          </a:lstStyle>
          <a:p>
            <a:pPr marL="0" indent="0" algn="l">
              <a:spcBef>
                <a:spcPts val="1200"/>
              </a:spcBef>
              <a:buNone/>
            </a:pPr>
            <a:r>
              <a:rPr lang="en-IN" sz="1600" dirty="0">
                <a:solidFill>
                  <a:schemeClr val="tx1">
                    <a:lumMod val="75000"/>
                    <a:lumOff val="25000"/>
                  </a:schemeClr>
                </a:solidFill>
                <a:latin typeface="Calibri" panose="020F0502020204030204" pitchFamily="34" charset="0"/>
                <a:cs typeface="Calibri" panose="020F0502020204030204" pitchFamily="34" charset="0"/>
              </a:rPr>
              <a:t>At Allcargo, we are constantly looking at improving the way we deliver solutions to our customers to support their logistics needs. </a:t>
            </a:r>
          </a:p>
          <a:p>
            <a:pPr marL="0" indent="0" algn="l">
              <a:spcBef>
                <a:spcPts val="1200"/>
              </a:spcBef>
              <a:buNone/>
            </a:pPr>
            <a:r>
              <a:rPr lang="en-IN" sz="1600" dirty="0">
                <a:solidFill>
                  <a:schemeClr val="tx1">
                    <a:lumMod val="75000"/>
                    <a:lumOff val="25000"/>
                  </a:schemeClr>
                </a:solidFill>
                <a:latin typeface="Calibri" panose="020F0502020204030204" pitchFamily="34" charset="0"/>
                <a:cs typeface="Calibri" panose="020F0502020204030204" pitchFamily="34" charset="0"/>
              </a:rPr>
              <a:t>Our processes, equipment and facilities are regularly certified and benchmarked to global standards, so our customers expect nothing less than global standards from us. </a:t>
            </a:r>
          </a:p>
        </p:txBody>
      </p:sp>
      <p:grpSp>
        <p:nvGrpSpPr>
          <p:cNvPr id="4" name="Group 3">
            <a:extLst>
              <a:ext uri="{FF2B5EF4-FFF2-40B4-BE49-F238E27FC236}">
                <a16:creationId xmlns="" xmlns:a16="http://schemas.microsoft.com/office/drawing/2014/main" id="{956CE3DC-BE99-0F4E-A55F-1AB45C1088D9}"/>
              </a:ext>
            </a:extLst>
          </p:cNvPr>
          <p:cNvGrpSpPr/>
          <p:nvPr/>
        </p:nvGrpSpPr>
        <p:grpSpPr>
          <a:xfrm>
            <a:off x="1225069" y="1492461"/>
            <a:ext cx="4558603" cy="4620728"/>
            <a:chOff x="1178004" y="1167137"/>
            <a:chExt cx="5622624" cy="5699250"/>
          </a:xfrm>
        </p:grpSpPr>
        <p:sp>
          <p:nvSpPr>
            <p:cNvPr id="31" name="Rectangle 30">
              <a:extLst>
                <a:ext uri="{FF2B5EF4-FFF2-40B4-BE49-F238E27FC236}">
                  <a16:creationId xmlns="" xmlns:a16="http://schemas.microsoft.com/office/drawing/2014/main" id="{B605EC92-DE26-8E45-BB83-867D89589373}"/>
                </a:ext>
              </a:extLst>
            </p:cNvPr>
            <p:cNvSpPr/>
            <p:nvPr/>
          </p:nvSpPr>
          <p:spPr>
            <a:xfrm>
              <a:off x="1179094" y="1167137"/>
              <a:ext cx="1654139" cy="1654139"/>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Rectangle 31">
              <a:extLst>
                <a:ext uri="{FF2B5EF4-FFF2-40B4-BE49-F238E27FC236}">
                  <a16:creationId xmlns="" xmlns:a16="http://schemas.microsoft.com/office/drawing/2014/main" id="{BD1CEBBB-2BAE-7842-883A-423BDA3B569B}"/>
                </a:ext>
              </a:extLst>
            </p:cNvPr>
            <p:cNvSpPr/>
            <p:nvPr/>
          </p:nvSpPr>
          <p:spPr>
            <a:xfrm>
              <a:off x="3161019" y="1167137"/>
              <a:ext cx="1654139" cy="1654139"/>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Rectangle 32">
              <a:extLst>
                <a:ext uri="{FF2B5EF4-FFF2-40B4-BE49-F238E27FC236}">
                  <a16:creationId xmlns="" xmlns:a16="http://schemas.microsoft.com/office/drawing/2014/main" id="{F7BA7B1D-5B85-F04D-921A-A568E06AABDE}"/>
                </a:ext>
              </a:extLst>
            </p:cNvPr>
            <p:cNvSpPr/>
            <p:nvPr/>
          </p:nvSpPr>
          <p:spPr>
            <a:xfrm>
              <a:off x="5142944" y="1167137"/>
              <a:ext cx="1654139" cy="1654139"/>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Rectangle 33">
              <a:extLst>
                <a:ext uri="{FF2B5EF4-FFF2-40B4-BE49-F238E27FC236}">
                  <a16:creationId xmlns="" xmlns:a16="http://schemas.microsoft.com/office/drawing/2014/main" id="{F9BC031E-A009-2A4A-8429-7F5060CFD48A}"/>
                </a:ext>
              </a:extLst>
            </p:cNvPr>
            <p:cNvSpPr/>
            <p:nvPr/>
          </p:nvSpPr>
          <p:spPr>
            <a:xfrm>
              <a:off x="1179094" y="3192099"/>
              <a:ext cx="1654139" cy="1654139"/>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Rectangle 34">
              <a:extLst>
                <a:ext uri="{FF2B5EF4-FFF2-40B4-BE49-F238E27FC236}">
                  <a16:creationId xmlns="" xmlns:a16="http://schemas.microsoft.com/office/drawing/2014/main" id="{7661E1B2-2642-3D40-A439-F911C5810505}"/>
                </a:ext>
              </a:extLst>
            </p:cNvPr>
            <p:cNvSpPr/>
            <p:nvPr/>
          </p:nvSpPr>
          <p:spPr>
            <a:xfrm>
              <a:off x="3161019" y="3192099"/>
              <a:ext cx="1654139" cy="1654139"/>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Rectangle 35">
              <a:extLst>
                <a:ext uri="{FF2B5EF4-FFF2-40B4-BE49-F238E27FC236}">
                  <a16:creationId xmlns="" xmlns:a16="http://schemas.microsoft.com/office/drawing/2014/main" id="{424EEBCF-60EE-8B4F-8783-7997B9AACA6E}"/>
                </a:ext>
              </a:extLst>
            </p:cNvPr>
            <p:cNvSpPr/>
            <p:nvPr/>
          </p:nvSpPr>
          <p:spPr>
            <a:xfrm>
              <a:off x="5142944" y="3192099"/>
              <a:ext cx="1654139" cy="1654139"/>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6" name="Rectangle 55">
              <a:extLst>
                <a:ext uri="{FF2B5EF4-FFF2-40B4-BE49-F238E27FC236}">
                  <a16:creationId xmlns="" xmlns:a16="http://schemas.microsoft.com/office/drawing/2014/main" id="{65B95CED-1379-3940-A2AC-069E0757AAA8}"/>
                </a:ext>
              </a:extLst>
            </p:cNvPr>
            <p:cNvSpPr/>
            <p:nvPr/>
          </p:nvSpPr>
          <p:spPr>
            <a:xfrm>
              <a:off x="3164564" y="5212248"/>
              <a:ext cx="1654139" cy="1654139"/>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7" name="Rectangle 56">
              <a:extLst>
                <a:ext uri="{FF2B5EF4-FFF2-40B4-BE49-F238E27FC236}">
                  <a16:creationId xmlns="" xmlns:a16="http://schemas.microsoft.com/office/drawing/2014/main" id="{8BB92746-636F-EF43-8E32-EE076A481F22}"/>
                </a:ext>
              </a:extLst>
            </p:cNvPr>
            <p:cNvSpPr/>
            <p:nvPr/>
          </p:nvSpPr>
          <p:spPr>
            <a:xfrm>
              <a:off x="5146489" y="5212248"/>
              <a:ext cx="1654139" cy="1654139"/>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8" name="Picture 10" descr="Related image">
              <a:extLst>
                <a:ext uri="{FF2B5EF4-FFF2-40B4-BE49-F238E27FC236}">
                  <a16:creationId xmlns="" xmlns:a16="http://schemas.microsoft.com/office/drawing/2014/main" id="{6E03AD01-7473-BD4B-8717-D524A8ECE3C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49228" y="3466814"/>
              <a:ext cx="1243972" cy="114828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 xmlns:a16="http://schemas.microsoft.com/office/drawing/2014/main" id="{8EB77B9A-F812-ED4E-B505-B167448C84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42944" y="3237247"/>
              <a:ext cx="1553729" cy="1553729"/>
            </a:xfrm>
            <a:prstGeom prst="rect">
              <a:avLst/>
            </a:prstGeom>
          </p:spPr>
        </p:pic>
        <p:pic>
          <p:nvPicPr>
            <p:cNvPr id="60" name="Picture 2">
              <a:extLst>
                <a:ext uri="{FF2B5EF4-FFF2-40B4-BE49-F238E27FC236}">
                  <a16:creationId xmlns="" xmlns:a16="http://schemas.microsoft.com/office/drawing/2014/main" id="{BE45933C-E580-EB46-A6A0-F3C0B05152A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65397" y="3567734"/>
              <a:ext cx="845382" cy="902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4" descr="Image result for ISO 9001:2008">
              <a:extLst>
                <a:ext uri="{FF2B5EF4-FFF2-40B4-BE49-F238E27FC236}">
                  <a16:creationId xmlns="" xmlns:a16="http://schemas.microsoft.com/office/drawing/2014/main" id="{4D67E809-372F-2943-A2EA-44A2D23E74E2}"/>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0" b="100000" l="0" r="100000">
                          <a14:foregroundMark x1="85833" y1="7447" x2="85833" y2="7447"/>
                          <a14:backgroundMark x1="65000" y1="4255" x2="65000" y2="4255"/>
                          <a14:backgroundMark x1="40833" y1="32979" x2="40833" y2="32979"/>
                          <a14:backgroundMark x1="20000" y1="57447" x2="20000" y2="57447"/>
                        </a14:backgroundRemoval>
                      </a14:imgEffect>
                    </a14:imgLayer>
                  </a14:imgProps>
                </a:ext>
                <a:ext uri="{28A0092B-C50C-407E-A947-70E740481C1C}">
                  <a14:useLocalDpi xmlns:a14="http://schemas.microsoft.com/office/drawing/2010/main"/>
                </a:ext>
              </a:extLst>
            </a:blip>
            <a:srcRect/>
            <a:stretch>
              <a:fillRect/>
            </a:stretch>
          </p:blipFill>
          <p:spPr bwMode="auto">
            <a:xfrm>
              <a:off x="3467827" y="1522728"/>
              <a:ext cx="1260594" cy="99089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descr="Image result for IATA logo">
              <a:extLst>
                <a:ext uri="{FF2B5EF4-FFF2-40B4-BE49-F238E27FC236}">
                  <a16:creationId xmlns="" xmlns:a16="http://schemas.microsoft.com/office/drawing/2014/main" id="{11ECBF82-886E-AF4D-8E7F-611561353922}"/>
                </a:ext>
              </a:extLst>
            </p:cNvPr>
            <p:cNvPicPr>
              <a:picLocks noChangeAspect="1" noChangeArrowheads="1"/>
            </p:cNvPicPr>
            <p:nvPr/>
          </p:nvPicPr>
          <p:blipFill>
            <a:blip r:embed="rId7" cstate="email">
              <a:extLst>
                <a:ext uri="{BEBA8EAE-BF5A-486C-A8C5-ECC9F3942E4B}">
                  <a14:imgProps xmlns:a14="http://schemas.microsoft.com/office/drawing/2010/main">
                    <a14:imgLayer r:embed="rId8">
                      <a14:imgEffect>
                        <a14:backgroundRemoval t="0" b="100000" l="0" r="100000">
                          <a14:foregroundMark x1="69531" y1="51899" x2="69531" y2="51899"/>
                          <a14:foregroundMark x1="32813" y1="56962" x2="32813" y2="56962"/>
                          <a14:foregroundMark x1="18750" y1="87342" x2="18750" y2="87342"/>
                          <a14:foregroundMark x1="35938" y1="92405" x2="35938" y2="92405"/>
                          <a14:foregroundMark x1="57031" y1="86076" x2="57031" y2="86076"/>
                          <a14:foregroundMark x1="81250" y1="87342" x2="81250" y2="87342"/>
                        </a14:backgroundRemoval>
                      </a14:imgEffect>
                    </a14:imgLayer>
                  </a14:imgProps>
                </a:ext>
                <a:ext uri="{28A0092B-C50C-407E-A947-70E740481C1C}">
                  <a14:useLocalDpi xmlns:a14="http://schemas.microsoft.com/office/drawing/2010/main"/>
                </a:ext>
              </a:extLst>
            </a:blip>
            <a:srcRect/>
            <a:stretch>
              <a:fillRect/>
            </a:stretch>
          </p:blipFill>
          <p:spPr bwMode="auto">
            <a:xfrm>
              <a:off x="1395474" y="1600555"/>
              <a:ext cx="1219200" cy="74777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Image result for ohsas 18001:2007">
              <a:extLst>
                <a:ext uri="{FF2B5EF4-FFF2-40B4-BE49-F238E27FC236}">
                  <a16:creationId xmlns="" xmlns:a16="http://schemas.microsoft.com/office/drawing/2014/main" id="{AE0AE1C2-C92C-4942-8F2C-6E654AC1498F}"/>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394297" y="1582655"/>
              <a:ext cx="1151432" cy="817349"/>
            </a:xfrm>
            <a:prstGeom prst="rect">
              <a:avLst/>
            </a:prstGeom>
            <a:noFill/>
            <a:extLst>
              <a:ext uri="{909E8E84-426E-40DD-AFC4-6F175D3DCCD1}">
                <a14:hiddenFill xmlns:a14="http://schemas.microsoft.com/office/drawing/2010/main">
                  <a:solidFill>
                    <a:srgbClr val="FFFFFF"/>
                  </a:solidFill>
                </a14:hiddenFill>
              </a:ext>
            </a:extLst>
          </p:spPr>
        </p:pic>
        <p:sp>
          <p:nvSpPr>
            <p:cNvPr id="64" name="Rectangle 63">
              <a:extLst>
                <a:ext uri="{FF2B5EF4-FFF2-40B4-BE49-F238E27FC236}">
                  <a16:creationId xmlns="" xmlns:a16="http://schemas.microsoft.com/office/drawing/2014/main" id="{AFA3DDF7-B287-A642-8257-743A2928CFB4}"/>
                </a:ext>
              </a:extLst>
            </p:cNvPr>
            <p:cNvSpPr/>
            <p:nvPr/>
          </p:nvSpPr>
          <p:spPr>
            <a:xfrm>
              <a:off x="3267733" y="5720455"/>
              <a:ext cx="1447800" cy="528350"/>
            </a:xfrm>
            <a:prstGeom prst="rect">
              <a:avLst/>
            </a:prstGeom>
          </p:spPr>
          <p:txBody>
            <a:bodyPr wrap="square">
              <a:spAutoFit/>
            </a:bodyPr>
            <a:lstStyle/>
            <a:p>
              <a:pPr algn="ctr">
                <a:lnSpc>
                  <a:spcPts val="1700"/>
                </a:lnSpc>
              </a:pPr>
              <a:r>
                <a:rPr lang="en-US" b="1" kern="0" dirty="0">
                  <a:solidFill>
                    <a:schemeClr val="accent6">
                      <a:lumMod val="50000"/>
                    </a:schemeClr>
                  </a:solidFill>
                  <a:cs typeface="Arial" pitchFamily="34" charset="0"/>
                </a:rPr>
                <a:t>Break Bulk </a:t>
              </a:r>
            </a:p>
            <a:p>
              <a:pPr algn="ctr">
                <a:lnSpc>
                  <a:spcPts val="1700"/>
                </a:lnSpc>
              </a:pPr>
              <a:r>
                <a:rPr lang="en-US" b="1" kern="0" dirty="0">
                  <a:solidFill>
                    <a:schemeClr val="accent6">
                      <a:lumMod val="50000"/>
                    </a:schemeClr>
                  </a:solidFill>
                  <a:cs typeface="Arial" pitchFamily="34" charset="0"/>
                </a:rPr>
                <a:t>License</a:t>
              </a:r>
            </a:p>
          </p:txBody>
        </p:sp>
        <p:sp>
          <p:nvSpPr>
            <p:cNvPr id="65" name="Rectangle 64">
              <a:extLst>
                <a:ext uri="{FF2B5EF4-FFF2-40B4-BE49-F238E27FC236}">
                  <a16:creationId xmlns="" xmlns:a16="http://schemas.microsoft.com/office/drawing/2014/main" id="{F5A3A3A9-27E6-144D-BAD1-5902B92DC8B2}"/>
                </a:ext>
              </a:extLst>
            </p:cNvPr>
            <p:cNvSpPr/>
            <p:nvPr/>
          </p:nvSpPr>
          <p:spPr>
            <a:xfrm>
              <a:off x="5461720" y="5775142"/>
              <a:ext cx="1023676" cy="528350"/>
            </a:xfrm>
            <a:prstGeom prst="rect">
              <a:avLst/>
            </a:prstGeom>
          </p:spPr>
          <p:txBody>
            <a:bodyPr wrap="square">
              <a:spAutoFit/>
            </a:bodyPr>
            <a:lstStyle/>
            <a:p>
              <a:pPr algn="ctr">
                <a:lnSpc>
                  <a:spcPts val="1700"/>
                </a:lnSpc>
              </a:pPr>
              <a:r>
                <a:rPr lang="en-US" sz="2400" b="1" kern="0" dirty="0">
                  <a:solidFill>
                    <a:schemeClr val="accent1">
                      <a:lumMod val="75000"/>
                    </a:schemeClr>
                  </a:solidFill>
                  <a:cs typeface="Arial" pitchFamily="34" charset="0"/>
                </a:rPr>
                <a:t>CHA</a:t>
              </a:r>
            </a:p>
            <a:p>
              <a:pPr algn="ctr">
                <a:lnSpc>
                  <a:spcPts val="1700"/>
                </a:lnSpc>
              </a:pPr>
              <a:r>
                <a:rPr lang="en-US" sz="1600" b="1" kern="0" dirty="0">
                  <a:solidFill>
                    <a:schemeClr val="accent1">
                      <a:lumMod val="75000"/>
                    </a:schemeClr>
                  </a:solidFill>
                  <a:cs typeface="Arial" pitchFamily="34" charset="0"/>
                </a:rPr>
                <a:t>License</a:t>
              </a:r>
              <a:endParaRPr lang="en-US" sz="1600" b="1" dirty="0">
                <a:solidFill>
                  <a:schemeClr val="accent1">
                    <a:lumMod val="75000"/>
                  </a:schemeClr>
                </a:solidFill>
              </a:endParaRPr>
            </a:p>
          </p:txBody>
        </p:sp>
        <p:sp>
          <p:nvSpPr>
            <p:cNvPr id="66" name="Rectangle 65">
              <a:extLst>
                <a:ext uri="{FF2B5EF4-FFF2-40B4-BE49-F238E27FC236}">
                  <a16:creationId xmlns="" xmlns:a16="http://schemas.microsoft.com/office/drawing/2014/main" id="{40EA9C55-8A9A-4748-B4C9-D26C91A0B5A5}"/>
                </a:ext>
              </a:extLst>
            </p:cNvPr>
            <p:cNvSpPr/>
            <p:nvPr/>
          </p:nvSpPr>
          <p:spPr>
            <a:xfrm>
              <a:off x="1178004" y="5212248"/>
              <a:ext cx="1654139" cy="1654139"/>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7" name="Picture 66" descr="A close up of a sign&#10;&#10;Description automatically generated">
              <a:extLst>
                <a:ext uri="{FF2B5EF4-FFF2-40B4-BE49-F238E27FC236}">
                  <a16:creationId xmlns="" xmlns:a16="http://schemas.microsoft.com/office/drawing/2014/main" id="{ABE0CB8D-90AA-8141-A94C-7AFB1CEBFA4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53936" y="5775142"/>
              <a:ext cx="1302273" cy="528351"/>
            </a:xfrm>
            <a:prstGeom prst="rect">
              <a:avLst/>
            </a:prstGeom>
          </p:spPr>
        </p:pic>
      </p:grpSp>
      <p:cxnSp>
        <p:nvCxnSpPr>
          <p:cNvPr id="68" name="Straight Connector 67">
            <a:extLst>
              <a:ext uri="{FF2B5EF4-FFF2-40B4-BE49-F238E27FC236}">
                <a16:creationId xmlns="" xmlns:a16="http://schemas.microsoft.com/office/drawing/2014/main" id="{CB6D865F-FC44-BA43-932C-DAE93834197A}"/>
              </a:ext>
            </a:extLst>
          </p:cNvPr>
          <p:cNvCxnSpPr>
            <a:cxnSpLocks/>
          </p:cNvCxnSpPr>
          <p:nvPr/>
        </p:nvCxnSpPr>
        <p:spPr>
          <a:xfrm>
            <a:off x="6931959" y="2492021"/>
            <a:ext cx="52600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D273E1DE-3243-BF45-AB65-660F2ED496B6}"/>
              </a:ext>
            </a:extLst>
          </p:cNvPr>
          <p:cNvCxnSpPr>
            <a:cxnSpLocks/>
          </p:cNvCxnSpPr>
          <p:nvPr/>
        </p:nvCxnSpPr>
        <p:spPr>
          <a:xfrm>
            <a:off x="6931959" y="5060409"/>
            <a:ext cx="526004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57112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a:extLst>
              <a:ext uri="{FF2B5EF4-FFF2-40B4-BE49-F238E27FC236}">
                <a16:creationId xmlns="" xmlns:a16="http://schemas.microsoft.com/office/drawing/2014/main" id="{41B2A313-D8D6-4598-8B6E-7438B75AED9A}"/>
              </a:ext>
            </a:extLst>
          </p:cNvPr>
          <p:cNvPicPr>
            <a:picLocks noGrp="1" noChangeAspect="1"/>
          </p:cNvPicPr>
          <p:nvPr>
            <p:ph type="pic" sz="quarter" idx="4294967295"/>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p:spPr>
      </p:pic>
      <p:sp>
        <p:nvSpPr>
          <p:cNvPr id="3" name="Text Placeholder 7">
            <a:extLst>
              <a:ext uri="{FF2B5EF4-FFF2-40B4-BE49-F238E27FC236}">
                <a16:creationId xmlns="" xmlns:a16="http://schemas.microsoft.com/office/drawing/2014/main" id="{DE86EC5B-AA7B-494D-AE7D-3F6731D0FFE3}"/>
              </a:ext>
            </a:extLst>
          </p:cNvPr>
          <p:cNvSpPr txBox="1">
            <a:spLocks/>
          </p:cNvSpPr>
          <p:nvPr/>
        </p:nvSpPr>
        <p:spPr>
          <a:xfrm>
            <a:off x="5643457" y="487001"/>
            <a:ext cx="5934093" cy="2119227"/>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182880" indent="-182880">
              <a:lnSpc>
                <a:spcPct val="100000"/>
              </a:lnSpc>
              <a:buClr>
                <a:schemeClr val="accent2"/>
              </a:buClr>
              <a:buFont typeface="Wingdings" panose="05000000000000000000" pitchFamily="2" charset="2"/>
              <a:buChar char="v"/>
            </a:pPr>
            <a:r>
              <a:rPr lang="en-IN" sz="1250" dirty="0">
                <a:solidFill>
                  <a:srgbClr val="151515"/>
                </a:solidFill>
                <a:latin typeface="+mj-lt"/>
                <a:cs typeface="Calibri" panose="020F0502020204030204" pitchFamily="34" charset="0"/>
              </a:rPr>
              <a:t>Over 36 people-centric, participative initiatives and projects being run across the country, impacting more than 42,000 </a:t>
            </a:r>
            <a:r>
              <a:rPr lang="en-IN" sz="1250" dirty="0" smtClean="0">
                <a:solidFill>
                  <a:srgbClr val="151515"/>
                </a:solidFill>
                <a:latin typeface="+mj-lt"/>
                <a:cs typeface="Calibri" panose="020F0502020204030204" pitchFamily="34" charset="0"/>
              </a:rPr>
              <a:t>lives</a:t>
            </a:r>
            <a:endParaRPr lang="en-IN" sz="1250" dirty="0">
              <a:solidFill>
                <a:srgbClr val="151515"/>
              </a:solidFill>
              <a:latin typeface="+mj-lt"/>
              <a:cs typeface="Calibri" panose="020F0502020204030204" pitchFamily="34" charset="0"/>
            </a:endParaRPr>
          </a:p>
          <a:p>
            <a:pPr marL="182880" indent="-182880">
              <a:lnSpc>
                <a:spcPct val="100000"/>
              </a:lnSpc>
              <a:buClr>
                <a:schemeClr val="accent2"/>
              </a:buClr>
              <a:buFont typeface="Wingdings" panose="05000000000000000000" pitchFamily="2" charset="2"/>
              <a:buChar char="v"/>
            </a:pPr>
            <a:r>
              <a:rPr lang="en-IN" sz="1250" dirty="0">
                <a:solidFill>
                  <a:srgbClr val="151515"/>
                </a:solidFill>
                <a:latin typeface="+mj-lt"/>
                <a:cs typeface="Calibri" panose="020F0502020204030204" pitchFamily="34" charset="0"/>
              </a:rPr>
              <a:t>With a vision to plant a million trees, more than 650,000 fruit-bearing trees have been planted under our </a:t>
            </a:r>
            <a:r>
              <a:rPr lang="en-IN" sz="1250" dirty="0" err="1">
                <a:solidFill>
                  <a:srgbClr val="151515"/>
                </a:solidFill>
                <a:latin typeface="+mj-lt"/>
                <a:cs typeface="Calibri" panose="020F0502020204030204" pitchFamily="34" charset="0"/>
              </a:rPr>
              <a:t>Maitree</a:t>
            </a:r>
            <a:r>
              <a:rPr lang="en-IN" sz="1250" dirty="0">
                <a:solidFill>
                  <a:srgbClr val="151515"/>
                </a:solidFill>
                <a:latin typeface="+mj-lt"/>
                <a:cs typeface="Calibri" panose="020F0502020204030204" pitchFamily="34" charset="0"/>
              </a:rPr>
              <a:t> initiative to increase the Earth's green cover and provide livelihood to farmers in tribal </a:t>
            </a:r>
            <a:r>
              <a:rPr lang="en-IN" sz="1250" dirty="0" smtClean="0">
                <a:solidFill>
                  <a:srgbClr val="151515"/>
                </a:solidFill>
                <a:latin typeface="+mj-lt"/>
                <a:cs typeface="Calibri" panose="020F0502020204030204" pitchFamily="34" charset="0"/>
              </a:rPr>
              <a:t>communities</a:t>
            </a:r>
            <a:endParaRPr lang="en-IN" sz="1250" dirty="0">
              <a:solidFill>
                <a:srgbClr val="151515"/>
              </a:solidFill>
              <a:latin typeface="+mj-lt"/>
              <a:cs typeface="Calibri" panose="020F0502020204030204" pitchFamily="34" charset="0"/>
            </a:endParaRPr>
          </a:p>
          <a:p>
            <a:pPr marL="182880" indent="-182880">
              <a:lnSpc>
                <a:spcPct val="100000"/>
              </a:lnSpc>
              <a:buClr>
                <a:schemeClr val="accent2"/>
              </a:buClr>
              <a:buFont typeface="Wingdings" panose="05000000000000000000" pitchFamily="2" charset="2"/>
              <a:buChar char="v"/>
            </a:pPr>
            <a:r>
              <a:rPr lang="en-IN" sz="1250" dirty="0">
                <a:solidFill>
                  <a:srgbClr val="151515"/>
                </a:solidFill>
                <a:latin typeface="+mj-lt"/>
                <a:cs typeface="Calibri" panose="020F0502020204030204" pitchFamily="34" charset="0"/>
              </a:rPr>
              <a:t>Numerous relief activities like food distribution to vulnerable and underprivileged individuals, monetary contributions, funding for PPE for frontline healthcare workers, construction of houses, etc. carried out to spread hope and smiles, especially during tough situations like the global COVID-19 </a:t>
            </a:r>
            <a:r>
              <a:rPr lang="en-IN" sz="1250" dirty="0" smtClean="0">
                <a:solidFill>
                  <a:srgbClr val="151515"/>
                </a:solidFill>
                <a:latin typeface="+mj-lt"/>
                <a:cs typeface="Calibri" panose="020F0502020204030204" pitchFamily="34" charset="0"/>
              </a:rPr>
              <a:t>pandemic</a:t>
            </a:r>
            <a:endParaRPr lang="en-IN" sz="1250" dirty="0">
              <a:solidFill>
                <a:srgbClr val="151515"/>
              </a:solidFill>
              <a:latin typeface="+mj-lt"/>
              <a:cs typeface="Calibri" panose="020F0502020204030204" pitchFamily="34" charset="0"/>
            </a:endParaRPr>
          </a:p>
        </p:txBody>
      </p:sp>
      <p:sp>
        <p:nvSpPr>
          <p:cNvPr id="6" name="Rectangle 5">
            <a:extLst>
              <a:ext uri="{FF2B5EF4-FFF2-40B4-BE49-F238E27FC236}">
                <a16:creationId xmlns="" xmlns:a16="http://schemas.microsoft.com/office/drawing/2014/main" id="{927DEDB9-3B7E-405B-BBC8-12CD64D3B143}"/>
              </a:ext>
            </a:extLst>
          </p:cNvPr>
          <p:cNvSpPr/>
          <p:nvPr/>
        </p:nvSpPr>
        <p:spPr>
          <a:xfrm>
            <a:off x="7873110" y="3876150"/>
            <a:ext cx="864211" cy="276999"/>
          </a:xfrm>
          <a:prstGeom prst="rect">
            <a:avLst/>
          </a:prstGeom>
        </p:spPr>
        <p:txBody>
          <a:bodyPr wrap="none">
            <a:spAutoFit/>
          </a:bodyPr>
          <a:lstStyle/>
          <a:p>
            <a:pPr algn="ctr"/>
            <a:r>
              <a:rPr lang="en-IN" sz="1200" dirty="0">
                <a:latin typeface="Calibri" panose="020F0502020204030204" pitchFamily="34" charset="0"/>
                <a:cs typeface="Calibri" panose="020F0502020204030204" pitchFamily="34" charset="0"/>
              </a:rPr>
              <a:t>Healthcare</a:t>
            </a:r>
          </a:p>
        </p:txBody>
      </p:sp>
      <p:sp>
        <p:nvSpPr>
          <p:cNvPr id="9" name="Rectangle 8">
            <a:extLst>
              <a:ext uri="{FF2B5EF4-FFF2-40B4-BE49-F238E27FC236}">
                <a16:creationId xmlns="" xmlns:a16="http://schemas.microsoft.com/office/drawing/2014/main" id="{A67BEC2B-0086-4DD9-B6E5-FF2E1FFC84A4}"/>
              </a:ext>
            </a:extLst>
          </p:cNvPr>
          <p:cNvSpPr/>
          <p:nvPr/>
        </p:nvSpPr>
        <p:spPr>
          <a:xfrm>
            <a:off x="6987141" y="3876150"/>
            <a:ext cx="807144" cy="276999"/>
          </a:xfrm>
          <a:prstGeom prst="rect">
            <a:avLst/>
          </a:prstGeom>
        </p:spPr>
        <p:txBody>
          <a:bodyPr wrap="none">
            <a:spAutoFit/>
          </a:bodyPr>
          <a:lstStyle/>
          <a:p>
            <a:pPr algn="ctr"/>
            <a:r>
              <a:rPr lang="en-IN" sz="1200" dirty="0">
                <a:latin typeface="Calibri" panose="020F0502020204030204" pitchFamily="34" charset="0"/>
                <a:cs typeface="Calibri" panose="020F0502020204030204" pitchFamily="34" charset="0"/>
              </a:rPr>
              <a:t>Education</a:t>
            </a:r>
          </a:p>
        </p:txBody>
      </p:sp>
      <p:sp>
        <p:nvSpPr>
          <p:cNvPr id="12" name="Rectangle 11">
            <a:extLst>
              <a:ext uri="{FF2B5EF4-FFF2-40B4-BE49-F238E27FC236}">
                <a16:creationId xmlns="" xmlns:a16="http://schemas.microsoft.com/office/drawing/2014/main" id="{0CB8DFEF-C19D-4072-860D-4120FAE3AAAB}"/>
              </a:ext>
            </a:extLst>
          </p:cNvPr>
          <p:cNvSpPr/>
          <p:nvPr/>
        </p:nvSpPr>
        <p:spPr>
          <a:xfrm>
            <a:off x="5965243" y="3876150"/>
            <a:ext cx="986104" cy="276999"/>
          </a:xfrm>
          <a:prstGeom prst="rect">
            <a:avLst/>
          </a:prstGeom>
        </p:spPr>
        <p:txBody>
          <a:bodyPr wrap="none">
            <a:spAutoFit/>
          </a:bodyPr>
          <a:lstStyle/>
          <a:p>
            <a:pPr algn="ctr"/>
            <a:r>
              <a:rPr lang="en-IN" sz="1200" dirty="0">
                <a:latin typeface="Calibri" panose="020F0502020204030204" pitchFamily="34" charset="0"/>
                <a:cs typeface="Calibri" panose="020F0502020204030204" pitchFamily="34" charset="0"/>
              </a:rPr>
              <a:t>Environment</a:t>
            </a:r>
          </a:p>
        </p:txBody>
      </p:sp>
      <p:sp>
        <p:nvSpPr>
          <p:cNvPr id="15" name="Rectangle 14">
            <a:extLst>
              <a:ext uri="{FF2B5EF4-FFF2-40B4-BE49-F238E27FC236}">
                <a16:creationId xmlns="" xmlns:a16="http://schemas.microsoft.com/office/drawing/2014/main" id="{2BE73B7C-A043-4007-8344-1A01C056ED95}"/>
              </a:ext>
            </a:extLst>
          </p:cNvPr>
          <p:cNvSpPr/>
          <p:nvPr/>
        </p:nvSpPr>
        <p:spPr>
          <a:xfrm>
            <a:off x="9512738" y="3876150"/>
            <a:ext cx="1372516" cy="461665"/>
          </a:xfrm>
          <a:prstGeom prst="rect">
            <a:avLst/>
          </a:prstGeom>
        </p:spPr>
        <p:txBody>
          <a:bodyPr wrap="square">
            <a:spAutoFit/>
          </a:bodyPr>
          <a:lstStyle/>
          <a:p>
            <a:pPr algn="ctr"/>
            <a:r>
              <a:rPr lang="en-IN" sz="1200" dirty="0">
                <a:latin typeface="Calibri" panose="020F0502020204030204" pitchFamily="34" charset="0"/>
                <a:cs typeface="Calibri" panose="020F0502020204030204" pitchFamily="34" charset="0"/>
              </a:rPr>
              <a:t>Women Empowerment</a:t>
            </a:r>
          </a:p>
        </p:txBody>
      </p:sp>
      <p:sp>
        <p:nvSpPr>
          <p:cNvPr id="18" name="Rectangle 17">
            <a:extLst>
              <a:ext uri="{FF2B5EF4-FFF2-40B4-BE49-F238E27FC236}">
                <a16:creationId xmlns="" xmlns:a16="http://schemas.microsoft.com/office/drawing/2014/main" id="{013937D5-30C5-427D-BC6A-7050DD7F0473}"/>
              </a:ext>
            </a:extLst>
          </p:cNvPr>
          <p:cNvSpPr/>
          <p:nvPr/>
        </p:nvSpPr>
        <p:spPr>
          <a:xfrm>
            <a:off x="8751593" y="3876150"/>
            <a:ext cx="1003035" cy="461665"/>
          </a:xfrm>
          <a:prstGeom prst="rect">
            <a:avLst/>
          </a:prstGeom>
        </p:spPr>
        <p:txBody>
          <a:bodyPr wrap="square">
            <a:spAutoFit/>
          </a:bodyPr>
          <a:lstStyle/>
          <a:p>
            <a:pPr algn="ctr"/>
            <a:r>
              <a:rPr lang="en-IN" sz="1200" dirty="0">
                <a:latin typeface="Calibri" panose="020F0502020204030204" pitchFamily="34" charset="0"/>
                <a:cs typeface="Calibri" panose="020F0502020204030204" pitchFamily="34" charset="0"/>
              </a:rPr>
              <a:t>Disaster Relief</a:t>
            </a:r>
          </a:p>
        </p:txBody>
      </p:sp>
      <p:sp>
        <p:nvSpPr>
          <p:cNvPr id="21" name="Rectangle 20">
            <a:extLst>
              <a:ext uri="{FF2B5EF4-FFF2-40B4-BE49-F238E27FC236}">
                <a16:creationId xmlns="" xmlns:a16="http://schemas.microsoft.com/office/drawing/2014/main" id="{364EDB9D-F97D-4D1A-A8AC-C600DC1730B9}"/>
              </a:ext>
            </a:extLst>
          </p:cNvPr>
          <p:cNvSpPr/>
          <p:nvPr/>
        </p:nvSpPr>
        <p:spPr>
          <a:xfrm>
            <a:off x="10831778" y="3876150"/>
            <a:ext cx="582211" cy="276999"/>
          </a:xfrm>
          <a:prstGeom prst="rect">
            <a:avLst/>
          </a:prstGeom>
        </p:spPr>
        <p:txBody>
          <a:bodyPr wrap="none">
            <a:spAutoFit/>
          </a:bodyPr>
          <a:lstStyle/>
          <a:p>
            <a:pPr algn="ctr"/>
            <a:r>
              <a:rPr lang="en-IN" sz="1200" dirty="0">
                <a:latin typeface="Calibri" panose="020F0502020204030204" pitchFamily="34" charset="0"/>
                <a:cs typeface="Calibri" panose="020F0502020204030204" pitchFamily="34" charset="0"/>
              </a:rPr>
              <a:t>Sports</a:t>
            </a:r>
          </a:p>
        </p:txBody>
      </p:sp>
      <p:sp>
        <p:nvSpPr>
          <p:cNvPr id="25" name="TextBox 24">
            <a:extLst>
              <a:ext uri="{FF2B5EF4-FFF2-40B4-BE49-F238E27FC236}">
                <a16:creationId xmlns="" xmlns:a16="http://schemas.microsoft.com/office/drawing/2014/main" id="{09824164-30C2-40F6-ACD8-68326DCE2DA7}"/>
              </a:ext>
            </a:extLst>
          </p:cNvPr>
          <p:cNvSpPr txBox="1"/>
          <p:nvPr/>
        </p:nvSpPr>
        <p:spPr>
          <a:xfrm>
            <a:off x="10255027" y="5740056"/>
            <a:ext cx="1467022" cy="451406"/>
          </a:xfrm>
          <a:prstGeom prst="rect">
            <a:avLst/>
          </a:prstGeom>
          <a:noFill/>
        </p:spPr>
        <p:txBody>
          <a:bodyPr wrap="square" rtlCol="0">
            <a:spAutoFit/>
          </a:bodyPr>
          <a:lstStyle/>
          <a:p>
            <a:pPr algn="ctr">
              <a:lnSpc>
                <a:spcPts val="1400"/>
              </a:lnSpc>
            </a:pPr>
            <a:r>
              <a:rPr lang="en-IN" sz="1100" dirty="0">
                <a:solidFill>
                  <a:schemeClr val="tx1">
                    <a:lumMod val="75000"/>
                    <a:lumOff val="25000"/>
                  </a:schemeClr>
                </a:solidFill>
                <a:latin typeface="Calibri" panose="020F0502020204030204" pitchFamily="34" charset="0"/>
                <a:cs typeface="Calibri" panose="020F0502020204030204" pitchFamily="34" charset="0"/>
              </a:rPr>
              <a:t>Our initiative towards sustainable tomorrow</a:t>
            </a:r>
            <a:endParaRPr lang="en-US" sz="11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 xmlns:a16="http://schemas.microsoft.com/office/drawing/2014/main" id="{711E26FA-5333-43D4-BDED-DA448E4EDD1A}"/>
              </a:ext>
            </a:extLst>
          </p:cNvPr>
          <p:cNvSpPr txBox="1"/>
          <p:nvPr/>
        </p:nvSpPr>
        <p:spPr>
          <a:xfrm>
            <a:off x="5796200" y="5740056"/>
            <a:ext cx="1467817" cy="451406"/>
          </a:xfrm>
          <a:prstGeom prst="rect">
            <a:avLst/>
          </a:prstGeom>
          <a:noFill/>
        </p:spPr>
        <p:txBody>
          <a:bodyPr wrap="square" rtlCol="0">
            <a:spAutoFit/>
          </a:bodyPr>
          <a:lstStyle/>
          <a:p>
            <a:pPr algn="ctr">
              <a:lnSpc>
                <a:spcPts val="1400"/>
              </a:lnSpc>
            </a:pPr>
            <a:r>
              <a:rPr lang="en-IN" sz="1100" dirty="0">
                <a:solidFill>
                  <a:schemeClr val="tx1">
                    <a:lumMod val="75000"/>
                    <a:lumOff val="25000"/>
                  </a:schemeClr>
                </a:solidFill>
                <a:latin typeface="Calibri" panose="020F0502020204030204" pitchFamily="34" charset="0"/>
                <a:cs typeface="Calibri" panose="020F0502020204030204" pitchFamily="34" charset="0"/>
              </a:rPr>
              <a:t>Growing future with tree plantation</a:t>
            </a:r>
            <a:endParaRPr lang="en-US" sz="11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 xmlns:a16="http://schemas.microsoft.com/office/drawing/2014/main" id="{38F06AD6-6512-4BAB-92E8-942B63DE48DE}"/>
              </a:ext>
            </a:extLst>
          </p:cNvPr>
          <p:cNvSpPr txBox="1"/>
          <p:nvPr/>
        </p:nvSpPr>
        <p:spPr>
          <a:xfrm>
            <a:off x="7209036" y="5740056"/>
            <a:ext cx="1318114" cy="443776"/>
          </a:xfrm>
          <a:prstGeom prst="rect">
            <a:avLst/>
          </a:prstGeom>
          <a:noFill/>
        </p:spPr>
        <p:txBody>
          <a:bodyPr wrap="square" rtlCol="0">
            <a:spAutoFit/>
          </a:bodyPr>
          <a:lstStyle/>
          <a:p>
            <a:pPr algn="ctr">
              <a:lnSpc>
                <a:spcPts val="1400"/>
              </a:lnSpc>
            </a:pPr>
            <a:r>
              <a:rPr lang="en-IN" sz="1100" dirty="0">
                <a:solidFill>
                  <a:schemeClr val="tx1">
                    <a:lumMod val="75000"/>
                    <a:lumOff val="25000"/>
                  </a:schemeClr>
                </a:solidFill>
                <a:latin typeface="Calibri" panose="020F0502020204030204" pitchFamily="34" charset="0"/>
                <a:cs typeface="Calibri" panose="020F0502020204030204" pitchFamily="34" charset="0"/>
              </a:rPr>
              <a:t>Skill development</a:t>
            </a:r>
          </a:p>
          <a:p>
            <a:pPr algn="ctr">
              <a:lnSpc>
                <a:spcPts val="1400"/>
              </a:lnSpc>
            </a:pPr>
            <a:r>
              <a:rPr lang="en-IN" sz="1100" dirty="0">
                <a:solidFill>
                  <a:schemeClr val="tx1">
                    <a:lumMod val="75000"/>
                    <a:lumOff val="25000"/>
                  </a:schemeClr>
                </a:solidFill>
                <a:latin typeface="Calibri" panose="020F0502020204030204" pitchFamily="34" charset="0"/>
                <a:cs typeface="Calibri" panose="020F0502020204030204" pitchFamily="34" charset="0"/>
              </a:rPr>
              <a:t>program</a:t>
            </a:r>
            <a:endParaRPr lang="en-US" sz="11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28" name="TextBox 27">
            <a:extLst>
              <a:ext uri="{FF2B5EF4-FFF2-40B4-BE49-F238E27FC236}">
                <a16:creationId xmlns="" xmlns:a16="http://schemas.microsoft.com/office/drawing/2014/main" id="{E39EFF87-7FA8-4EA9-A2FC-BF01EEEB3C7C}"/>
              </a:ext>
            </a:extLst>
          </p:cNvPr>
          <p:cNvSpPr txBox="1"/>
          <p:nvPr/>
        </p:nvSpPr>
        <p:spPr>
          <a:xfrm>
            <a:off x="8625086" y="5740056"/>
            <a:ext cx="1584304" cy="443776"/>
          </a:xfrm>
          <a:prstGeom prst="rect">
            <a:avLst/>
          </a:prstGeom>
          <a:noFill/>
        </p:spPr>
        <p:txBody>
          <a:bodyPr wrap="square" rtlCol="0">
            <a:spAutoFit/>
          </a:bodyPr>
          <a:lstStyle/>
          <a:p>
            <a:pPr algn="ctr">
              <a:lnSpc>
                <a:spcPts val="1400"/>
              </a:lnSpc>
            </a:pPr>
            <a:r>
              <a:rPr lang="en-IN" sz="1100" dirty="0">
                <a:solidFill>
                  <a:schemeClr val="tx1">
                    <a:lumMod val="75000"/>
                    <a:lumOff val="25000"/>
                  </a:schemeClr>
                </a:solidFill>
                <a:latin typeface="Calibri" panose="020F0502020204030204" pitchFamily="34" charset="0"/>
                <a:cs typeface="Calibri" panose="020F0502020204030204" pitchFamily="34" charset="0"/>
              </a:rPr>
              <a:t>Cataract diagnosis</a:t>
            </a:r>
            <a:br>
              <a:rPr lang="en-IN" sz="1100" dirty="0">
                <a:solidFill>
                  <a:schemeClr val="tx1">
                    <a:lumMod val="75000"/>
                    <a:lumOff val="25000"/>
                  </a:schemeClr>
                </a:solidFill>
                <a:latin typeface="Calibri" panose="020F0502020204030204" pitchFamily="34" charset="0"/>
                <a:cs typeface="Calibri" panose="020F0502020204030204" pitchFamily="34" charset="0"/>
              </a:rPr>
            </a:br>
            <a:r>
              <a:rPr lang="en-IN" sz="1100" dirty="0">
                <a:solidFill>
                  <a:schemeClr val="tx1">
                    <a:lumMod val="75000"/>
                    <a:lumOff val="25000"/>
                  </a:schemeClr>
                </a:solidFill>
                <a:latin typeface="Calibri" panose="020F0502020204030204" pitchFamily="34" charset="0"/>
                <a:cs typeface="Calibri" panose="020F0502020204030204" pitchFamily="34" charset="0"/>
              </a:rPr>
              <a:t>and operations program</a:t>
            </a:r>
            <a:endParaRPr lang="en-US" sz="11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7" name="Rectangle: Rounded Corners 36">
            <a:extLst>
              <a:ext uri="{FF2B5EF4-FFF2-40B4-BE49-F238E27FC236}">
                <a16:creationId xmlns="" xmlns:a16="http://schemas.microsoft.com/office/drawing/2014/main" id="{92D9859D-407F-4BAF-8F51-5EC1A9E6B1B0}"/>
              </a:ext>
            </a:extLst>
          </p:cNvPr>
          <p:cNvSpPr/>
          <p:nvPr/>
        </p:nvSpPr>
        <p:spPr>
          <a:xfrm>
            <a:off x="5737649" y="2981425"/>
            <a:ext cx="6057616" cy="1381618"/>
          </a:xfrm>
          <a:prstGeom prst="roundRect">
            <a:avLst>
              <a:gd name="adj" fmla="val 10364"/>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Rectangle: Rounded Corners 37">
            <a:extLst>
              <a:ext uri="{FF2B5EF4-FFF2-40B4-BE49-F238E27FC236}">
                <a16:creationId xmlns="" xmlns:a16="http://schemas.microsoft.com/office/drawing/2014/main" id="{0B0351F7-00FC-45BD-A0F3-C4884A74F8FB}"/>
              </a:ext>
            </a:extLst>
          </p:cNvPr>
          <p:cNvSpPr/>
          <p:nvPr/>
        </p:nvSpPr>
        <p:spPr>
          <a:xfrm>
            <a:off x="5965243" y="2837320"/>
            <a:ext cx="2015047" cy="287066"/>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TextBox 34">
            <a:extLst>
              <a:ext uri="{FF2B5EF4-FFF2-40B4-BE49-F238E27FC236}">
                <a16:creationId xmlns="" xmlns:a16="http://schemas.microsoft.com/office/drawing/2014/main" id="{A6FC771A-1DBE-4EB3-BEEF-A434E5E3183F}"/>
              </a:ext>
            </a:extLst>
          </p:cNvPr>
          <p:cNvSpPr txBox="1"/>
          <p:nvPr/>
        </p:nvSpPr>
        <p:spPr>
          <a:xfrm>
            <a:off x="5992057" y="2816122"/>
            <a:ext cx="2624830" cy="307777"/>
          </a:xfrm>
          <a:prstGeom prst="rect">
            <a:avLst/>
          </a:prstGeom>
          <a:noFill/>
        </p:spPr>
        <p:txBody>
          <a:bodyPr wrap="square">
            <a:spAutoFit/>
          </a:bodyPr>
          <a:lstStyle/>
          <a:p>
            <a:r>
              <a:rPr lang="en-IN" sz="1400" b="1" dirty="0">
                <a:solidFill>
                  <a:schemeClr val="bg1"/>
                </a:solidFill>
                <a:latin typeface="Calibri" panose="020F0502020204030204" pitchFamily="34" charset="0"/>
                <a:cs typeface="Calibri" panose="020F0502020204030204" pitchFamily="34" charset="0"/>
              </a:rPr>
              <a:t>Areas we contribute to</a:t>
            </a:r>
          </a:p>
        </p:txBody>
      </p:sp>
      <p:sp>
        <p:nvSpPr>
          <p:cNvPr id="39" name="TextBox 38">
            <a:extLst>
              <a:ext uri="{FF2B5EF4-FFF2-40B4-BE49-F238E27FC236}">
                <a16:creationId xmlns="" xmlns:a16="http://schemas.microsoft.com/office/drawing/2014/main" id="{7C78A507-B336-4199-834D-27BAC1AE5E93}"/>
              </a:ext>
            </a:extLst>
          </p:cNvPr>
          <p:cNvSpPr txBox="1"/>
          <p:nvPr/>
        </p:nvSpPr>
        <p:spPr>
          <a:xfrm>
            <a:off x="614451" y="487001"/>
            <a:ext cx="4530756" cy="978729"/>
          </a:xfrm>
          <a:prstGeom prst="rect">
            <a:avLst/>
          </a:prstGeom>
          <a:noFill/>
        </p:spPr>
        <p:txBody>
          <a:bodyPr wrap="square" rtlCol="0">
            <a:spAutoFit/>
          </a:bodyPr>
          <a:lstStyle/>
          <a:p>
            <a:pPr>
              <a:lnSpc>
                <a:spcPct val="90000"/>
              </a:lnSpc>
            </a:pPr>
            <a:r>
              <a:rPr lang="en-US" sz="3200" b="1" spc="-150" dirty="0">
                <a:solidFill>
                  <a:schemeClr val="tx1">
                    <a:lumMod val="75000"/>
                    <a:lumOff val="25000"/>
                  </a:schemeClr>
                </a:solidFill>
                <a:latin typeface="+mj-lt"/>
                <a:cs typeface="Arial" panose="020B0604020202020204" pitchFamily="34" charset="0"/>
              </a:rPr>
              <a:t>Corporate Social Responsibility initiatives</a:t>
            </a:r>
          </a:p>
        </p:txBody>
      </p:sp>
      <p:sp>
        <p:nvSpPr>
          <p:cNvPr id="40" name="Rectangle: Rounded Corners 39">
            <a:extLst>
              <a:ext uri="{FF2B5EF4-FFF2-40B4-BE49-F238E27FC236}">
                <a16:creationId xmlns="" xmlns:a16="http://schemas.microsoft.com/office/drawing/2014/main" id="{C6A87E48-4E86-4626-816B-844F7F9AAA60}"/>
              </a:ext>
            </a:extLst>
          </p:cNvPr>
          <p:cNvSpPr/>
          <p:nvPr/>
        </p:nvSpPr>
        <p:spPr>
          <a:xfrm>
            <a:off x="5737649" y="4716591"/>
            <a:ext cx="6057616" cy="1654408"/>
          </a:xfrm>
          <a:prstGeom prst="roundRect">
            <a:avLst>
              <a:gd name="adj" fmla="val 10364"/>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Rectangle: Rounded Corners 40">
            <a:extLst>
              <a:ext uri="{FF2B5EF4-FFF2-40B4-BE49-F238E27FC236}">
                <a16:creationId xmlns="" xmlns:a16="http://schemas.microsoft.com/office/drawing/2014/main" id="{093B79DC-FA38-44B1-ACEC-5B8461CED688}"/>
              </a:ext>
            </a:extLst>
          </p:cNvPr>
          <p:cNvSpPr/>
          <p:nvPr/>
        </p:nvSpPr>
        <p:spPr>
          <a:xfrm>
            <a:off x="5965244" y="4572487"/>
            <a:ext cx="2015046" cy="287066"/>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TextBox 41">
            <a:extLst>
              <a:ext uri="{FF2B5EF4-FFF2-40B4-BE49-F238E27FC236}">
                <a16:creationId xmlns="" xmlns:a16="http://schemas.microsoft.com/office/drawing/2014/main" id="{34631EB2-FCA4-4941-AE67-59527C96DA4B}"/>
              </a:ext>
            </a:extLst>
          </p:cNvPr>
          <p:cNvSpPr txBox="1"/>
          <p:nvPr/>
        </p:nvSpPr>
        <p:spPr>
          <a:xfrm>
            <a:off x="5992057" y="4551289"/>
            <a:ext cx="1441005" cy="307777"/>
          </a:xfrm>
          <a:prstGeom prst="rect">
            <a:avLst/>
          </a:prstGeom>
          <a:noFill/>
        </p:spPr>
        <p:txBody>
          <a:bodyPr wrap="square">
            <a:spAutoFit/>
          </a:bodyPr>
          <a:lstStyle/>
          <a:p>
            <a:r>
              <a:rPr lang="en-IN" sz="1400" b="1" dirty="0">
                <a:solidFill>
                  <a:schemeClr val="bg1"/>
                </a:solidFill>
                <a:latin typeface="Calibri" panose="020F0502020204030204" pitchFamily="34" charset="0"/>
                <a:cs typeface="Calibri" panose="020F0502020204030204" pitchFamily="34" charset="0"/>
              </a:rPr>
              <a:t>Our key projects</a:t>
            </a:r>
          </a:p>
        </p:txBody>
      </p:sp>
      <p:sp>
        <p:nvSpPr>
          <p:cNvPr id="43" name="TextBox 42">
            <a:extLst>
              <a:ext uri="{FF2B5EF4-FFF2-40B4-BE49-F238E27FC236}">
                <a16:creationId xmlns="" xmlns:a16="http://schemas.microsoft.com/office/drawing/2014/main" id="{90C580A9-9B1C-4CF1-8056-92ED461288E8}"/>
              </a:ext>
            </a:extLst>
          </p:cNvPr>
          <p:cNvSpPr txBox="1"/>
          <p:nvPr/>
        </p:nvSpPr>
        <p:spPr>
          <a:xfrm>
            <a:off x="340023" y="6572918"/>
            <a:ext cx="3167698" cy="230832"/>
          </a:xfrm>
          <a:prstGeom prst="rect">
            <a:avLst/>
          </a:prstGeom>
          <a:noFill/>
        </p:spPr>
        <p:txBody>
          <a:bodyPr wrap="square">
            <a:spAutoFit/>
          </a:bodyPr>
          <a:lstStyle/>
          <a:p>
            <a:r>
              <a:rPr lang="en-IN" sz="900" spc="300" dirty="0">
                <a:solidFill>
                  <a:schemeClr val="bg1"/>
                </a:solidFill>
                <a:latin typeface="Arial" panose="020B0604020202020204" pitchFamily="34" charset="0"/>
                <a:cs typeface="Arial" panose="020B0604020202020204" pitchFamily="34" charset="0"/>
              </a:rPr>
              <a:t>www.allcargologistics.com</a:t>
            </a:r>
            <a:endParaRPr lang="en-IN" sz="900" spc="300" dirty="0">
              <a:solidFill>
                <a:schemeClr val="bg1"/>
              </a:solidFill>
            </a:endParaRPr>
          </a:p>
        </p:txBody>
      </p:sp>
      <p:pic>
        <p:nvPicPr>
          <p:cNvPr id="24" name="Picture 23">
            <a:extLst>
              <a:ext uri="{FF2B5EF4-FFF2-40B4-BE49-F238E27FC236}">
                <a16:creationId xmlns="" xmlns:a16="http://schemas.microsoft.com/office/drawing/2014/main" id="{95FAF660-099D-BF4B-953D-FBA8673E3C4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56189" y="3217802"/>
            <a:ext cx="5257800" cy="609600"/>
          </a:xfrm>
          <a:prstGeom prst="rect">
            <a:avLst/>
          </a:prstGeom>
        </p:spPr>
      </p:pic>
      <p:pic>
        <p:nvPicPr>
          <p:cNvPr id="31" name="Picture 30" descr="A picture containing text&#10;&#10;Description automatically generated">
            <a:extLst>
              <a:ext uri="{FF2B5EF4-FFF2-40B4-BE49-F238E27FC236}">
                <a16:creationId xmlns="" xmlns:a16="http://schemas.microsoft.com/office/drawing/2014/main" id="{E16E7659-BE62-0040-AC91-BA1562F396E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95693" y="4999036"/>
            <a:ext cx="5511800" cy="698500"/>
          </a:xfrm>
          <a:prstGeom prst="rect">
            <a:avLst/>
          </a:prstGeom>
        </p:spPr>
      </p:pic>
    </p:spTree>
    <p:extLst>
      <p:ext uri="{BB962C8B-B14F-4D97-AF65-F5344CB8AC3E}">
        <p14:creationId xmlns:p14="http://schemas.microsoft.com/office/powerpoint/2010/main" val="229891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 xmlns:a16="http://schemas.microsoft.com/office/drawing/2014/main" id="{8D2A17D3-8442-7340-A561-594003D776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
            <a:ext cx="6501653" cy="6867371"/>
          </a:xfrm>
          <a:prstGeom prst="rect">
            <a:avLst/>
          </a:prstGeom>
        </p:spPr>
      </p:pic>
      <p:sp>
        <p:nvSpPr>
          <p:cNvPr id="35" name="TextBox 34">
            <a:extLst>
              <a:ext uri="{FF2B5EF4-FFF2-40B4-BE49-F238E27FC236}">
                <a16:creationId xmlns="" xmlns:a16="http://schemas.microsoft.com/office/drawing/2014/main" id="{C7A93FF7-2748-4DF2-96DB-D626FEE6C843}"/>
              </a:ext>
            </a:extLst>
          </p:cNvPr>
          <p:cNvSpPr txBox="1"/>
          <p:nvPr/>
        </p:nvSpPr>
        <p:spPr>
          <a:xfrm>
            <a:off x="6830775" y="1590508"/>
            <a:ext cx="4830899" cy="590931"/>
          </a:xfrm>
          <a:prstGeom prst="rect">
            <a:avLst/>
          </a:prstGeom>
          <a:noFill/>
        </p:spPr>
        <p:txBody>
          <a:bodyPr wrap="square" rtlCol="0">
            <a:spAutoFit/>
          </a:bodyPr>
          <a:lstStyle/>
          <a:p>
            <a:pPr>
              <a:lnSpc>
                <a:spcPct val="90000"/>
              </a:lnSpc>
            </a:pPr>
            <a:r>
              <a:rPr lang="en-US" sz="3600" b="1" spc="-150" dirty="0">
                <a:solidFill>
                  <a:schemeClr val="tx1">
                    <a:lumMod val="75000"/>
                    <a:lumOff val="25000"/>
                  </a:schemeClr>
                </a:solidFill>
                <a:latin typeface="+mj-lt"/>
                <a:cs typeface="Arial" panose="020B0604020202020204" pitchFamily="34" charset="0"/>
              </a:rPr>
              <a:t>The </a:t>
            </a:r>
            <a:r>
              <a:rPr lang="en-US" sz="3600" b="1" spc="-150" dirty="0" smtClean="0">
                <a:solidFill>
                  <a:schemeClr val="tx1">
                    <a:lumMod val="75000"/>
                    <a:lumOff val="25000"/>
                  </a:schemeClr>
                </a:solidFill>
                <a:latin typeface="+mj-lt"/>
                <a:cs typeface="Arial" panose="020B0604020202020204" pitchFamily="34" charset="0"/>
              </a:rPr>
              <a:t>Allcargo advantage</a:t>
            </a:r>
            <a:endParaRPr lang="en-US" sz="3600" b="1" spc="-150" dirty="0">
              <a:solidFill>
                <a:schemeClr val="tx1">
                  <a:lumMod val="75000"/>
                  <a:lumOff val="25000"/>
                </a:schemeClr>
              </a:solidFill>
              <a:latin typeface="+mj-lt"/>
              <a:cs typeface="Arial" panose="020B0604020202020204" pitchFamily="34" charset="0"/>
            </a:endParaRPr>
          </a:p>
        </p:txBody>
      </p:sp>
      <p:sp>
        <p:nvSpPr>
          <p:cNvPr id="63" name="TextBox 62">
            <a:extLst>
              <a:ext uri="{FF2B5EF4-FFF2-40B4-BE49-F238E27FC236}">
                <a16:creationId xmlns="" xmlns:a16="http://schemas.microsoft.com/office/drawing/2014/main" id="{B4BC7CEF-CB82-7149-8D5A-6EA2B6D5C33A}"/>
              </a:ext>
            </a:extLst>
          </p:cNvPr>
          <p:cNvSpPr txBox="1"/>
          <p:nvPr/>
        </p:nvSpPr>
        <p:spPr>
          <a:xfrm>
            <a:off x="6755376" y="2480616"/>
            <a:ext cx="4981699" cy="2709653"/>
          </a:xfrm>
          <a:prstGeom prst="rect">
            <a:avLst/>
          </a:prstGeom>
          <a:noFill/>
        </p:spPr>
        <p:txBody>
          <a:bodyPr wrap="square" rtlCol="0">
            <a:spAutoFit/>
          </a:bodyPr>
          <a:lstStyle/>
          <a:p>
            <a:pPr marL="228589" indent="-228589">
              <a:lnSpc>
                <a:spcPct val="120000"/>
              </a:lnSpc>
              <a:spcBef>
                <a:spcPts val="600"/>
              </a:spcBef>
              <a:buClr>
                <a:schemeClr val="accent1">
                  <a:lumMod val="75000"/>
                </a:schemeClr>
              </a:buClr>
              <a:buFont typeface="Wingdings" panose="05000000000000000000" pitchFamily="2" charset="2"/>
              <a:buChar char="§"/>
            </a:pPr>
            <a:r>
              <a:rPr lang="en-US" sz="1400" dirty="0">
                <a:solidFill>
                  <a:schemeClr val="tx1">
                    <a:lumMod val="85000"/>
                    <a:lumOff val="15000"/>
                  </a:schemeClr>
                </a:solidFill>
                <a:latin typeface="+mj-lt"/>
                <a:cs typeface="Arial" panose="020B0604020202020204" pitchFamily="34" charset="0"/>
              </a:rPr>
              <a:t>Reliability in our DNA that delivers peace of mind, every time</a:t>
            </a:r>
          </a:p>
          <a:p>
            <a:pPr marL="228589" indent="-228589">
              <a:lnSpc>
                <a:spcPct val="120000"/>
              </a:lnSpc>
              <a:spcBef>
                <a:spcPts val="600"/>
              </a:spcBef>
              <a:buClr>
                <a:schemeClr val="accent1">
                  <a:lumMod val="75000"/>
                </a:schemeClr>
              </a:buClr>
              <a:buFont typeface="Wingdings" panose="05000000000000000000" pitchFamily="2" charset="2"/>
              <a:buChar char="§"/>
            </a:pPr>
            <a:r>
              <a:rPr lang="en-IN" sz="1400" dirty="0">
                <a:solidFill>
                  <a:schemeClr val="tx1">
                    <a:lumMod val="85000"/>
                    <a:lumOff val="15000"/>
                  </a:schemeClr>
                </a:solidFill>
                <a:latin typeface="+mj-lt"/>
                <a:cs typeface="Arial" panose="020B0604020202020204" pitchFamily="34" charset="0"/>
              </a:rPr>
              <a:t>Expertise across almost all diverse logistics verticals to offer customized, end-to-end solutions for multiple sectors</a:t>
            </a:r>
            <a:endParaRPr lang="en-US" sz="1400" b="1" dirty="0">
              <a:solidFill>
                <a:schemeClr val="tx1">
                  <a:lumMod val="85000"/>
                  <a:lumOff val="15000"/>
                </a:schemeClr>
              </a:solidFill>
              <a:latin typeface="+mj-lt"/>
              <a:cs typeface="Arial" panose="020B0604020202020204" pitchFamily="34" charset="0"/>
            </a:endParaRPr>
          </a:p>
          <a:p>
            <a:pPr marL="228589" indent="-228589">
              <a:lnSpc>
                <a:spcPct val="120000"/>
              </a:lnSpc>
              <a:spcBef>
                <a:spcPts val="600"/>
              </a:spcBef>
              <a:buClr>
                <a:schemeClr val="accent1">
                  <a:lumMod val="75000"/>
                </a:schemeClr>
              </a:buClr>
              <a:buFont typeface="Wingdings" panose="05000000000000000000" pitchFamily="2" charset="2"/>
              <a:buChar char="§"/>
            </a:pPr>
            <a:r>
              <a:rPr lang="en-IN" sz="1400" dirty="0">
                <a:solidFill>
                  <a:schemeClr val="tx1">
                    <a:lumMod val="85000"/>
                    <a:lumOff val="15000"/>
                  </a:schemeClr>
                </a:solidFill>
                <a:latin typeface="+mj-lt"/>
                <a:cs typeface="Arial" panose="020B0604020202020204" pitchFamily="34" charset="0"/>
              </a:rPr>
              <a:t>A future-ready approach led by innovation, ingenuity and adoption of digital tools and technology</a:t>
            </a:r>
          </a:p>
          <a:p>
            <a:pPr marL="228589" indent="-228589">
              <a:lnSpc>
                <a:spcPct val="120000"/>
              </a:lnSpc>
              <a:spcBef>
                <a:spcPts val="600"/>
              </a:spcBef>
              <a:buClr>
                <a:schemeClr val="accent1">
                  <a:lumMod val="75000"/>
                </a:schemeClr>
              </a:buClr>
              <a:buFont typeface="Wingdings" panose="05000000000000000000" pitchFamily="2" charset="2"/>
              <a:buChar char="§"/>
            </a:pPr>
            <a:r>
              <a:rPr lang="en-IN" sz="1400" dirty="0">
                <a:solidFill>
                  <a:schemeClr val="tx1">
                    <a:lumMod val="85000"/>
                    <a:lumOff val="15000"/>
                  </a:schemeClr>
                </a:solidFill>
                <a:latin typeface="+mj-lt"/>
                <a:cs typeface="Arial" panose="020B0604020202020204" pitchFamily="34" charset="0"/>
              </a:rPr>
              <a:t>Unmatched synergies of a global network spanning 180 countries and domestic </a:t>
            </a:r>
            <a:r>
              <a:rPr lang="en-US" sz="1400" dirty="0">
                <a:solidFill>
                  <a:schemeClr val="tx1">
                    <a:lumMod val="85000"/>
                    <a:lumOff val="15000"/>
                  </a:schemeClr>
                </a:solidFill>
                <a:latin typeface="+mj-lt"/>
                <a:cs typeface="Arial" panose="020B0604020202020204" pitchFamily="34" charset="0"/>
              </a:rPr>
              <a:t>coverage spanning the whole of India</a:t>
            </a:r>
          </a:p>
          <a:p>
            <a:pPr marL="228589" indent="-228589">
              <a:lnSpc>
                <a:spcPct val="120000"/>
              </a:lnSpc>
              <a:spcBef>
                <a:spcPts val="600"/>
              </a:spcBef>
              <a:buClr>
                <a:schemeClr val="accent1">
                  <a:lumMod val="75000"/>
                </a:schemeClr>
              </a:buClr>
              <a:buFont typeface="Wingdings" panose="05000000000000000000" pitchFamily="2" charset="2"/>
              <a:buChar char="§"/>
            </a:pPr>
            <a:r>
              <a:rPr lang="en-IN" sz="1400" dirty="0">
                <a:solidFill>
                  <a:schemeClr val="tx1">
                    <a:lumMod val="85000"/>
                    <a:lumOff val="15000"/>
                  </a:schemeClr>
                </a:solidFill>
                <a:latin typeface="+mj-lt"/>
                <a:cs typeface="Arial" panose="020B0604020202020204" pitchFamily="34" charset="0"/>
              </a:rPr>
              <a:t>Commitment to grow sustainably and deliver excellence with value-driven action and highest levels of corporate governance</a:t>
            </a:r>
            <a:endParaRPr lang="en-US" sz="1400" b="1" dirty="0">
              <a:solidFill>
                <a:schemeClr val="tx1">
                  <a:lumMod val="85000"/>
                  <a:lumOff val="15000"/>
                </a:schemeClr>
              </a:solidFill>
              <a:latin typeface="+mj-lt"/>
              <a:cs typeface="Arial" panose="020B0604020202020204" pitchFamily="34" charset="0"/>
            </a:endParaRPr>
          </a:p>
        </p:txBody>
      </p:sp>
      <p:sp>
        <p:nvSpPr>
          <p:cNvPr id="57" name="TextBox 56">
            <a:extLst>
              <a:ext uri="{FF2B5EF4-FFF2-40B4-BE49-F238E27FC236}">
                <a16:creationId xmlns="" xmlns:a16="http://schemas.microsoft.com/office/drawing/2014/main" id="{E8C9628D-1319-2C4F-A2CC-4F77F3F0D962}"/>
              </a:ext>
            </a:extLst>
          </p:cNvPr>
          <p:cNvSpPr txBox="1"/>
          <p:nvPr/>
        </p:nvSpPr>
        <p:spPr>
          <a:xfrm>
            <a:off x="3902036" y="2142062"/>
            <a:ext cx="1277914"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Leadership</a:t>
            </a:r>
            <a:endParaRPr lang="id-ID" sz="1600" b="1" dirty="0">
              <a:latin typeface="Arial" panose="020B0604020202020204" pitchFamily="34" charset="0"/>
              <a:cs typeface="Arial" panose="020B0604020202020204" pitchFamily="34" charset="0"/>
            </a:endParaRPr>
          </a:p>
        </p:txBody>
      </p:sp>
      <p:sp>
        <p:nvSpPr>
          <p:cNvPr id="58" name="TextBox 57">
            <a:extLst>
              <a:ext uri="{FF2B5EF4-FFF2-40B4-BE49-F238E27FC236}">
                <a16:creationId xmlns="" xmlns:a16="http://schemas.microsoft.com/office/drawing/2014/main" id="{3C9E28D2-2AA0-9A4C-8D2A-EBEE312133E7}"/>
              </a:ext>
            </a:extLst>
          </p:cNvPr>
          <p:cNvSpPr txBox="1"/>
          <p:nvPr/>
        </p:nvSpPr>
        <p:spPr>
          <a:xfrm>
            <a:off x="3902036" y="5150695"/>
            <a:ext cx="1107996" cy="338554"/>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Expertise</a:t>
            </a:r>
            <a:endParaRPr lang="id-ID" sz="1600" b="1" dirty="0">
              <a:latin typeface="Arial" panose="020B0604020202020204" pitchFamily="34" charset="0"/>
              <a:cs typeface="Arial" panose="020B0604020202020204" pitchFamily="34" charset="0"/>
            </a:endParaRPr>
          </a:p>
        </p:txBody>
      </p:sp>
      <p:sp>
        <p:nvSpPr>
          <p:cNvPr id="59" name="TextBox 58">
            <a:extLst>
              <a:ext uri="{FF2B5EF4-FFF2-40B4-BE49-F238E27FC236}">
                <a16:creationId xmlns="" xmlns:a16="http://schemas.microsoft.com/office/drawing/2014/main" id="{4AD8317B-C1FD-8245-988A-3D1B1EBE3210}"/>
              </a:ext>
            </a:extLst>
          </p:cNvPr>
          <p:cNvSpPr txBox="1"/>
          <p:nvPr/>
        </p:nvSpPr>
        <p:spPr>
          <a:xfrm>
            <a:off x="3933641" y="3941625"/>
            <a:ext cx="1226746" cy="338554"/>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Innovation</a:t>
            </a:r>
            <a:endParaRPr lang="id-ID" sz="1600" b="1" dirty="0">
              <a:latin typeface="Arial" panose="020B0604020202020204" pitchFamily="34" charset="0"/>
              <a:cs typeface="Arial" panose="020B0604020202020204" pitchFamily="34" charset="0"/>
            </a:endParaRPr>
          </a:p>
        </p:txBody>
      </p:sp>
      <p:sp>
        <p:nvSpPr>
          <p:cNvPr id="60" name="TextBox 59">
            <a:extLst>
              <a:ext uri="{FF2B5EF4-FFF2-40B4-BE49-F238E27FC236}">
                <a16:creationId xmlns="" xmlns:a16="http://schemas.microsoft.com/office/drawing/2014/main" id="{4FFE3F57-A386-C946-8C36-D8D218BA07A6}"/>
              </a:ext>
            </a:extLst>
          </p:cNvPr>
          <p:cNvSpPr txBox="1"/>
          <p:nvPr/>
        </p:nvSpPr>
        <p:spPr>
          <a:xfrm>
            <a:off x="2733095" y="5150695"/>
            <a:ext cx="1022011" cy="338554"/>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Network</a:t>
            </a:r>
            <a:endParaRPr lang="id-ID" sz="1600" b="1" dirty="0">
              <a:latin typeface="Arial" panose="020B0604020202020204" pitchFamily="34" charset="0"/>
              <a:cs typeface="Arial" panose="020B0604020202020204" pitchFamily="34" charset="0"/>
            </a:endParaRPr>
          </a:p>
        </p:txBody>
      </p:sp>
      <p:sp>
        <p:nvSpPr>
          <p:cNvPr id="61" name="TextBox 60">
            <a:extLst>
              <a:ext uri="{FF2B5EF4-FFF2-40B4-BE49-F238E27FC236}">
                <a16:creationId xmlns="" xmlns:a16="http://schemas.microsoft.com/office/drawing/2014/main" id="{F9498B8F-C125-D34C-A892-199C4BEB65B5}"/>
              </a:ext>
            </a:extLst>
          </p:cNvPr>
          <p:cNvSpPr txBox="1"/>
          <p:nvPr/>
        </p:nvSpPr>
        <p:spPr>
          <a:xfrm>
            <a:off x="1372974" y="5153524"/>
            <a:ext cx="1156087" cy="338554"/>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Reliability</a:t>
            </a:r>
            <a:endParaRPr lang="id-ID" sz="1600" b="1" dirty="0">
              <a:latin typeface="Arial" panose="020B0604020202020204" pitchFamily="34" charset="0"/>
              <a:cs typeface="Arial" panose="020B0604020202020204" pitchFamily="34" charset="0"/>
            </a:endParaRPr>
          </a:p>
        </p:txBody>
      </p:sp>
      <p:sp>
        <p:nvSpPr>
          <p:cNvPr id="62" name="TextBox 61">
            <a:extLst>
              <a:ext uri="{FF2B5EF4-FFF2-40B4-BE49-F238E27FC236}">
                <a16:creationId xmlns="" xmlns:a16="http://schemas.microsoft.com/office/drawing/2014/main" id="{DA001F6E-CCF9-1C4B-AF08-94583A9FD745}"/>
              </a:ext>
            </a:extLst>
          </p:cNvPr>
          <p:cNvSpPr txBox="1"/>
          <p:nvPr/>
        </p:nvSpPr>
        <p:spPr>
          <a:xfrm>
            <a:off x="2621974" y="3941625"/>
            <a:ext cx="1244251" cy="338554"/>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Excellence</a:t>
            </a:r>
            <a:endParaRPr lang="id-ID"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709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Placeholder 12" descr="A picture containing person, wall, indoor&#10;&#10;Description automatically generated">
            <a:extLst>
              <a:ext uri="{FF2B5EF4-FFF2-40B4-BE49-F238E27FC236}">
                <a16:creationId xmlns="" xmlns:a16="http://schemas.microsoft.com/office/drawing/2014/main" id="{75503F6E-212C-477B-B108-80BCCA7F693A}"/>
              </a:ext>
            </a:extLst>
          </p:cNvPr>
          <p:cNvPicPr>
            <a:picLocks noGrp="1" noChangeAspect="1"/>
          </p:cNvPicPr>
          <p:nvPr>
            <p:ph type="pic" sz="quarter" idx="15"/>
          </p:nvPr>
        </p:nvPicPr>
        <p:blipFill>
          <a:blip r:embed="rId2" cstate="email">
            <a:alphaModFix amt="50000"/>
            <a:extLst>
              <a:ext uri="{28A0092B-C50C-407E-A947-70E740481C1C}">
                <a14:useLocalDpi xmlns:a14="http://schemas.microsoft.com/office/drawing/2010/main"/>
              </a:ext>
            </a:extLst>
          </a:blip>
          <a:srcRect/>
          <a:stretch>
            <a:fillRect/>
          </a:stretch>
        </p:blipFill>
        <p:spPr>
          <a:xfrm>
            <a:off x="0" y="0"/>
            <a:ext cx="12192000" cy="6858000"/>
          </a:xfrm>
        </p:spPr>
      </p:pic>
      <p:sp>
        <p:nvSpPr>
          <p:cNvPr id="12" name="Rectangle 11">
            <a:extLst>
              <a:ext uri="{FF2B5EF4-FFF2-40B4-BE49-F238E27FC236}">
                <a16:creationId xmlns="" xmlns:a16="http://schemas.microsoft.com/office/drawing/2014/main" id="{A0FAFC70-C507-4094-8F5C-1B114430E8D3}"/>
              </a:ext>
            </a:extLst>
          </p:cNvPr>
          <p:cNvSpPr/>
          <p:nvPr/>
        </p:nvSpPr>
        <p:spPr>
          <a:xfrm>
            <a:off x="7858125" y="5368212"/>
            <a:ext cx="4203224" cy="461665"/>
          </a:xfrm>
          <a:prstGeom prst="rect">
            <a:avLst/>
          </a:prstGeom>
        </p:spPr>
        <p:txBody>
          <a:bodyPr wrap="square">
            <a:spAutoFit/>
          </a:bodyPr>
          <a:lstStyle/>
          <a:p>
            <a:pPr>
              <a:spcBef>
                <a:spcPct val="20000"/>
              </a:spcBef>
              <a:defRPr/>
            </a:pPr>
            <a:r>
              <a:rPr lang="en-IN" sz="1200" kern="0" dirty="0">
                <a:solidFill>
                  <a:schemeClr val="bg1"/>
                </a:solidFill>
                <a:latin typeface="+mj-lt"/>
                <a:cs typeface="Arial" pitchFamily="34" charset="0"/>
              </a:rPr>
              <a:t>Get a glimpse of our global presence, challenging projects and senior leadership talks through our digital magazine, Compass.</a:t>
            </a:r>
            <a:endParaRPr lang="pt-BR" sz="1200" kern="0" dirty="0">
              <a:solidFill>
                <a:schemeClr val="bg1"/>
              </a:solidFill>
              <a:latin typeface="+mj-lt"/>
              <a:cs typeface="Arial" pitchFamily="34" charset="0"/>
            </a:endParaRPr>
          </a:p>
        </p:txBody>
      </p:sp>
      <p:sp>
        <p:nvSpPr>
          <p:cNvPr id="14" name="Rectangle 13">
            <a:extLst>
              <a:ext uri="{FF2B5EF4-FFF2-40B4-BE49-F238E27FC236}">
                <a16:creationId xmlns="" xmlns:a16="http://schemas.microsoft.com/office/drawing/2014/main" id="{741FFB5B-74EB-479C-A232-34068CBD4DBD}"/>
              </a:ext>
            </a:extLst>
          </p:cNvPr>
          <p:cNvSpPr/>
          <p:nvPr/>
        </p:nvSpPr>
        <p:spPr>
          <a:xfrm>
            <a:off x="7877865" y="5952563"/>
            <a:ext cx="2399311" cy="338554"/>
          </a:xfrm>
          <a:prstGeom prst="rect">
            <a:avLst/>
          </a:prstGeom>
        </p:spPr>
        <p:txBody>
          <a:bodyPr wrap="none">
            <a:spAutoFit/>
          </a:bodyPr>
          <a:lstStyle/>
          <a:p>
            <a:pPr algn="ctr"/>
            <a:r>
              <a:rPr lang="en-IN" sz="1400" b="1" dirty="0">
                <a:solidFill>
                  <a:schemeClr val="bg1"/>
                </a:solidFill>
              </a:rPr>
              <a:t>www.</a:t>
            </a:r>
            <a:r>
              <a:rPr lang="en-IN" sz="1600" b="1" dirty="0">
                <a:solidFill>
                  <a:schemeClr val="bg1"/>
                </a:solidFill>
              </a:rPr>
              <a:t>compassdigimag</a:t>
            </a:r>
            <a:r>
              <a:rPr lang="en-IN" sz="1400" b="1" dirty="0">
                <a:solidFill>
                  <a:schemeClr val="bg1"/>
                </a:solidFill>
              </a:rPr>
              <a:t>.com</a:t>
            </a:r>
          </a:p>
        </p:txBody>
      </p:sp>
      <p:pic>
        <p:nvPicPr>
          <p:cNvPr id="4" name="Graphic 3">
            <a:extLst>
              <a:ext uri="{FF2B5EF4-FFF2-40B4-BE49-F238E27FC236}">
                <a16:creationId xmlns="" xmlns:a16="http://schemas.microsoft.com/office/drawing/2014/main" id="{9B63C424-ED53-43D0-BCDE-1587B282FE1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7858125" y="4692445"/>
            <a:ext cx="1914525" cy="523875"/>
          </a:xfrm>
          <a:prstGeom prst="rect">
            <a:avLst/>
          </a:prstGeom>
        </p:spPr>
      </p:pic>
      <p:sp>
        <p:nvSpPr>
          <p:cNvPr id="36" name="Rectangle 35">
            <a:extLst>
              <a:ext uri="{FF2B5EF4-FFF2-40B4-BE49-F238E27FC236}">
                <a16:creationId xmlns="" xmlns:a16="http://schemas.microsoft.com/office/drawing/2014/main" id="{4FD75CB1-0146-42A0-926F-15B7C4640980}"/>
              </a:ext>
            </a:extLst>
          </p:cNvPr>
          <p:cNvSpPr/>
          <p:nvPr/>
        </p:nvSpPr>
        <p:spPr>
          <a:xfrm flipH="1">
            <a:off x="7580843" y="1119116"/>
            <a:ext cx="4611155" cy="322097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itle 25">
            <a:extLst>
              <a:ext uri="{FF2B5EF4-FFF2-40B4-BE49-F238E27FC236}">
                <a16:creationId xmlns="" xmlns:a16="http://schemas.microsoft.com/office/drawing/2014/main" id="{2F9A73EF-CA08-4A7A-A9BD-1D040E276252}"/>
              </a:ext>
            </a:extLst>
          </p:cNvPr>
          <p:cNvSpPr txBox="1">
            <a:spLocks/>
          </p:cNvSpPr>
          <p:nvPr/>
        </p:nvSpPr>
        <p:spPr>
          <a:xfrm>
            <a:off x="685092" y="2751828"/>
            <a:ext cx="3185441" cy="685143"/>
          </a:xfrm>
          <a:prstGeom prst="rect">
            <a:avLst/>
          </a:prstGeom>
        </p:spPr>
        <p:txBody>
          <a:bodyPr>
            <a:normAutofit lnSpcReduction="10000"/>
          </a:bodyPr>
          <a:lstStyle>
            <a:lvl1pPr algn="ctr"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r>
              <a:rPr lang="en-US" dirty="0">
                <a:solidFill>
                  <a:schemeClr val="bg1"/>
                </a:solidFill>
              </a:rPr>
              <a:t>Thank You</a:t>
            </a:r>
          </a:p>
        </p:txBody>
      </p:sp>
      <p:grpSp>
        <p:nvGrpSpPr>
          <p:cNvPr id="3" name="Group 2">
            <a:extLst>
              <a:ext uri="{FF2B5EF4-FFF2-40B4-BE49-F238E27FC236}">
                <a16:creationId xmlns="" xmlns:a16="http://schemas.microsoft.com/office/drawing/2014/main" id="{CD9AE9F7-F3E9-1F43-B0A0-AB5CC6025D11}"/>
              </a:ext>
            </a:extLst>
          </p:cNvPr>
          <p:cNvGrpSpPr/>
          <p:nvPr/>
        </p:nvGrpSpPr>
        <p:grpSpPr>
          <a:xfrm>
            <a:off x="7783263" y="1473543"/>
            <a:ext cx="3933264" cy="1620856"/>
            <a:chOff x="7806018" y="1511116"/>
            <a:chExt cx="3933264" cy="1620856"/>
          </a:xfrm>
        </p:grpSpPr>
        <p:sp>
          <p:nvSpPr>
            <p:cNvPr id="26" name="Rectangle 25">
              <a:extLst>
                <a:ext uri="{FF2B5EF4-FFF2-40B4-BE49-F238E27FC236}">
                  <a16:creationId xmlns="" xmlns:a16="http://schemas.microsoft.com/office/drawing/2014/main" id="{A2278070-8DBF-47E7-93BB-C0719FE66001}"/>
                </a:ext>
              </a:extLst>
            </p:cNvPr>
            <p:cNvSpPr/>
            <p:nvPr/>
          </p:nvSpPr>
          <p:spPr>
            <a:xfrm>
              <a:off x="7806018" y="1511116"/>
              <a:ext cx="3933264" cy="1162178"/>
            </a:xfrm>
            <a:prstGeom prst="rect">
              <a:avLst/>
            </a:prstGeom>
          </p:spPr>
          <p:txBody>
            <a:bodyPr wrap="square">
              <a:spAutoFit/>
            </a:bodyPr>
            <a:lstStyle/>
            <a:p>
              <a:pPr>
                <a:lnSpc>
                  <a:spcPct val="150000"/>
                </a:lnSpc>
                <a:spcBef>
                  <a:spcPts val="1200"/>
                </a:spcBef>
              </a:pPr>
              <a:r>
                <a:rPr lang="en-IN" sz="1600" dirty="0">
                  <a:solidFill>
                    <a:schemeClr val="tx1">
                      <a:lumMod val="75000"/>
                      <a:lumOff val="25000"/>
                    </a:schemeClr>
                  </a:solidFill>
                  <a:latin typeface="Calibri" panose="020F0502020204030204" pitchFamily="34" charset="0"/>
                  <a:cs typeface="Calibri" panose="020F0502020204030204" pitchFamily="34" charset="0"/>
                </a:rPr>
                <a:t>Phone: +91 86575 46262 </a:t>
              </a:r>
              <a:br>
                <a:rPr lang="en-IN" sz="1600" dirty="0">
                  <a:solidFill>
                    <a:schemeClr val="tx1">
                      <a:lumMod val="75000"/>
                      <a:lumOff val="25000"/>
                    </a:schemeClr>
                  </a:solidFill>
                  <a:latin typeface="Calibri" panose="020F0502020204030204" pitchFamily="34" charset="0"/>
                  <a:cs typeface="Calibri" panose="020F0502020204030204" pitchFamily="34" charset="0"/>
                </a:rPr>
              </a:br>
              <a:r>
                <a:rPr lang="en-IN" sz="1600" dirty="0">
                  <a:solidFill>
                    <a:schemeClr val="tx1">
                      <a:lumMod val="75000"/>
                      <a:lumOff val="25000"/>
                    </a:schemeClr>
                  </a:solidFill>
                  <a:latin typeface="Calibri" panose="020F0502020204030204" pitchFamily="34" charset="0"/>
                  <a:cs typeface="Calibri" panose="020F0502020204030204" pitchFamily="34" charset="0"/>
                </a:rPr>
                <a:t>Write: letspartner@allcargologistics.com</a:t>
              </a:r>
              <a:br>
                <a:rPr lang="en-IN" sz="1600" dirty="0">
                  <a:solidFill>
                    <a:schemeClr val="tx1">
                      <a:lumMod val="75000"/>
                      <a:lumOff val="25000"/>
                    </a:schemeClr>
                  </a:solidFill>
                  <a:latin typeface="Calibri" panose="020F0502020204030204" pitchFamily="34" charset="0"/>
                  <a:cs typeface="Calibri" panose="020F0502020204030204" pitchFamily="34" charset="0"/>
                </a:rPr>
              </a:br>
              <a:r>
                <a:rPr lang="en-IN" sz="1600" dirty="0">
                  <a:solidFill>
                    <a:schemeClr val="tx1">
                      <a:lumMod val="75000"/>
                      <a:lumOff val="25000"/>
                    </a:schemeClr>
                  </a:solidFill>
                  <a:latin typeface="Calibri" panose="020F0502020204030204" pitchFamily="34" charset="0"/>
                  <a:cs typeface="Calibri" panose="020F0502020204030204" pitchFamily="34" charset="0"/>
                </a:rPr>
                <a:t>Visit: </a:t>
              </a:r>
              <a:r>
                <a:rPr lang="en-IN" sz="1600" dirty="0">
                  <a:solidFill>
                    <a:schemeClr val="tx1">
                      <a:lumMod val="75000"/>
                      <a:lumOff val="25000"/>
                    </a:schemeClr>
                  </a:solidFill>
                  <a:latin typeface="Calibri" panose="020F0502020204030204" pitchFamily="34" charset="0"/>
                  <a:cs typeface="Calibri" panose="020F0502020204030204" pitchFamily="34" charset="0"/>
                  <a:hlinkClick r:id="rId5"/>
                </a:rPr>
                <a:t>www.allcargologistics.com</a:t>
              </a:r>
              <a:r>
                <a:rPr lang="en-IN" sz="1600" dirty="0">
                  <a:solidFill>
                    <a:schemeClr val="tx1">
                      <a:lumMod val="75000"/>
                      <a:lumOff val="25000"/>
                    </a:schemeClr>
                  </a:solidFill>
                  <a:latin typeface="Calibri" panose="020F0502020204030204" pitchFamily="34" charset="0"/>
                  <a:cs typeface="Calibri" panose="020F0502020204030204" pitchFamily="34" charset="0"/>
                </a:rPr>
                <a:t> </a:t>
              </a:r>
            </a:p>
          </p:txBody>
        </p:sp>
        <p:pic>
          <p:nvPicPr>
            <p:cNvPr id="18" name="Picture 2" descr="facebook, social, social media icon">
              <a:hlinkClick r:id="rId6"/>
              <a:extLst>
                <a:ext uri="{FF2B5EF4-FFF2-40B4-BE49-F238E27FC236}">
                  <a16:creationId xmlns="" xmlns:a16="http://schemas.microsoft.com/office/drawing/2014/main" id="{AB2341C0-2E9F-4E97-8316-D08DF51D86AA}"/>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664302" y="2844467"/>
              <a:ext cx="259160" cy="2591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social, social media, tweet, twitter icon">
              <a:hlinkClick r:id="rId8"/>
              <a:extLst>
                <a:ext uri="{FF2B5EF4-FFF2-40B4-BE49-F238E27FC236}">
                  <a16:creationId xmlns="" xmlns:a16="http://schemas.microsoft.com/office/drawing/2014/main" id="{4833F0D7-1059-4DB5-A3B3-29AAD03046A4}"/>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077521" y="2844467"/>
              <a:ext cx="259160" cy="2591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linkedin, social icon">
              <a:hlinkClick r:id="rId10"/>
              <a:extLst>
                <a:ext uri="{FF2B5EF4-FFF2-40B4-BE49-F238E27FC236}">
                  <a16:creationId xmlns="" xmlns:a16="http://schemas.microsoft.com/office/drawing/2014/main" id="{66863CD8-1170-4D1B-AE07-67D16F1BE70E}"/>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9490735" y="2844467"/>
              <a:ext cx="259160" cy="2591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video, youtube icon">
              <a:hlinkClick r:id="rId12"/>
              <a:extLst>
                <a:ext uri="{FF2B5EF4-FFF2-40B4-BE49-F238E27FC236}">
                  <a16:creationId xmlns="" xmlns:a16="http://schemas.microsoft.com/office/drawing/2014/main" id="{BAD82749-0475-420B-9C74-D5EBB9BBDCCD}"/>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9903950" y="2816121"/>
              <a:ext cx="315851" cy="31585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 xmlns:a16="http://schemas.microsoft.com/office/drawing/2014/main" id="{AE2149BD-F6F8-43E1-AA84-53B1BAB14AA4}"/>
                </a:ext>
              </a:extLst>
            </p:cNvPr>
            <p:cNvSpPr txBox="1"/>
            <p:nvPr/>
          </p:nvSpPr>
          <p:spPr>
            <a:xfrm>
              <a:off x="7806018" y="2770161"/>
              <a:ext cx="850262" cy="338553"/>
            </a:xfrm>
            <a:prstGeom prst="rect">
              <a:avLst/>
            </a:prstGeom>
            <a:noFill/>
          </p:spPr>
          <p:txBody>
            <a:bodyPr wrap="square" rtlCol="0">
              <a:spAutoFit/>
            </a:bodyPr>
            <a:lstStyle/>
            <a:p>
              <a:r>
                <a:rPr lang="en-US" sz="1200" dirty="0">
                  <a:solidFill>
                    <a:schemeClr val="tx1">
                      <a:lumMod val="95000"/>
                      <a:lumOff val="5000"/>
                    </a:schemeClr>
                  </a:solidFill>
                </a:rPr>
                <a:t>Follow</a:t>
              </a:r>
              <a:r>
                <a:rPr lang="en-US" sz="1600" dirty="0">
                  <a:solidFill>
                    <a:schemeClr val="tx1">
                      <a:lumMod val="95000"/>
                      <a:lumOff val="5000"/>
                    </a:schemeClr>
                  </a:solidFill>
                </a:rPr>
                <a:t> </a:t>
              </a:r>
              <a:r>
                <a:rPr lang="en-US" sz="1200" dirty="0">
                  <a:solidFill>
                    <a:schemeClr val="tx1">
                      <a:lumMod val="95000"/>
                      <a:lumOff val="5000"/>
                    </a:schemeClr>
                  </a:solidFill>
                </a:rPr>
                <a:t>Us:</a:t>
              </a:r>
              <a:endParaRPr lang="en-US" sz="1600" dirty="0">
                <a:solidFill>
                  <a:schemeClr val="tx1">
                    <a:lumMod val="95000"/>
                    <a:lumOff val="5000"/>
                  </a:schemeClr>
                </a:solidFill>
              </a:endParaRPr>
            </a:p>
          </p:txBody>
        </p:sp>
        <p:pic>
          <p:nvPicPr>
            <p:cNvPr id="2" name="Picture 1">
              <a:extLst>
                <a:ext uri="{FF2B5EF4-FFF2-40B4-BE49-F238E27FC236}">
                  <a16:creationId xmlns="" xmlns:a16="http://schemas.microsoft.com/office/drawing/2014/main" id="{E6983B1A-BB1A-D046-904B-64930BFFB1B9}"/>
                </a:ext>
              </a:extLst>
            </p:cNvPr>
            <p:cNvPicPr>
              <a:picLocks noChangeAspect="1"/>
            </p:cNvPicPr>
            <p:nvPr/>
          </p:nvPicPr>
          <p:blipFill rotWithShape="1">
            <a:blip r:embed="rId14" cstate="email">
              <a:extLst>
                <a:ext uri="{BEBA8EAE-BF5A-486C-A8C5-ECC9F3942E4B}">
                  <a14:imgProps xmlns:a14="http://schemas.microsoft.com/office/drawing/2010/main">
                    <a14:imgLayer r:embed="rId15">
                      <a14:imgEffect>
                        <a14:backgroundRemoval t="0" b="100000" l="10000" r="90000"/>
                      </a14:imgEffect>
                    </a14:imgLayer>
                  </a14:imgProps>
                </a:ext>
                <a:ext uri="{28A0092B-C50C-407E-A947-70E740481C1C}">
                  <a14:useLocalDpi xmlns:a14="http://schemas.microsoft.com/office/drawing/2010/main"/>
                </a:ext>
              </a:extLst>
            </a:blip>
            <a:srcRect/>
            <a:stretch/>
          </p:blipFill>
          <p:spPr>
            <a:xfrm>
              <a:off x="10247257" y="2829021"/>
              <a:ext cx="514442" cy="274606"/>
            </a:xfrm>
            <a:prstGeom prst="rect">
              <a:avLst/>
            </a:prstGeom>
          </p:spPr>
        </p:pic>
      </p:grpSp>
      <p:sp>
        <p:nvSpPr>
          <p:cNvPr id="16" name="TextBox 15">
            <a:hlinkClick r:id="rId16"/>
          </p:cNvPr>
          <p:cNvSpPr txBox="1"/>
          <p:nvPr/>
        </p:nvSpPr>
        <p:spPr>
          <a:xfrm>
            <a:off x="7859030" y="3159972"/>
            <a:ext cx="4044330" cy="553998"/>
          </a:xfrm>
          <a:prstGeom prst="rect">
            <a:avLst/>
          </a:prstGeom>
          <a:noFill/>
        </p:spPr>
        <p:txBody>
          <a:bodyPr wrap="square" rtlCol="0">
            <a:spAutoFit/>
          </a:bodyPr>
          <a:lstStyle/>
          <a:p>
            <a:r>
              <a:rPr lang="en-IN" sz="1600" b="1" u="sng" dirty="0" smtClean="0">
                <a:solidFill>
                  <a:schemeClr val="accent1"/>
                </a:solidFill>
              </a:rPr>
              <a:t>Watch Allcargo Corporate AV – Click Here</a:t>
            </a:r>
          </a:p>
          <a:p>
            <a:r>
              <a:rPr lang="en-IN" sz="1400" b="1" u="sng" dirty="0" smtClean="0">
                <a:solidFill>
                  <a:schemeClr val="accent1"/>
                </a:solidFill>
              </a:rPr>
              <a:t>(Right click and Open hyperlink)</a:t>
            </a:r>
            <a:endParaRPr lang="en-IN" sz="1400" b="1" u="sng" dirty="0">
              <a:solidFill>
                <a:schemeClr val="accent1"/>
              </a:solidFill>
            </a:endParaRPr>
          </a:p>
        </p:txBody>
      </p:sp>
      <p:sp>
        <p:nvSpPr>
          <p:cNvPr id="22" name="TextBox 21">
            <a:hlinkClick r:id="rId17"/>
          </p:cNvPr>
          <p:cNvSpPr txBox="1"/>
          <p:nvPr/>
        </p:nvSpPr>
        <p:spPr>
          <a:xfrm>
            <a:off x="7859030" y="3786091"/>
            <a:ext cx="4044330" cy="553998"/>
          </a:xfrm>
          <a:prstGeom prst="rect">
            <a:avLst/>
          </a:prstGeom>
          <a:noFill/>
        </p:spPr>
        <p:txBody>
          <a:bodyPr wrap="square" rtlCol="0">
            <a:spAutoFit/>
          </a:bodyPr>
          <a:lstStyle/>
          <a:p>
            <a:r>
              <a:rPr lang="en-IN" sz="1600" b="1" u="sng" dirty="0" smtClean="0">
                <a:solidFill>
                  <a:srgbClr val="2F85A2"/>
                </a:solidFill>
              </a:rPr>
              <a:t>Watch Gati-KWE Corporate AV – Click Here</a:t>
            </a:r>
          </a:p>
          <a:p>
            <a:r>
              <a:rPr lang="en-IN" sz="1400" b="1" u="sng" dirty="0" smtClean="0">
                <a:solidFill>
                  <a:srgbClr val="2F85A2"/>
                </a:solidFill>
              </a:rPr>
              <a:t>(Right click and Open hyperlink)</a:t>
            </a:r>
            <a:endParaRPr lang="en-IN" sz="1400" b="1" u="sng" dirty="0">
              <a:solidFill>
                <a:srgbClr val="2F85A2"/>
              </a:solidFill>
            </a:endParaRPr>
          </a:p>
        </p:txBody>
      </p:sp>
    </p:spTree>
    <p:extLst>
      <p:ext uri="{BB962C8B-B14F-4D97-AF65-F5344CB8AC3E}">
        <p14:creationId xmlns:p14="http://schemas.microsoft.com/office/powerpoint/2010/main" val="207078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D37BD7A-7A3D-DC46-9A11-9B253C9CECE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40080" y="578801"/>
            <a:ext cx="10765536" cy="5674856"/>
          </a:xfrm>
          <a:prstGeom prst="rect">
            <a:avLst/>
          </a:prstGeom>
        </p:spPr>
      </p:pic>
      <p:sp>
        <p:nvSpPr>
          <p:cNvPr id="11" name="TextBox 10">
            <a:extLst>
              <a:ext uri="{FF2B5EF4-FFF2-40B4-BE49-F238E27FC236}">
                <a16:creationId xmlns="" xmlns:a16="http://schemas.microsoft.com/office/drawing/2014/main" id="{F5EE3897-5A58-9049-ABF9-73720241613D}"/>
              </a:ext>
            </a:extLst>
          </p:cNvPr>
          <p:cNvSpPr txBox="1"/>
          <p:nvPr/>
        </p:nvSpPr>
        <p:spPr>
          <a:xfrm>
            <a:off x="6043266" y="210561"/>
            <a:ext cx="6148734" cy="1077218"/>
          </a:xfrm>
          <a:prstGeom prst="rect">
            <a:avLst/>
          </a:prstGeom>
          <a:noFill/>
        </p:spPr>
        <p:txBody>
          <a:bodyPr wrap="square" rtlCol="0">
            <a:spAutoFit/>
          </a:bodyPr>
          <a:lstStyle/>
          <a:p>
            <a:r>
              <a:rPr lang="en-IN" sz="3200" b="1" spc="-150" dirty="0">
                <a:solidFill>
                  <a:schemeClr val="tx1">
                    <a:lumMod val="75000"/>
                    <a:lumOff val="25000"/>
                  </a:schemeClr>
                </a:solidFill>
                <a:latin typeface="+mj-lt"/>
                <a:cs typeface="Arial" panose="020B0604020202020204" pitchFamily="34" charset="0"/>
              </a:rPr>
              <a:t>Delivering a true </a:t>
            </a:r>
            <a:r>
              <a:rPr lang="en-IN" sz="3200" b="1" spc="-150" dirty="0" smtClean="0">
                <a:solidFill>
                  <a:schemeClr val="tx1">
                    <a:lumMod val="75000"/>
                    <a:lumOff val="25000"/>
                  </a:schemeClr>
                </a:solidFill>
                <a:latin typeface="+mj-lt"/>
                <a:cs typeface="Arial" panose="020B0604020202020204" pitchFamily="34" charset="0"/>
              </a:rPr>
              <a:t>one-stop </a:t>
            </a:r>
            <a:r>
              <a:rPr lang="en-IN" sz="3200" b="1" spc="-150" dirty="0">
                <a:solidFill>
                  <a:schemeClr val="tx1">
                    <a:lumMod val="75000"/>
                    <a:lumOff val="25000"/>
                  </a:schemeClr>
                </a:solidFill>
                <a:latin typeface="+mj-lt"/>
                <a:cs typeface="Arial" panose="020B0604020202020204" pitchFamily="34" charset="0"/>
              </a:rPr>
              <a:t>logistics solution </a:t>
            </a:r>
            <a:r>
              <a:rPr lang="en-IN" sz="3200" b="1" spc="-150" dirty="0" smtClean="0">
                <a:solidFill>
                  <a:schemeClr val="tx1">
                    <a:lumMod val="75000"/>
                    <a:lumOff val="25000"/>
                  </a:schemeClr>
                </a:solidFill>
                <a:latin typeface="+mj-lt"/>
                <a:cs typeface="Arial" panose="020B0604020202020204" pitchFamily="34" charset="0"/>
              </a:rPr>
              <a:t>for </a:t>
            </a:r>
            <a:r>
              <a:rPr lang="en-IN" sz="3200" b="1" spc="-150" dirty="0">
                <a:solidFill>
                  <a:schemeClr val="tx1">
                    <a:lumMod val="75000"/>
                    <a:lumOff val="25000"/>
                  </a:schemeClr>
                </a:solidFill>
                <a:latin typeface="+mj-lt"/>
                <a:cs typeface="Arial" panose="020B0604020202020204" pitchFamily="34" charset="0"/>
              </a:rPr>
              <a:t>your cargo</a:t>
            </a:r>
          </a:p>
        </p:txBody>
      </p:sp>
      <p:sp>
        <p:nvSpPr>
          <p:cNvPr id="17" name="TextBox 16">
            <a:extLst>
              <a:ext uri="{FF2B5EF4-FFF2-40B4-BE49-F238E27FC236}">
                <a16:creationId xmlns="" xmlns:a16="http://schemas.microsoft.com/office/drawing/2014/main" id="{0FCF3978-E548-404F-9190-E49BEF2E040C}"/>
              </a:ext>
            </a:extLst>
          </p:cNvPr>
          <p:cNvSpPr txBox="1"/>
          <p:nvPr/>
        </p:nvSpPr>
        <p:spPr>
          <a:xfrm>
            <a:off x="760828" y="287905"/>
            <a:ext cx="2160079" cy="276999"/>
          </a:xfrm>
          <a:prstGeom prst="rect">
            <a:avLst/>
          </a:prstGeom>
          <a:noFill/>
        </p:spPr>
        <p:txBody>
          <a:bodyPr wrap="none" rtlCol="0">
            <a:spAutoFit/>
          </a:bodyPr>
          <a:lstStyle/>
          <a:p>
            <a:r>
              <a:rPr lang="en-IN" sz="1200" b="1" dirty="0">
                <a:solidFill>
                  <a:srgbClr val="FF0000"/>
                </a:solidFill>
                <a:latin typeface="Arial" panose="020B0604020202020204" pitchFamily="34" charset="0"/>
                <a:cs typeface="Arial" panose="020B0604020202020204" pitchFamily="34" charset="0"/>
              </a:rPr>
              <a:t>Your Premise / Warehouse </a:t>
            </a:r>
            <a:endParaRPr lang="en-US" sz="1200" b="1" dirty="0">
              <a:solidFill>
                <a:srgbClr val="FF00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CA8FDD8B-15DD-0147-8FCE-FEE76D9B7621}"/>
              </a:ext>
            </a:extLst>
          </p:cNvPr>
          <p:cNvSpPr txBox="1"/>
          <p:nvPr/>
        </p:nvSpPr>
        <p:spPr>
          <a:xfrm>
            <a:off x="725890" y="2657303"/>
            <a:ext cx="1168910" cy="400110"/>
          </a:xfrm>
          <a:prstGeom prst="rect">
            <a:avLst/>
          </a:prstGeom>
          <a:noFill/>
        </p:spPr>
        <p:txBody>
          <a:bodyPr wrap="none" rtlCol="0">
            <a:spAutoFit/>
          </a:bodyPr>
          <a:lstStyle/>
          <a:p>
            <a:r>
              <a:rPr lang="en-IN" sz="1000" dirty="0">
                <a:latin typeface="Arial" panose="020B0604020202020204" pitchFamily="34" charset="0"/>
                <a:cs typeface="Arial" panose="020B0604020202020204" pitchFamily="34" charset="0"/>
              </a:rPr>
              <a:t>Consolidation </a:t>
            </a:r>
            <a:br>
              <a:rPr lang="en-IN" sz="1000" dirty="0">
                <a:latin typeface="Arial" panose="020B0604020202020204" pitchFamily="34" charset="0"/>
                <a:cs typeface="Arial" panose="020B0604020202020204" pitchFamily="34" charset="0"/>
              </a:rPr>
            </a:br>
            <a:r>
              <a:rPr lang="en-IN" sz="1000" dirty="0">
                <a:latin typeface="Arial" panose="020B0604020202020204" pitchFamily="34" charset="0"/>
                <a:cs typeface="Arial" panose="020B0604020202020204" pitchFamily="34" charset="0"/>
              </a:rPr>
              <a:t>at Point of Origin </a:t>
            </a:r>
            <a:endParaRPr lang="en-US" sz="10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45F259D5-A70F-3A4A-A9D1-9496A91C23F0}"/>
              </a:ext>
            </a:extLst>
          </p:cNvPr>
          <p:cNvSpPr txBox="1"/>
          <p:nvPr/>
        </p:nvSpPr>
        <p:spPr>
          <a:xfrm>
            <a:off x="2756793" y="4157910"/>
            <a:ext cx="936474" cy="246221"/>
          </a:xfrm>
          <a:prstGeom prst="rect">
            <a:avLst/>
          </a:prstGeom>
          <a:noFill/>
        </p:spPr>
        <p:txBody>
          <a:bodyPr wrap="none" rtlCol="0">
            <a:spAutoFit/>
          </a:bodyPr>
          <a:lstStyle/>
          <a:p>
            <a:pPr algn="ctr"/>
            <a:r>
              <a:rPr lang="en-IN" sz="1000" dirty="0">
                <a:latin typeface="Arial" panose="020B0604020202020204" pitchFamily="34" charset="0"/>
                <a:cs typeface="Arial" panose="020B0604020202020204" pitchFamily="34" charset="0"/>
              </a:rPr>
              <a:t>Port of Origin</a:t>
            </a:r>
            <a:endParaRPr lang="en-US" sz="10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 xmlns:a16="http://schemas.microsoft.com/office/drawing/2014/main" id="{EB3AB31A-491F-2444-9399-1E4FDE26CDBB}"/>
              </a:ext>
            </a:extLst>
          </p:cNvPr>
          <p:cNvSpPr txBox="1"/>
          <p:nvPr/>
        </p:nvSpPr>
        <p:spPr>
          <a:xfrm>
            <a:off x="5661240" y="4157910"/>
            <a:ext cx="1268296" cy="246221"/>
          </a:xfrm>
          <a:prstGeom prst="rect">
            <a:avLst/>
          </a:prstGeom>
          <a:noFill/>
        </p:spPr>
        <p:txBody>
          <a:bodyPr wrap="none" rtlCol="0">
            <a:spAutoFit/>
          </a:bodyPr>
          <a:lstStyle/>
          <a:p>
            <a:pPr algn="ctr"/>
            <a:r>
              <a:rPr lang="en-IN" sz="1000" dirty="0">
                <a:latin typeface="Arial" panose="020B0604020202020204" pitchFamily="34" charset="0"/>
                <a:cs typeface="Arial" panose="020B0604020202020204" pitchFamily="34" charset="0"/>
              </a:rPr>
              <a:t>Port of Destination </a:t>
            </a:r>
            <a:endParaRPr lang="en-US" sz="10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 xmlns:a16="http://schemas.microsoft.com/office/drawing/2014/main" id="{3A25E27D-291E-5A49-971E-8A1D209B6150}"/>
              </a:ext>
            </a:extLst>
          </p:cNvPr>
          <p:cNvSpPr txBox="1"/>
          <p:nvPr/>
        </p:nvSpPr>
        <p:spPr>
          <a:xfrm>
            <a:off x="7516791" y="3522848"/>
            <a:ext cx="1558440" cy="400110"/>
          </a:xfrm>
          <a:prstGeom prst="rect">
            <a:avLst/>
          </a:prstGeom>
          <a:noFill/>
        </p:spPr>
        <p:txBody>
          <a:bodyPr wrap="none" rtlCol="0">
            <a:spAutoFit/>
          </a:bodyPr>
          <a:lstStyle/>
          <a:p>
            <a:pPr algn="ctr"/>
            <a:r>
              <a:rPr lang="en-IN" sz="1000" dirty="0">
                <a:latin typeface="Arial" panose="020B0604020202020204" pitchFamily="34" charset="0"/>
                <a:cs typeface="Arial" panose="020B0604020202020204" pitchFamily="34" charset="0"/>
              </a:rPr>
              <a:t>CFS | Customs | </a:t>
            </a:r>
            <a:br>
              <a:rPr lang="en-IN" sz="1000" dirty="0">
                <a:latin typeface="Arial" panose="020B0604020202020204" pitchFamily="34" charset="0"/>
                <a:cs typeface="Arial" panose="020B0604020202020204" pitchFamily="34" charset="0"/>
              </a:rPr>
            </a:br>
            <a:r>
              <a:rPr lang="en-IN" sz="1000" dirty="0">
                <a:latin typeface="Arial" panose="020B0604020202020204" pitchFamily="34" charset="0"/>
                <a:cs typeface="Arial" panose="020B0604020202020204" pitchFamily="34" charset="0"/>
              </a:rPr>
              <a:t>Documentation Support </a:t>
            </a:r>
            <a:endParaRPr lang="en-US" sz="10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 xmlns:a16="http://schemas.microsoft.com/office/drawing/2014/main" id="{88350F3F-26BE-D14A-834A-1F6149E097A4}"/>
              </a:ext>
            </a:extLst>
          </p:cNvPr>
          <p:cNvSpPr txBox="1"/>
          <p:nvPr/>
        </p:nvSpPr>
        <p:spPr>
          <a:xfrm>
            <a:off x="9813529" y="3153231"/>
            <a:ext cx="1197764" cy="400110"/>
          </a:xfrm>
          <a:prstGeom prst="rect">
            <a:avLst/>
          </a:prstGeom>
          <a:noFill/>
        </p:spPr>
        <p:txBody>
          <a:bodyPr wrap="none" rtlCol="0">
            <a:spAutoFit/>
          </a:bodyPr>
          <a:lstStyle/>
          <a:p>
            <a:r>
              <a:rPr lang="en-IN" sz="1000" dirty="0">
                <a:latin typeface="Arial" panose="020B0604020202020204" pitchFamily="34" charset="0"/>
                <a:cs typeface="Arial" panose="020B0604020202020204" pitchFamily="34" charset="0"/>
              </a:rPr>
              <a:t>Deconsolidation / </a:t>
            </a:r>
          </a:p>
          <a:p>
            <a:r>
              <a:rPr lang="en-IN" sz="1000" dirty="0">
                <a:latin typeface="Arial" panose="020B0604020202020204" pitchFamily="34" charset="0"/>
                <a:cs typeface="Arial" panose="020B0604020202020204" pitchFamily="34" charset="0"/>
              </a:rPr>
              <a:t>Warehousing</a:t>
            </a:r>
            <a:endParaRPr lang="en-US" sz="10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 xmlns:a16="http://schemas.microsoft.com/office/drawing/2014/main" id="{DF4EEBA7-26ED-344F-A140-088A59AB4F09}"/>
              </a:ext>
            </a:extLst>
          </p:cNvPr>
          <p:cNvSpPr txBox="1"/>
          <p:nvPr/>
        </p:nvSpPr>
        <p:spPr>
          <a:xfrm>
            <a:off x="9813529" y="3727022"/>
            <a:ext cx="1356462" cy="553998"/>
          </a:xfrm>
          <a:prstGeom prst="rect">
            <a:avLst/>
          </a:prstGeom>
          <a:noFill/>
        </p:spPr>
        <p:txBody>
          <a:bodyPr wrap="none" rtlCol="0">
            <a:spAutoFit/>
          </a:bodyPr>
          <a:lstStyle/>
          <a:p>
            <a:r>
              <a:rPr lang="en-IN" sz="1000" dirty="0">
                <a:latin typeface="Arial" panose="020B0604020202020204" pitchFamily="34" charset="0"/>
                <a:cs typeface="Arial" panose="020B0604020202020204" pitchFamily="34" charset="0"/>
              </a:rPr>
              <a:t>Inland Movement / </a:t>
            </a:r>
            <a:br>
              <a:rPr lang="en-IN" sz="1000" dirty="0">
                <a:latin typeface="Arial" panose="020B0604020202020204" pitchFamily="34" charset="0"/>
                <a:cs typeface="Arial" panose="020B0604020202020204" pitchFamily="34" charset="0"/>
              </a:rPr>
            </a:br>
            <a:r>
              <a:rPr lang="en-IN" sz="1000" dirty="0">
                <a:latin typeface="Arial" panose="020B0604020202020204" pitchFamily="34" charset="0"/>
                <a:cs typeface="Arial" panose="020B0604020202020204" pitchFamily="34" charset="0"/>
              </a:rPr>
              <a:t>Express Distribution </a:t>
            </a:r>
            <a:br>
              <a:rPr lang="en-IN" sz="1000" dirty="0">
                <a:latin typeface="Arial" panose="020B0604020202020204" pitchFamily="34" charset="0"/>
                <a:cs typeface="Arial" panose="020B0604020202020204" pitchFamily="34" charset="0"/>
              </a:rPr>
            </a:br>
            <a:r>
              <a:rPr lang="en-IN" sz="1000" dirty="0">
                <a:latin typeface="Arial" panose="020B0604020202020204" pitchFamily="34" charset="0"/>
                <a:cs typeface="Arial" panose="020B0604020202020204" pitchFamily="34" charset="0"/>
              </a:rPr>
              <a:t>Across Country</a:t>
            </a:r>
            <a:endParaRPr lang="en-US" sz="1000"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 xmlns:a16="http://schemas.microsoft.com/office/drawing/2014/main" id="{667730E1-1A88-144B-80E3-183863D6EA1E}"/>
              </a:ext>
            </a:extLst>
          </p:cNvPr>
          <p:cNvSpPr txBox="1"/>
          <p:nvPr/>
        </p:nvSpPr>
        <p:spPr>
          <a:xfrm>
            <a:off x="6995268" y="5387189"/>
            <a:ext cx="2531462" cy="246221"/>
          </a:xfrm>
          <a:prstGeom prst="rect">
            <a:avLst/>
          </a:prstGeom>
          <a:noFill/>
        </p:spPr>
        <p:txBody>
          <a:bodyPr wrap="none" rtlCol="0">
            <a:spAutoFit/>
          </a:bodyPr>
          <a:lstStyle/>
          <a:p>
            <a:r>
              <a:rPr lang="en-IN" sz="1000" dirty="0">
                <a:latin typeface="Arial" panose="020B0604020202020204" pitchFamily="34" charset="0"/>
                <a:cs typeface="Arial" panose="020B0604020202020204" pitchFamily="34" charset="0"/>
              </a:rPr>
              <a:t>Your Manufacturing Facility / Warehouse</a:t>
            </a:r>
            <a:endParaRPr lang="en-US" sz="1000" dirty="0">
              <a:latin typeface="Arial" panose="020B0604020202020204" pitchFamily="34" charset="0"/>
              <a:cs typeface="Arial" panose="020B0604020202020204" pitchFamily="34" charset="0"/>
            </a:endParaRPr>
          </a:p>
        </p:txBody>
      </p:sp>
      <p:sp>
        <p:nvSpPr>
          <p:cNvPr id="28" name="Rectangle 27">
            <a:extLst>
              <a:ext uri="{FF2B5EF4-FFF2-40B4-BE49-F238E27FC236}">
                <a16:creationId xmlns="" xmlns:a16="http://schemas.microsoft.com/office/drawing/2014/main" id="{43893713-10A4-0040-9E69-A14ADC437FBE}"/>
              </a:ext>
            </a:extLst>
          </p:cNvPr>
          <p:cNvSpPr/>
          <p:nvPr/>
        </p:nvSpPr>
        <p:spPr>
          <a:xfrm>
            <a:off x="6175248" y="1335042"/>
            <a:ext cx="4614672"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AC8048F3-C33E-4368-943E-43D9503E03FA}"/>
              </a:ext>
            </a:extLst>
          </p:cNvPr>
          <p:cNvSpPr txBox="1"/>
          <p:nvPr/>
        </p:nvSpPr>
        <p:spPr>
          <a:xfrm>
            <a:off x="4363662" y="4157910"/>
            <a:ext cx="992579" cy="246221"/>
          </a:xfrm>
          <a:prstGeom prst="rect">
            <a:avLst/>
          </a:prstGeom>
          <a:noFill/>
        </p:spPr>
        <p:txBody>
          <a:bodyPr wrap="none" rtlCol="0">
            <a:spAutoFit/>
          </a:bodyPr>
          <a:lstStyle/>
          <a:p>
            <a:pPr algn="ctr"/>
            <a:r>
              <a:rPr lang="en-IN" sz="1000" dirty="0">
                <a:latin typeface="Arial" panose="020B0604020202020204" pitchFamily="34" charset="0"/>
                <a:cs typeface="Arial" panose="020B0604020202020204" pitchFamily="34" charset="0"/>
              </a:rPr>
              <a:t>Ocean Freight</a:t>
            </a:r>
            <a:endParaRPr lang="en-US" sz="10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3BAE1C39-8C95-4617-BDFF-CE5CBAC7ABC5}"/>
              </a:ext>
            </a:extLst>
          </p:cNvPr>
          <p:cNvSpPr txBox="1"/>
          <p:nvPr/>
        </p:nvSpPr>
        <p:spPr>
          <a:xfrm>
            <a:off x="4475712" y="2893624"/>
            <a:ext cx="868775" cy="246221"/>
          </a:xfrm>
          <a:prstGeom prst="rect">
            <a:avLst/>
          </a:prstGeom>
          <a:noFill/>
        </p:spPr>
        <p:txBody>
          <a:bodyPr wrap="square" rtlCol="0">
            <a:spAutoFit/>
          </a:bodyPr>
          <a:lstStyle/>
          <a:p>
            <a:pPr algn="ctr"/>
            <a:r>
              <a:rPr lang="en-IN" sz="1000" dirty="0">
                <a:latin typeface="Arial" panose="020B0604020202020204" pitchFamily="34" charset="0"/>
                <a:cs typeface="Arial" panose="020B0604020202020204" pitchFamily="34" charset="0"/>
              </a:rPr>
              <a:t>Air Freight</a:t>
            </a:r>
            <a:endParaRPr lang="en-US" sz="10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 xmlns:a16="http://schemas.microsoft.com/office/drawing/2014/main" id="{7F79FAFB-7AC4-4DD6-B8A2-4F16862B7826}"/>
              </a:ext>
            </a:extLst>
          </p:cNvPr>
          <p:cNvSpPr txBox="1"/>
          <p:nvPr/>
        </p:nvSpPr>
        <p:spPr>
          <a:xfrm>
            <a:off x="2601454" y="2893624"/>
            <a:ext cx="1285929" cy="246221"/>
          </a:xfrm>
          <a:prstGeom prst="rect">
            <a:avLst/>
          </a:prstGeom>
          <a:noFill/>
        </p:spPr>
        <p:txBody>
          <a:bodyPr wrap="none" rtlCol="0">
            <a:spAutoFit/>
          </a:bodyPr>
          <a:lstStyle/>
          <a:p>
            <a:pPr algn="ctr"/>
            <a:r>
              <a:rPr lang="en-IN" sz="1000" dirty="0">
                <a:latin typeface="Arial" panose="020B0604020202020204" pitchFamily="34" charset="0"/>
                <a:cs typeface="Arial" panose="020B0604020202020204" pitchFamily="34" charset="0"/>
              </a:rPr>
              <a:t>Departure Terminal</a:t>
            </a:r>
            <a:endParaRPr lang="en-US" sz="1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 xmlns:a16="http://schemas.microsoft.com/office/drawing/2014/main" id="{DDFDCDA5-F429-4DB5-89FD-EEBC62A9E49B}"/>
              </a:ext>
            </a:extLst>
          </p:cNvPr>
          <p:cNvSpPr txBox="1"/>
          <p:nvPr/>
        </p:nvSpPr>
        <p:spPr>
          <a:xfrm>
            <a:off x="5715751" y="2893624"/>
            <a:ext cx="1279517" cy="246221"/>
          </a:xfrm>
          <a:prstGeom prst="rect">
            <a:avLst/>
          </a:prstGeom>
          <a:noFill/>
        </p:spPr>
        <p:txBody>
          <a:bodyPr wrap="none" rtlCol="0">
            <a:spAutoFit/>
          </a:bodyPr>
          <a:lstStyle/>
          <a:p>
            <a:pPr algn="ctr"/>
            <a:r>
              <a:rPr lang="en-IN" sz="1000" dirty="0">
                <a:latin typeface="Arial" panose="020B0604020202020204" pitchFamily="34" charset="0"/>
                <a:cs typeface="Arial" panose="020B0604020202020204" pitchFamily="34" charset="0"/>
              </a:rPr>
              <a:t>Receiving Terminal</a:t>
            </a:r>
            <a:endParaRPr lang="en-US" sz="10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 xmlns:a16="http://schemas.microsoft.com/office/drawing/2014/main" id="{20FA822C-4580-6B40-B597-71CDC61C5414}"/>
              </a:ext>
            </a:extLst>
          </p:cNvPr>
          <p:cNvSpPr txBox="1"/>
          <p:nvPr/>
        </p:nvSpPr>
        <p:spPr>
          <a:xfrm>
            <a:off x="653045" y="3522848"/>
            <a:ext cx="1558440" cy="400110"/>
          </a:xfrm>
          <a:prstGeom prst="rect">
            <a:avLst/>
          </a:prstGeom>
          <a:noFill/>
        </p:spPr>
        <p:txBody>
          <a:bodyPr wrap="none" rtlCol="0">
            <a:spAutoFit/>
          </a:bodyPr>
          <a:lstStyle/>
          <a:p>
            <a:pPr algn="ctr"/>
            <a:r>
              <a:rPr lang="en-IN" sz="1000" dirty="0">
                <a:latin typeface="Arial" panose="020B0604020202020204" pitchFamily="34" charset="0"/>
                <a:cs typeface="Arial" panose="020B0604020202020204" pitchFamily="34" charset="0"/>
              </a:rPr>
              <a:t>CFS | Customs | </a:t>
            </a:r>
            <a:br>
              <a:rPr lang="en-IN" sz="1000" dirty="0">
                <a:latin typeface="Arial" panose="020B0604020202020204" pitchFamily="34" charset="0"/>
                <a:cs typeface="Arial" panose="020B0604020202020204" pitchFamily="34" charset="0"/>
              </a:rPr>
            </a:br>
            <a:r>
              <a:rPr lang="en-IN" sz="1000" dirty="0">
                <a:latin typeface="Arial" panose="020B0604020202020204" pitchFamily="34" charset="0"/>
                <a:cs typeface="Arial" panose="020B0604020202020204" pitchFamily="34" charset="0"/>
              </a:rPr>
              <a:t>Documentation Support </a:t>
            </a:r>
            <a:endParaRPr lang="en-US" sz="10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 xmlns:a16="http://schemas.microsoft.com/office/drawing/2014/main" id="{0EC35477-D066-3E4E-A659-1814BAF3D5F6}"/>
              </a:ext>
            </a:extLst>
          </p:cNvPr>
          <p:cNvSpPr txBox="1"/>
          <p:nvPr/>
        </p:nvSpPr>
        <p:spPr>
          <a:xfrm>
            <a:off x="9302010" y="6215726"/>
            <a:ext cx="1023037" cy="276999"/>
          </a:xfrm>
          <a:prstGeom prst="rect">
            <a:avLst/>
          </a:prstGeom>
          <a:noFill/>
        </p:spPr>
        <p:txBody>
          <a:bodyPr wrap="none" rtlCol="0">
            <a:spAutoFit/>
          </a:bodyPr>
          <a:lstStyle/>
          <a:p>
            <a:r>
              <a:rPr lang="en-IN" sz="1200" b="1" dirty="0">
                <a:solidFill>
                  <a:srgbClr val="FF0000"/>
                </a:solidFill>
                <a:latin typeface="Arial" panose="020B0604020202020204" pitchFamily="34" charset="0"/>
                <a:cs typeface="Arial" panose="020B0604020202020204" pitchFamily="34" charset="0"/>
              </a:rPr>
              <a:t>Destination</a:t>
            </a:r>
            <a:endParaRPr lang="en-US" sz="1200" b="1" dirty="0">
              <a:solidFill>
                <a:srgbClr val="FF0000"/>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 xmlns:a16="http://schemas.microsoft.com/office/drawing/2014/main" id="{4767859B-BA37-794E-ADD7-C8A60CAE8B3D}"/>
              </a:ext>
            </a:extLst>
          </p:cNvPr>
          <p:cNvSpPr txBox="1"/>
          <p:nvPr/>
        </p:nvSpPr>
        <p:spPr>
          <a:xfrm>
            <a:off x="11410452" y="5867444"/>
            <a:ext cx="696024" cy="400110"/>
          </a:xfrm>
          <a:prstGeom prst="rect">
            <a:avLst/>
          </a:prstGeom>
          <a:noFill/>
        </p:spPr>
        <p:txBody>
          <a:bodyPr wrap="none" rtlCol="0">
            <a:spAutoFit/>
          </a:bodyPr>
          <a:lstStyle/>
          <a:p>
            <a:r>
              <a:rPr lang="en-IN" sz="1000" dirty="0">
                <a:latin typeface="Arial" panose="020B0604020202020204" pitchFamily="34" charset="0"/>
                <a:cs typeface="Arial" panose="020B0604020202020204" pitchFamily="34" charset="0"/>
              </a:rPr>
              <a:t>Reverse </a:t>
            </a:r>
            <a:br>
              <a:rPr lang="en-IN" sz="1000" dirty="0">
                <a:latin typeface="Arial" panose="020B0604020202020204" pitchFamily="34" charset="0"/>
                <a:cs typeface="Arial" panose="020B0604020202020204" pitchFamily="34" charset="0"/>
              </a:rPr>
            </a:br>
            <a:r>
              <a:rPr lang="en-IN" sz="1000" dirty="0">
                <a:latin typeface="Arial" panose="020B0604020202020204" pitchFamily="34" charset="0"/>
                <a:cs typeface="Arial" panose="020B0604020202020204" pitchFamily="34" charset="0"/>
              </a:rPr>
              <a:t>Logistics</a:t>
            </a:r>
            <a:endParaRPr lang="en-US" sz="10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 xmlns:a16="http://schemas.microsoft.com/office/drawing/2014/main" id="{C1A6E002-A9AC-C84A-89E2-F8DFC90DECE0}"/>
              </a:ext>
            </a:extLst>
          </p:cNvPr>
          <p:cNvSpPr txBox="1"/>
          <p:nvPr/>
        </p:nvSpPr>
        <p:spPr>
          <a:xfrm>
            <a:off x="653045" y="5954032"/>
            <a:ext cx="5896337" cy="430887"/>
          </a:xfrm>
          <a:prstGeom prst="rect">
            <a:avLst/>
          </a:prstGeom>
          <a:noFill/>
        </p:spPr>
        <p:txBody>
          <a:bodyPr wrap="square" rtlCol="0">
            <a:spAutoFit/>
          </a:bodyPr>
          <a:lstStyle/>
          <a:p>
            <a:pPr algn="ctr"/>
            <a:r>
              <a:rPr lang="en-IN" sz="2200" b="1" dirty="0">
                <a:solidFill>
                  <a:srgbClr val="FF0000"/>
                </a:solidFill>
                <a:latin typeface="+mj-lt"/>
                <a:cs typeface="Arial" panose="020B0604020202020204" pitchFamily="34" charset="0"/>
              </a:rPr>
              <a:t>Allcargo’s end-to-end multi-modal delivery </a:t>
            </a:r>
            <a:endParaRPr lang="en-US" sz="2200" b="1" dirty="0">
              <a:solidFill>
                <a:srgbClr val="FF0000"/>
              </a:solidFill>
              <a:latin typeface="+mj-lt"/>
              <a:cs typeface="Arial" panose="020B0604020202020204" pitchFamily="34" charset="0"/>
            </a:endParaRPr>
          </a:p>
        </p:txBody>
      </p:sp>
      <p:sp>
        <p:nvSpPr>
          <p:cNvPr id="2" name="Rectangle: Rounded Corners 1">
            <a:extLst>
              <a:ext uri="{FF2B5EF4-FFF2-40B4-BE49-F238E27FC236}">
                <a16:creationId xmlns="" xmlns:a16="http://schemas.microsoft.com/office/drawing/2014/main" id="{6ED9B430-3089-41F6-AE2D-216200C63CCF}"/>
              </a:ext>
            </a:extLst>
          </p:cNvPr>
          <p:cNvSpPr/>
          <p:nvPr/>
        </p:nvSpPr>
        <p:spPr>
          <a:xfrm>
            <a:off x="640081" y="5908696"/>
            <a:ext cx="5898372" cy="477998"/>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428674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 xmlns:a16="http://schemas.microsoft.com/office/drawing/2014/main" id="{7C5D64D0-2476-4D9C-B31B-BC5291F412ED}"/>
              </a:ext>
            </a:extLst>
          </p:cNvPr>
          <p:cNvSpPr/>
          <p:nvPr/>
        </p:nvSpPr>
        <p:spPr>
          <a:xfrm>
            <a:off x="1529137" y="4822798"/>
            <a:ext cx="9133726" cy="542370"/>
          </a:xfrm>
          <a:prstGeom prst="roundRect">
            <a:avLst>
              <a:gd name="adj" fmla="val 50000"/>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8" name="Straight Connector 17">
            <a:extLst>
              <a:ext uri="{FF2B5EF4-FFF2-40B4-BE49-F238E27FC236}">
                <a16:creationId xmlns="" xmlns:a16="http://schemas.microsoft.com/office/drawing/2014/main" id="{053E8DC0-E61B-4A02-BEEA-D561636D43E3}"/>
              </a:ext>
            </a:extLst>
          </p:cNvPr>
          <p:cNvCxnSpPr>
            <a:cxnSpLocks/>
          </p:cNvCxnSpPr>
          <p:nvPr/>
        </p:nvCxnSpPr>
        <p:spPr>
          <a:xfrm>
            <a:off x="-71015" y="5076939"/>
            <a:ext cx="160015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BEB4271C-FC76-445C-BC67-86DBD8E52520}"/>
              </a:ext>
            </a:extLst>
          </p:cNvPr>
          <p:cNvCxnSpPr>
            <a:cxnSpLocks/>
            <a:stCxn id="17" idx="3"/>
          </p:cNvCxnSpPr>
          <p:nvPr/>
        </p:nvCxnSpPr>
        <p:spPr>
          <a:xfrm flipV="1">
            <a:off x="10662863" y="5076939"/>
            <a:ext cx="1529137" cy="170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Subtitle 6">
            <a:extLst>
              <a:ext uri="{FF2B5EF4-FFF2-40B4-BE49-F238E27FC236}">
                <a16:creationId xmlns="" xmlns:a16="http://schemas.microsoft.com/office/drawing/2014/main" id="{9935280A-EBD5-4EFA-81A0-313C85F987EC}"/>
              </a:ext>
            </a:extLst>
          </p:cNvPr>
          <p:cNvSpPr>
            <a:spLocks noGrp="1"/>
          </p:cNvSpPr>
          <p:nvPr>
            <p:ph type="subTitle" idx="4294967295"/>
          </p:nvPr>
        </p:nvSpPr>
        <p:spPr>
          <a:xfrm>
            <a:off x="901700" y="4864100"/>
            <a:ext cx="10388600" cy="344488"/>
          </a:xfrm>
        </p:spPr>
        <p:txBody>
          <a:bodyPr>
            <a:noAutofit/>
          </a:bodyPr>
          <a:lstStyle/>
          <a:p>
            <a:pPr marL="0" indent="0" algn="ctr">
              <a:lnSpc>
                <a:spcPct val="120000"/>
              </a:lnSpc>
              <a:buNone/>
            </a:pPr>
            <a:r>
              <a:rPr lang="en-IN" sz="2000" spc="300" dirty="0">
                <a:solidFill>
                  <a:schemeClr val="bg1">
                    <a:lumMod val="50000"/>
                  </a:schemeClr>
                </a:solidFill>
              </a:rPr>
              <a:t>INDIA’S LARGEST INTEGRATED LOGISTICS COMPANY</a:t>
            </a:r>
          </a:p>
        </p:txBody>
      </p:sp>
      <p:pic>
        <p:nvPicPr>
          <p:cNvPr id="6" name="Graphic 5">
            <a:extLst>
              <a:ext uri="{FF2B5EF4-FFF2-40B4-BE49-F238E27FC236}">
                <a16:creationId xmlns="" xmlns:a16="http://schemas.microsoft.com/office/drawing/2014/main" id="{B556B637-EAC3-46E0-B7C3-3037B6D11EC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3419018" y="2297666"/>
            <a:ext cx="5136260" cy="1597948"/>
          </a:xfrm>
          <a:prstGeom prst="rect">
            <a:avLst/>
          </a:prstGeom>
        </p:spPr>
      </p:pic>
      <p:pic>
        <p:nvPicPr>
          <p:cNvPr id="9" name="Picture 8">
            <a:extLst>
              <a:ext uri="{FF2B5EF4-FFF2-40B4-BE49-F238E27FC236}">
                <a16:creationId xmlns="" xmlns:a16="http://schemas.microsoft.com/office/drawing/2014/main" id="{5B05A212-C9A2-D44B-B15F-0046DF93B461}"/>
              </a:ext>
            </a:extLst>
          </p:cNvPr>
          <p:cNvPicPr>
            <a:picLocks noChangeAspect="1"/>
          </p:cNvPicPr>
          <p:nvPr/>
        </p:nvPicPr>
        <p:blipFill>
          <a:blip r:embed="rId5" cstate="email">
            <a:alphaModFix amt="30000"/>
            <a:extLst>
              <a:ext uri="{28A0092B-C50C-407E-A947-70E740481C1C}">
                <a14:useLocalDpi xmlns:a14="http://schemas.microsoft.com/office/drawing/2010/main"/>
              </a:ext>
            </a:extLst>
          </a:blip>
          <a:stretch>
            <a:fillRect/>
          </a:stretch>
        </p:blipFill>
        <p:spPr>
          <a:xfrm>
            <a:off x="487277" y="2761635"/>
            <a:ext cx="1660979" cy="659034"/>
          </a:xfrm>
          <a:prstGeom prst="rect">
            <a:avLst/>
          </a:prstGeom>
        </p:spPr>
      </p:pic>
      <p:cxnSp>
        <p:nvCxnSpPr>
          <p:cNvPr id="11" name="Straight Connector 10">
            <a:extLst>
              <a:ext uri="{FF2B5EF4-FFF2-40B4-BE49-F238E27FC236}">
                <a16:creationId xmlns="" xmlns:a16="http://schemas.microsoft.com/office/drawing/2014/main" id="{684F119E-0C0F-0843-A3F4-D738A3EDB55F}"/>
              </a:ext>
            </a:extLst>
          </p:cNvPr>
          <p:cNvCxnSpPr/>
          <p:nvPr/>
        </p:nvCxnSpPr>
        <p:spPr>
          <a:xfrm>
            <a:off x="2686732" y="2545457"/>
            <a:ext cx="0" cy="107092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4FAAAF86-5AFC-B542-B08C-BD8015CA2A9A}"/>
              </a:ext>
            </a:extLst>
          </p:cNvPr>
          <p:cNvCxnSpPr/>
          <p:nvPr/>
        </p:nvCxnSpPr>
        <p:spPr>
          <a:xfrm>
            <a:off x="9441291" y="2545457"/>
            <a:ext cx="0" cy="107092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6">
            <a:alphaModFix amt="30000"/>
            <a:extLst>
              <a:ext uri="{28A0092B-C50C-407E-A947-70E740481C1C}">
                <a14:useLocalDpi xmlns:a14="http://schemas.microsoft.com/office/drawing/2010/main" val="0"/>
              </a:ext>
            </a:extLst>
          </a:blip>
          <a:srcRect b="37376"/>
          <a:stretch/>
        </p:blipFill>
        <p:spPr>
          <a:xfrm>
            <a:off x="9548240" y="2643265"/>
            <a:ext cx="2229246" cy="709164"/>
          </a:xfrm>
          <a:prstGeom prst="rect">
            <a:avLst/>
          </a:prstGeom>
        </p:spPr>
      </p:pic>
    </p:spTree>
    <p:extLst>
      <p:ext uri="{BB962C8B-B14F-4D97-AF65-F5344CB8AC3E}">
        <p14:creationId xmlns:p14="http://schemas.microsoft.com/office/powerpoint/2010/main" val="25062102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Oval 172">
            <a:extLst>
              <a:ext uri="{FF2B5EF4-FFF2-40B4-BE49-F238E27FC236}">
                <a16:creationId xmlns="" xmlns:a16="http://schemas.microsoft.com/office/drawing/2014/main" id="{83B13F77-B0F7-4EA5-9C6E-B7C687F2A5BA}"/>
              </a:ext>
            </a:extLst>
          </p:cNvPr>
          <p:cNvSpPr/>
          <p:nvPr/>
        </p:nvSpPr>
        <p:spPr>
          <a:xfrm>
            <a:off x="942582" y="1921623"/>
            <a:ext cx="1327511" cy="1328400"/>
          </a:xfrm>
          <a:prstGeom prst="ellipse">
            <a:avLst/>
          </a:prstGeom>
          <a:solidFill>
            <a:schemeClr val="bg1"/>
          </a:solidFill>
          <a:ln w="63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cxnSp>
        <p:nvCxnSpPr>
          <p:cNvPr id="155" name="Straight Connector 154">
            <a:extLst>
              <a:ext uri="{FF2B5EF4-FFF2-40B4-BE49-F238E27FC236}">
                <a16:creationId xmlns="" xmlns:a16="http://schemas.microsoft.com/office/drawing/2014/main" id="{A54F8D10-F194-4C4F-8E09-83812EC8DDD6}"/>
              </a:ext>
            </a:extLst>
          </p:cNvPr>
          <p:cNvCxnSpPr>
            <a:cxnSpLocks/>
          </p:cNvCxnSpPr>
          <p:nvPr/>
        </p:nvCxnSpPr>
        <p:spPr>
          <a:xfrm>
            <a:off x="1539382" y="3614057"/>
            <a:ext cx="0" cy="2659003"/>
          </a:xfrm>
          <a:prstGeom prst="line">
            <a:avLst/>
          </a:prstGeom>
          <a:ln w="6350">
            <a:solidFill>
              <a:schemeClr val="accent1"/>
            </a:solidFill>
            <a:prstDash val="dash"/>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56" name="Oval 155">
            <a:extLst>
              <a:ext uri="{FF2B5EF4-FFF2-40B4-BE49-F238E27FC236}">
                <a16:creationId xmlns="" xmlns:a16="http://schemas.microsoft.com/office/drawing/2014/main" id="{3A98F565-CB28-469D-9D20-2800DA5928AD}"/>
              </a:ext>
            </a:extLst>
          </p:cNvPr>
          <p:cNvSpPr/>
          <p:nvPr/>
        </p:nvSpPr>
        <p:spPr>
          <a:xfrm>
            <a:off x="1232539" y="2884583"/>
            <a:ext cx="646152" cy="646152"/>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mj-lt"/>
            </a:endParaRPr>
          </a:p>
        </p:txBody>
      </p:sp>
      <p:sp>
        <p:nvSpPr>
          <p:cNvPr id="89" name="TextBox 88">
            <a:extLst>
              <a:ext uri="{FF2B5EF4-FFF2-40B4-BE49-F238E27FC236}">
                <a16:creationId xmlns="" xmlns:a16="http://schemas.microsoft.com/office/drawing/2014/main" id="{23EA6625-6C1F-45AB-936E-809E6AAC126A}"/>
              </a:ext>
            </a:extLst>
          </p:cNvPr>
          <p:cNvSpPr txBox="1"/>
          <p:nvPr/>
        </p:nvSpPr>
        <p:spPr bwMode="auto">
          <a:xfrm>
            <a:off x="1306187" y="3064631"/>
            <a:ext cx="498855" cy="276999"/>
          </a:xfrm>
          <a:prstGeom prst="rect">
            <a:avLst/>
          </a:prstGeom>
          <a:noFill/>
        </p:spPr>
        <p:txBody>
          <a:bodyPr wrap="none" anchor="ctr" anchorCtr="0">
            <a:spAutoFit/>
          </a:bodyPr>
          <a:lstStyle/>
          <a:p>
            <a:pPr algn="ctr">
              <a:defRPr/>
            </a:pPr>
            <a:r>
              <a:rPr lang="en-IN" sz="1200" b="1" kern="0" dirty="0">
                <a:solidFill>
                  <a:schemeClr val="bg1"/>
                </a:solidFill>
                <a:latin typeface="+mj-lt"/>
                <a:cs typeface="Amplitude-Regular" panose="02000606040000020004" pitchFamily="2" charset="0"/>
              </a:rPr>
              <a:t>1995</a:t>
            </a:r>
          </a:p>
        </p:txBody>
      </p:sp>
      <p:sp>
        <p:nvSpPr>
          <p:cNvPr id="90" name="Rectangle 89">
            <a:extLst>
              <a:ext uri="{FF2B5EF4-FFF2-40B4-BE49-F238E27FC236}">
                <a16:creationId xmlns="" xmlns:a16="http://schemas.microsoft.com/office/drawing/2014/main" id="{AF1EC76D-B2FF-492E-9093-C36199D8AD4F}"/>
              </a:ext>
            </a:extLst>
          </p:cNvPr>
          <p:cNvSpPr/>
          <p:nvPr/>
        </p:nvSpPr>
        <p:spPr bwMode="auto">
          <a:xfrm>
            <a:off x="871917" y="2279730"/>
            <a:ext cx="1491938" cy="530915"/>
          </a:xfrm>
          <a:prstGeom prst="rect">
            <a:avLst/>
          </a:prstGeom>
        </p:spPr>
        <p:txBody>
          <a:bodyPr wrap="square">
            <a:spAutoFit/>
          </a:bodyPr>
          <a:lstStyle/>
          <a:p>
            <a:pPr marL="0" lvl="1" algn="ctr">
              <a:lnSpc>
                <a:spcPct val="95000"/>
              </a:lnSpc>
              <a:spcBef>
                <a:spcPct val="36000"/>
              </a:spcBef>
              <a:buClr>
                <a:srgbClr val="F20E0E"/>
              </a:buClr>
              <a:defRPr/>
            </a:pPr>
            <a:r>
              <a:rPr lang="en-IN" sz="1000" b="1" kern="0" dirty="0">
                <a:latin typeface="+mj-lt"/>
                <a:cs typeface="Arial" pitchFamily="34" charset="0"/>
              </a:rPr>
              <a:t>Entered into LCL Consolidation - </a:t>
            </a:r>
            <a:br>
              <a:rPr lang="en-IN" sz="1000" b="1" kern="0" dirty="0">
                <a:latin typeface="+mj-lt"/>
                <a:cs typeface="Arial" pitchFamily="34" charset="0"/>
              </a:rPr>
            </a:br>
            <a:r>
              <a:rPr lang="en-IN" sz="1000" b="1" kern="0" dirty="0">
                <a:latin typeface="+mj-lt"/>
                <a:cs typeface="Arial" pitchFamily="34" charset="0"/>
              </a:rPr>
              <a:t>agent of ECU Line</a:t>
            </a:r>
          </a:p>
        </p:txBody>
      </p:sp>
      <p:sp>
        <p:nvSpPr>
          <p:cNvPr id="151" name="Rectangle: Rounded Corners 150">
            <a:extLst>
              <a:ext uri="{FF2B5EF4-FFF2-40B4-BE49-F238E27FC236}">
                <a16:creationId xmlns="" xmlns:a16="http://schemas.microsoft.com/office/drawing/2014/main" id="{27F43F16-4630-4056-A331-13A2EE46E8CF}"/>
              </a:ext>
            </a:extLst>
          </p:cNvPr>
          <p:cNvSpPr/>
          <p:nvPr/>
        </p:nvSpPr>
        <p:spPr>
          <a:xfrm>
            <a:off x="2068287" y="530842"/>
            <a:ext cx="8055426" cy="542370"/>
          </a:xfrm>
          <a:prstGeom prst="roundRect">
            <a:avLst>
              <a:gd name="adj" fmla="val 5000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52" name="Straight Connector 151">
            <a:extLst>
              <a:ext uri="{FF2B5EF4-FFF2-40B4-BE49-F238E27FC236}">
                <a16:creationId xmlns="" xmlns:a16="http://schemas.microsoft.com/office/drawing/2014/main" id="{569C5A4F-4545-4B11-B0C0-04AA16A617B8}"/>
              </a:ext>
            </a:extLst>
          </p:cNvPr>
          <p:cNvCxnSpPr>
            <a:cxnSpLocks/>
          </p:cNvCxnSpPr>
          <p:nvPr/>
        </p:nvCxnSpPr>
        <p:spPr>
          <a:xfrm>
            <a:off x="0" y="784983"/>
            <a:ext cx="206828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 xmlns:a16="http://schemas.microsoft.com/office/drawing/2014/main" id="{5B38F4DA-7A88-46E6-86AB-3F88A49C9732}"/>
              </a:ext>
            </a:extLst>
          </p:cNvPr>
          <p:cNvCxnSpPr>
            <a:cxnSpLocks/>
          </p:cNvCxnSpPr>
          <p:nvPr/>
        </p:nvCxnSpPr>
        <p:spPr>
          <a:xfrm>
            <a:off x="10123713" y="784983"/>
            <a:ext cx="206828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4" name="Title 1">
            <a:extLst>
              <a:ext uri="{FF2B5EF4-FFF2-40B4-BE49-F238E27FC236}">
                <a16:creationId xmlns="" xmlns:a16="http://schemas.microsoft.com/office/drawing/2014/main" id="{CAFA2912-6472-446F-97AE-CAD24580CFCB}"/>
              </a:ext>
            </a:extLst>
          </p:cNvPr>
          <p:cNvSpPr txBox="1">
            <a:spLocks/>
          </p:cNvSpPr>
          <p:nvPr/>
        </p:nvSpPr>
        <p:spPr>
          <a:xfrm>
            <a:off x="838200" y="583919"/>
            <a:ext cx="10515600" cy="434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2200" b="1" spc="300" dirty="0"/>
              <a:t>OUR JOURNEY</a:t>
            </a:r>
          </a:p>
        </p:txBody>
      </p:sp>
      <p:sp>
        <p:nvSpPr>
          <p:cNvPr id="8" name="Oval 7">
            <a:extLst>
              <a:ext uri="{FF2B5EF4-FFF2-40B4-BE49-F238E27FC236}">
                <a16:creationId xmlns="" xmlns:a16="http://schemas.microsoft.com/office/drawing/2014/main" id="{D5A47A64-D25B-4B58-980E-2F0FC70D1337}"/>
              </a:ext>
            </a:extLst>
          </p:cNvPr>
          <p:cNvSpPr/>
          <p:nvPr/>
        </p:nvSpPr>
        <p:spPr>
          <a:xfrm>
            <a:off x="227517" y="3614057"/>
            <a:ext cx="1226721" cy="1226721"/>
          </a:xfrm>
          <a:prstGeom prst="ellipse">
            <a:avLst/>
          </a:prstGeom>
          <a:solidFill>
            <a:schemeClr val="bg1"/>
          </a:solidFill>
          <a:ln w="63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78" name="Rectangle 77">
            <a:extLst>
              <a:ext uri="{FF2B5EF4-FFF2-40B4-BE49-F238E27FC236}">
                <a16:creationId xmlns="" xmlns:a16="http://schemas.microsoft.com/office/drawing/2014/main" id="{858130CB-18B2-419D-8F2F-8D624C738198}"/>
              </a:ext>
            </a:extLst>
          </p:cNvPr>
          <p:cNvSpPr/>
          <p:nvPr/>
        </p:nvSpPr>
        <p:spPr bwMode="auto">
          <a:xfrm>
            <a:off x="232167" y="3822354"/>
            <a:ext cx="1225593" cy="530915"/>
          </a:xfrm>
          <a:prstGeom prst="rect">
            <a:avLst/>
          </a:prstGeom>
        </p:spPr>
        <p:txBody>
          <a:bodyPr wrap="square">
            <a:spAutoFit/>
          </a:bodyPr>
          <a:lstStyle/>
          <a:p>
            <a:pPr marL="0" lvl="1" algn="ctr">
              <a:lnSpc>
                <a:spcPct val="95000"/>
              </a:lnSpc>
              <a:spcBef>
                <a:spcPct val="36000"/>
              </a:spcBef>
              <a:buClr>
                <a:srgbClr val="F20E0E"/>
              </a:buClr>
              <a:defRPr/>
            </a:pPr>
            <a:r>
              <a:rPr lang="en-US" sz="1000" b="1" kern="0" dirty="0">
                <a:latin typeface="+mj-lt"/>
                <a:cs typeface="Arial" pitchFamily="34" charset="0"/>
              </a:rPr>
              <a:t>Started as a cargo handling operator at Mumbai Port</a:t>
            </a:r>
          </a:p>
        </p:txBody>
      </p:sp>
      <p:cxnSp>
        <p:nvCxnSpPr>
          <p:cNvPr id="141" name="Straight Connector 140">
            <a:extLst>
              <a:ext uri="{FF2B5EF4-FFF2-40B4-BE49-F238E27FC236}">
                <a16:creationId xmlns="" xmlns:a16="http://schemas.microsoft.com/office/drawing/2014/main" id="{05B31383-3C9E-4516-BE0B-EC29534BBAEC}"/>
              </a:ext>
            </a:extLst>
          </p:cNvPr>
          <p:cNvCxnSpPr>
            <a:cxnSpLocks/>
          </p:cNvCxnSpPr>
          <p:nvPr/>
        </p:nvCxnSpPr>
        <p:spPr>
          <a:xfrm>
            <a:off x="828730" y="5302952"/>
            <a:ext cx="0" cy="970108"/>
          </a:xfrm>
          <a:prstGeom prst="line">
            <a:avLst/>
          </a:prstGeom>
          <a:ln w="6350">
            <a:solidFill>
              <a:schemeClr val="accent1"/>
            </a:solidFill>
            <a:prstDash val="dash"/>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 xmlns:a16="http://schemas.microsoft.com/office/drawing/2014/main" id="{653F2E30-C255-4B16-A823-7D427DF192DC}"/>
              </a:ext>
            </a:extLst>
          </p:cNvPr>
          <p:cNvSpPr/>
          <p:nvPr/>
        </p:nvSpPr>
        <p:spPr>
          <a:xfrm>
            <a:off x="521887" y="4568905"/>
            <a:ext cx="646152" cy="646152"/>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79" name="TextBox 78">
            <a:extLst>
              <a:ext uri="{FF2B5EF4-FFF2-40B4-BE49-F238E27FC236}">
                <a16:creationId xmlns="" xmlns:a16="http://schemas.microsoft.com/office/drawing/2014/main" id="{BABF6604-32DA-40BA-AD5C-3E34229206B5}"/>
              </a:ext>
            </a:extLst>
          </p:cNvPr>
          <p:cNvSpPr txBox="1"/>
          <p:nvPr/>
        </p:nvSpPr>
        <p:spPr bwMode="auto">
          <a:xfrm>
            <a:off x="521887" y="4748954"/>
            <a:ext cx="646152" cy="276999"/>
          </a:xfrm>
          <a:prstGeom prst="rect">
            <a:avLst/>
          </a:prstGeom>
          <a:noFill/>
        </p:spPr>
        <p:txBody>
          <a:bodyPr anchor="ctr" anchorCtr="0">
            <a:spAutoFit/>
          </a:bodyPr>
          <a:lstStyle/>
          <a:p>
            <a:pPr algn="ctr">
              <a:defRPr/>
            </a:pPr>
            <a:r>
              <a:rPr lang="en-IN" sz="1200" b="1" kern="0" dirty="0">
                <a:solidFill>
                  <a:schemeClr val="bg1"/>
                </a:solidFill>
                <a:latin typeface="+mj-lt"/>
                <a:cs typeface="Amplitude-Regular" panose="02000606040000020004" pitchFamily="2" charset="0"/>
              </a:rPr>
              <a:t>1993</a:t>
            </a:r>
          </a:p>
        </p:txBody>
      </p:sp>
      <p:sp>
        <p:nvSpPr>
          <p:cNvPr id="174" name="Oval 173">
            <a:extLst>
              <a:ext uri="{FF2B5EF4-FFF2-40B4-BE49-F238E27FC236}">
                <a16:creationId xmlns="" xmlns:a16="http://schemas.microsoft.com/office/drawing/2014/main" id="{4C633554-9792-496D-AA90-2621D0E6ACC5}"/>
              </a:ext>
            </a:extLst>
          </p:cNvPr>
          <p:cNvSpPr/>
          <p:nvPr/>
        </p:nvSpPr>
        <p:spPr>
          <a:xfrm>
            <a:off x="1648258" y="3575303"/>
            <a:ext cx="1351796" cy="1328400"/>
          </a:xfrm>
          <a:prstGeom prst="ellipse">
            <a:avLst/>
          </a:prstGeom>
          <a:solidFill>
            <a:schemeClr val="bg1"/>
          </a:solidFill>
          <a:ln w="63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158" name="Oval 157">
            <a:extLst>
              <a:ext uri="{FF2B5EF4-FFF2-40B4-BE49-F238E27FC236}">
                <a16:creationId xmlns="" xmlns:a16="http://schemas.microsoft.com/office/drawing/2014/main" id="{1F46AAAC-E196-43DC-934B-90BE2150767D}"/>
              </a:ext>
            </a:extLst>
          </p:cNvPr>
          <p:cNvSpPr/>
          <p:nvPr/>
        </p:nvSpPr>
        <p:spPr>
          <a:xfrm>
            <a:off x="1987748" y="4568905"/>
            <a:ext cx="646152" cy="646152"/>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80" name="TextBox 79">
            <a:extLst>
              <a:ext uri="{FF2B5EF4-FFF2-40B4-BE49-F238E27FC236}">
                <a16:creationId xmlns="" xmlns:a16="http://schemas.microsoft.com/office/drawing/2014/main" id="{4118268F-49E4-431F-A5E6-E9EF328EB32E}"/>
              </a:ext>
            </a:extLst>
          </p:cNvPr>
          <p:cNvSpPr txBox="1"/>
          <p:nvPr/>
        </p:nvSpPr>
        <p:spPr bwMode="auto">
          <a:xfrm>
            <a:off x="1975122" y="4748954"/>
            <a:ext cx="671401" cy="276999"/>
          </a:xfrm>
          <a:prstGeom prst="rect">
            <a:avLst/>
          </a:prstGeom>
          <a:noFill/>
        </p:spPr>
        <p:txBody>
          <a:bodyPr wrap="square" anchor="ctr" anchorCtr="0">
            <a:spAutoFit/>
          </a:bodyPr>
          <a:lstStyle/>
          <a:p>
            <a:pPr algn="ctr">
              <a:defRPr/>
            </a:pPr>
            <a:r>
              <a:rPr lang="en-IN" sz="1200" b="1" kern="0" dirty="0">
                <a:solidFill>
                  <a:schemeClr val="bg1"/>
                </a:solidFill>
                <a:latin typeface="+mj-lt"/>
                <a:cs typeface="Amplitude-Regular" panose="02000606040000020004" pitchFamily="2" charset="0"/>
              </a:rPr>
              <a:t>2003</a:t>
            </a:r>
          </a:p>
        </p:txBody>
      </p:sp>
      <p:sp>
        <p:nvSpPr>
          <p:cNvPr id="81" name="Rectangle 80">
            <a:extLst>
              <a:ext uri="{FF2B5EF4-FFF2-40B4-BE49-F238E27FC236}">
                <a16:creationId xmlns="" xmlns:a16="http://schemas.microsoft.com/office/drawing/2014/main" id="{55D9594E-383C-48B7-91D4-7A15C8BD4C39}"/>
              </a:ext>
            </a:extLst>
          </p:cNvPr>
          <p:cNvSpPr/>
          <p:nvPr/>
        </p:nvSpPr>
        <p:spPr bwMode="auto">
          <a:xfrm>
            <a:off x="1664901" y="3736548"/>
            <a:ext cx="1291845" cy="823302"/>
          </a:xfrm>
          <a:prstGeom prst="rect">
            <a:avLst/>
          </a:prstGeom>
        </p:spPr>
        <p:txBody>
          <a:bodyPr wrap="square">
            <a:spAutoFit/>
          </a:bodyPr>
          <a:lstStyle/>
          <a:p>
            <a:pPr marL="0" lvl="1" algn="ctr">
              <a:lnSpc>
                <a:spcPct val="95000"/>
              </a:lnSpc>
              <a:spcBef>
                <a:spcPct val="36000"/>
              </a:spcBef>
              <a:buClr>
                <a:srgbClr val="F20E0E"/>
              </a:buClr>
              <a:defRPr/>
            </a:pPr>
            <a:r>
              <a:rPr lang="en-IN" sz="1000" b="1" kern="0" dirty="0">
                <a:latin typeface="+mj-lt"/>
                <a:cs typeface="Arial" pitchFamily="34" charset="0"/>
              </a:rPr>
              <a:t>Entered into Container Freight Station (CFS) operations near JNPT port</a:t>
            </a:r>
          </a:p>
        </p:txBody>
      </p:sp>
      <p:cxnSp>
        <p:nvCxnSpPr>
          <p:cNvPr id="157" name="Straight Connector 156">
            <a:extLst>
              <a:ext uri="{FF2B5EF4-FFF2-40B4-BE49-F238E27FC236}">
                <a16:creationId xmlns="" xmlns:a16="http://schemas.microsoft.com/office/drawing/2014/main" id="{9858C8CF-26CC-40D7-BD72-03CEAEE7B41D}"/>
              </a:ext>
            </a:extLst>
          </p:cNvPr>
          <p:cNvCxnSpPr>
            <a:cxnSpLocks/>
          </p:cNvCxnSpPr>
          <p:nvPr/>
        </p:nvCxnSpPr>
        <p:spPr>
          <a:xfrm>
            <a:off x="2294591" y="5302952"/>
            <a:ext cx="0" cy="970108"/>
          </a:xfrm>
          <a:prstGeom prst="line">
            <a:avLst/>
          </a:prstGeom>
          <a:ln w="6350">
            <a:solidFill>
              <a:schemeClr val="accent1"/>
            </a:solidFill>
            <a:prstDash val="dash"/>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75" name="Oval 174">
            <a:extLst>
              <a:ext uri="{FF2B5EF4-FFF2-40B4-BE49-F238E27FC236}">
                <a16:creationId xmlns="" xmlns:a16="http://schemas.microsoft.com/office/drawing/2014/main" id="{7B38750D-E260-492F-90DC-51C03D6A1717}"/>
              </a:ext>
            </a:extLst>
          </p:cNvPr>
          <p:cNvSpPr/>
          <p:nvPr/>
        </p:nvSpPr>
        <p:spPr>
          <a:xfrm>
            <a:off x="2536302" y="1527571"/>
            <a:ext cx="1171537" cy="1171537"/>
          </a:xfrm>
          <a:prstGeom prst="ellipse">
            <a:avLst/>
          </a:prstGeom>
          <a:solidFill>
            <a:schemeClr val="bg1"/>
          </a:solidFill>
          <a:ln w="63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160" name="Oval 159">
            <a:extLst>
              <a:ext uri="{FF2B5EF4-FFF2-40B4-BE49-F238E27FC236}">
                <a16:creationId xmlns="" xmlns:a16="http://schemas.microsoft.com/office/drawing/2014/main" id="{D97B2C1B-F2E2-49F2-9ACA-D75E70249EAF}"/>
              </a:ext>
            </a:extLst>
          </p:cNvPr>
          <p:cNvSpPr/>
          <p:nvPr/>
        </p:nvSpPr>
        <p:spPr>
          <a:xfrm>
            <a:off x="2805691" y="2312066"/>
            <a:ext cx="646152" cy="646152"/>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94" name="TextBox 93">
            <a:extLst>
              <a:ext uri="{FF2B5EF4-FFF2-40B4-BE49-F238E27FC236}">
                <a16:creationId xmlns="" xmlns:a16="http://schemas.microsoft.com/office/drawing/2014/main" id="{A4CE34A1-B624-43A9-B622-03A7AEF80D6F}"/>
              </a:ext>
            </a:extLst>
          </p:cNvPr>
          <p:cNvSpPr txBox="1"/>
          <p:nvPr/>
        </p:nvSpPr>
        <p:spPr bwMode="auto">
          <a:xfrm>
            <a:off x="2875203" y="2493275"/>
            <a:ext cx="498855" cy="276999"/>
          </a:xfrm>
          <a:prstGeom prst="rect">
            <a:avLst/>
          </a:prstGeom>
          <a:noFill/>
        </p:spPr>
        <p:txBody>
          <a:bodyPr wrap="none" anchor="ctr" anchorCtr="0">
            <a:spAutoFit/>
          </a:bodyPr>
          <a:lstStyle/>
          <a:p>
            <a:pPr algn="ctr">
              <a:defRPr/>
            </a:pPr>
            <a:r>
              <a:rPr lang="en-IN" sz="1200" b="1" kern="0" dirty="0">
                <a:solidFill>
                  <a:schemeClr val="bg1"/>
                </a:solidFill>
                <a:latin typeface="+mj-lt"/>
                <a:cs typeface="Amplitude-Regular" panose="02000606040000020004" pitchFamily="2" charset="0"/>
              </a:rPr>
              <a:t>2005</a:t>
            </a:r>
          </a:p>
        </p:txBody>
      </p:sp>
      <p:sp>
        <p:nvSpPr>
          <p:cNvPr id="133" name="Rectangle 132">
            <a:extLst>
              <a:ext uri="{FF2B5EF4-FFF2-40B4-BE49-F238E27FC236}">
                <a16:creationId xmlns="" xmlns:a16="http://schemas.microsoft.com/office/drawing/2014/main" id="{84DFB27C-BF6B-4AF2-8F4C-E6C87730709F}"/>
              </a:ext>
            </a:extLst>
          </p:cNvPr>
          <p:cNvSpPr/>
          <p:nvPr/>
        </p:nvSpPr>
        <p:spPr bwMode="auto">
          <a:xfrm>
            <a:off x="2528597" y="1719770"/>
            <a:ext cx="1192068" cy="530915"/>
          </a:xfrm>
          <a:prstGeom prst="rect">
            <a:avLst/>
          </a:prstGeom>
        </p:spPr>
        <p:txBody>
          <a:bodyPr wrap="square">
            <a:spAutoFit/>
          </a:bodyPr>
          <a:lstStyle/>
          <a:p>
            <a:pPr marL="0" lvl="1" algn="ctr">
              <a:lnSpc>
                <a:spcPct val="95000"/>
              </a:lnSpc>
              <a:spcBef>
                <a:spcPct val="36000"/>
              </a:spcBef>
              <a:buClr>
                <a:srgbClr val="F20E0E"/>
              </a:buClr>
              <a:defRPr/>
            </a:pPr>
            <a:r>
              <a:rPr lang="en-IN" sz="1000" b="1" kern="0" dirty="0">
                <a:latin typeface="+mj-lt"/>
                <a:cs typeface="Arial" pitchFamily="34" charset="0"/>
              </a:rPr>
              <a:t>Acquired </a:t>
            </a:r>
            <a:br>
              <a:rPr lang="en-IN" sz="1000" b="1" kern="0" dirty="0">
                <a:latin typeface="+mj-lt"/>
                <a:cs typeface="Arial" pitchFamily="34" charset="0"/>
              </a:rPr>
            </a:br>
            <a:r>
              <a:rPr lang="en-IN" sz="1000" b="1" kern="0" dirty="0">
                <a:latin typeface="+mj-lt"/>
                <a:cs typeface="Arial" pitchFamily="34" charset="0"/>
              </a:rPr>
              <a:t>stake in </a:t>
            </a:r>
            <a:br>
              <a:rPr lang="en-IN" sz="1000" b="1" kern="0" dirty="0">
                <a:latin typeface="+mj-lt"/>
                <a:cs typeface="Arial" pitchFamily="34" charset="0"/>
              </a:rPr>
            </a:br>
            <a:r>
              <a:rPr lang="en-IN" sz="1000" b="1" kern="0" dirty="0">
                <a:latin typeface="+mj-lt"/>
                <a:cs typeface="Arial" pitchFamily="34" charset="0"/>
              </a:rPr>
              <a:t>ECU Line</a:t>
            </a:r>
          </a:p>
        </p:txBody>
      </p:sp>
      <p:cxnSp>
        <p:nvCxnSpPr>
          <p:cNvPr id="159" name="Straight Connector 158">
            <a:extLst>
              <a:ext uri="{FF2B5EF4-FFF2-40B4-BE49-F238E27FC236}">
                <a16:creationId xmlns="" xmlns:a16="http://schemas.microsoft.com/office/drawing/2014/main" id="{DE5B95C9-51A0-46BB-8E2B-E24F9127F6B8}"/>
              </a:ext>
            </a:extLst>
          </p:cNvPr>
          <p:cNvCxnSpPr>
            <a:cxnSpLocks/>
          </p:cNvCxnSpPr>
          <p:nvPr/>
        </p:nvCxnSpPr>
        <p:spPr>
          <a:xfrm>
            <a:off x="3112534" y="3041540"/>
            <a:ext cx="16233" cy="3191075"/>
          </a:xfrm>
          <a:prstGeom prst="line">
            <a:avLst/>
          </a:prstGeom>
          <a:ln w="6350">
            <a:solidFill>
              <a:schemeClr val="accent1"/>
            </a:solidFill>
            <a:prstDash val="dash"/>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76" name="Oval 175">
            <a:extLst>
              <a:ext uri="{FF2B5EF4-FFF2-40B4-BE49-F238E27FC236}">
                <a16:creationId xmlns="" xmlns:a16="http://schemas.microsoft.com/office/drawing/2014/main" id="{4495D926-0557-434F-B964-46DA0C27F727}"/>
              </a:ext>
            </a:extLst>
          </p:cNvPr>
          <p:cNvSpPr/>
          <p:nvPr/>
        </p:nvSpPr>
        <p:spPr>
          <a:xfrm>
            <a:off x="3214750" y="3539571"/>
            <a:ext cx="1381368" cy="1381368"/>
          </a:xfrm>
          <a:prstGeom prst="ellipse">
            <a:avLst/>
          </a:prstGeom>
          <a:solidFill>
            <a:schemeClr val="bg1"/>
          </a:solidFill>
          <a:ln w="63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162" name="Oval 161">
            <a:extLst>
              <a:ext uri="{FF2B5EF4-FFF2-40B4-BE49-F238E27FC236}">
                <a16:creationId xmlns="" xmlns:a16="http://schemas.microsoft.com/office/drawing/2014/main" id="{393A1356-1512-41AE-926C-1F8B336857AA}"/>
              </a:ext>
            </a:extLst>
          </p:cNvPr>
          <p:cNvSpPr/>
          <p:nvPr/>
        </p:nvSpPr>
        <p:spPr>
          <a:xfrm>
            <a:off x="3585793" y="4568905"/>
            <a:ext cx="646152" cy="646152"/>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91" name="TextBox 90">
            <a:extLst>
              <a:ext uri="{FF2B5EF4-FFF2-40B4-BE49-F238E27FC236}">
                <a16:creationId xmlns="" xmlns:a16="http://schemas.microsoft.com/office/drawing/2014/main" id="{D3CE0C86-8AB7-4C70-88BF-070B497165C6}"/>
              </a:ext>
            </a:extLst>
          </p:cNvPr>
          <p:cNvSpPr txBox="1"/>
          <p:nvPr/>
        </p:nvSpPr>
        <p:spPr bwMode="auto">
          <a:xfrm>
            <a:off x="3609922" y="4743845"/>
            <a:ext cx="597895" cy="276999"/>
          </a:xfrm>
          <a:prstGeom prst="rect">
            <a:avLst/>
          </a:prstGeom>
          <a:noFill/>
        </p:spPr>
        <p:txBody>
          <a:bodyPr wrap="square" anchor="ctr" anchorCtr="0">
            <a:spAutoFit/>
          </a:bodyPr>
          <a:lstStyle/>
          <a:p>
            <a:pPr algn="ctr">
              <a:defRPr/>
            </a:pPr>
            <a:r>
              <a:rPr lang="en-IN" sz="1200" b="1" kern="0" dirty="0">
                <a:solidFill>
                  <a:schemeClr val="bg1"/>
                </a:solidFill>
                <a:latin typeface="+mj-lt"/>
                <a:cs typeface="Amplitude-Regular" panose="02000606040000020004" pitchFamily="2" charset="0"/>
              </a:rPr>
              <a:t>2006</a:t>
            </a:r>
          </a:p>
        </p:txBody>
      </p:sp>
      <p:sp>
        <p:nvSpPr>
          <p:cNvPr id="93" name="Text Box">
            <a:extLst>
              <a:ext uri="{FF2B5EF4-FFF2-40B4-BE49-F238E27FC236}">
                <a16:creationId xmlns="" xmlns:a16="http://schemas.microsoft.com/office/drawing/2014/main" id="{71DE7721-1B9F-4DE6-B0CF-05908C29763D}"/>
              </a:ext>
            </a:extLst>
          </p:cNvPr>
          <p:cNvSpPr>
            <a:spLocks noChangeArrowheads="1"/>
          </p:cNvSpPr>
          <p:nvPr>
            <p:custDataLst>
              <p:tags r:id="rId1"/>
            </p:custDataLst>
          </p:nvPr>
        </p:nvSpPr>
        <p:spPr bwMode="auto">
          <a:xfrm>
            <a:off x="3269338" y="3667318"/>
            <a:ext cx="1279063" cy="878702"/>
          </a:xfrm>
          <a:prstGeom prst="rect">
            <a:avLst/>
          </a:prstGeom>
          <a:noFill/>
        </p:spPr>
        <p:txBody>
          <a:bodyPr wrap="square">
            <a:spAutoFit/>
          </a:bodyPr>
          <a:lstStyle/>
          <a:p>
            <a:pPr marL="0" lvl="1" algn="ctr">
              <a:lnSpc>
                <a:spcPct val="95000"/>
              </a:lnSpc>
              <a:spcBef>
                <a:spcPct val="36000"/>
              </a:spcBef>
              <a:buClr>
                <a:schemeClr val="bg1"/>
              </a:buClr>
              <a:defRPr/>
            </a:pPr>
            <a:r>
              <a:rPr lang="en-IN" sz="1000" b="1" kern="0" dirty="0">
                <a:latin typeface="+mj-lt"/>
                <a:cs typeface="Arial" pitchFamily="34" charset="0"/>
              </a:rPr>
              <a:t>Listed on </a:t>
            </a:r>
            <a:br>
              <a:rPr lang="en-IN" sz="1000" b="1" kern="0" dirty="0">
                <a:latin typeface="+mj-lt"/>
                <a:cs typeface="Arial" pitchFamily="34" charset="0"/>
              </a:rPr>
            </a:br>
            <a:r>
              <a:rPr lang="en-IN" sz="1000" b="1" kern="0" dirty="0">
                <a:latin typeface="+mj-lt"/>
                <a:cs typeface="Arial" pitchFamily="34" charset="0"/>
              </a:rPr>
              <a:t>BSE &amp; NSE </a:t>
            </a:r>
          </a:p>
          <a:p>
            <a:pPr marL="0" lvl="1" algn="ctr">
              <a:lnSpc>
                <a:spcPct val="95000"/>
              </a:lnSpc>
              <a:spcBef>
                <a:spcPct val="36000"/>
              </a:spcBef>
              <a:buClr>
                <a:schemeClr val="bg1"/>
              </a:buClr>
              <a:defRPr/>
            </a:pPr>
            <a:r>
              <a:rPr lang="en-IN" sz="1000" b="1" kern="0" dirty="0">
                <a:latin typeface="+mj-lt"/>
                <a:cs typeface="Arial" pitchFamily="34" charset="0"/>
              </a:rPr>
              <a:t>Complete acquisition of ECU Line</a:t>
            </a:r>
          </a:p>
        </p:txBody>
      </p:sp>
      <p:cxnSp>
        <p:nvCxnSpPr>
          <p:cNvPr id="161" name="Straight Connector 160">
            <a:extLst>
              <a:ext uri="{FF2B5EF4-FFF2-40B4-BE49-F238E27FC236}">
                <a16:creationId xmlns="" xmlns:a16="http://schemas.microsoft.com/office/drawing/2014/main" id="{0ED39220-F069-435D-999C-72FD67476B99}"/>
              </a:ext>
            </a:extLst>
          </p:cNvPr>
          <p:cNvCxnSpPr>
            <a:cxnSpLocks/>
          </p:cNvCxnSpPr>
          <p:nvPr/>
        </p:nvCxnSpPr>
        <p:spPr>
          <a:xfrm>
            <a:off x="3908869" y="5302952"/>
            <a:ext cx="0" cy="970108"/>
          </a:xfrm>
          <a:prstGeom prst="line">
            <a:avLst/>
          </a:prstGeom>
          <a:ln w="6350">
            <a:solidFill>
              <a:schemeClr val="accent1"/>
            </a:solidFill>
            <a:prstDash val="dash"/>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77" name="Oval 176">
            <a:extLst>
              <a:ext uri="{FF2B5EF4-FFF2-40B4-BE49-F238E27FC236}">
                <a16:creationId xmlns="" xmlns:a16="http://schemas.microsoft.com/office/drawing/2014/main" id="{6B00AA3D-2A57-4B92-A4D9-30A6633F5A47}"/>
              </a:ext>
            </a:extLst>
          </p:cNvPr>
          <p:cNvSpPr/>
          <p:nvPr/>
        </p:nvSpPr>
        <p:spPr>
          <a:xfrm>
            <a:off x="4254244" y="2236135"/>
            <a:ext cx="1263244" cy="1263244"/>
          </a:xfrm>
          <a:prstGeom prst="ellipse">
            <a:avLst/>
          </a:prstGeom>
          <a:solidFill>
            <a:schemeClr val="bg1"/>
          </a:solidFill>
          <a:ln w="63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164" name="Oval 163">
            <a:extLst>
              <a:ext uri="{FF2B5EF4-FFF2-40B4-BE49-F238E27FC236}">
                <a16:creationId xmlns="" xmlns:a16="http://schemas.microsoft.com/office/drawing/2014/main" id="{403D140E-DBF0-4B2A-9B23-F56B828D2F78}"/>
              </a:ext>
            </a:extLst>
          </p:cNvPr>
          <p:cNvSpPr/>
          <p:nvPr/>
        </p:nvSpPr>
        <p:spPr>
          <a:xfrm>
            <a:off x="4566197" y="3225941"/>
            <a:ext cx="646152" cy="646152"/>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85" name="Text Box">
            <a:extLst>
              <a:ext uri="{FF2B5EF4-FFF2-40B4-BE49-F238E27FC236}">
                <a16:creationId xmlns="" xmlns:a16="http://schemas.microsoft.com/office/drawing/2014/main" id="{BBEE161F-96D4-4355-A19E-7CF9BCD242DF}"/>
              </a:ext>
            </a:extLst>
          </p:cNvPr>
          <p:cNvSpPr>
            <a:spLocks noChangeArrowheads="1"/>
          </p:cNvSpPr>
          <p:nvPr>
            <p:custDataLst>
              <p:tags r:id="rId2"/>
            </p:custDataLst>
          </p:nvPr>
        </p:nvSpPr>
        <p:spPr bwMode="auto">
          <a:xfrm>
            <a:off x="4241418" y="2493089"/>
            <a:ext cx="1263244" cy="823302"/>
          </a:xfrm>
          <a:prstGeom prst="rect">
            <a:avLst/>
          </a:prstGeom>
        </p:spPr>
        <p:txBody>
          <a:bodyPr wrap="square">
            <a:spAutoFit/>
          </a:bodyPr>
          <a:lstStyle/>
          <a:p>
            <a:pPr marL="0" lvl="1" algn="ctr">
              <a:lnSpc>
                <a:spcPct val="95000"/>
              </a:lnSpc>
              <a:spcBef>
                <a:spcPct val="36000"/>
              </a:spcBef>
              <a:buClr>
                <a:srgbClr val="F20E0E"/>
              </a:buClr>
              <a:defRPr/>
            </a:pPr>
            <a:r>
              <a:rPr lang="en-US" sz="1000" b="1" kern="0" dirty="0">
                <a:latin typeface="+mj-lt"/>
                <a:cs typeface="Arial" pitchFamily="34" charset="0"/>
              </a:rPr>
              <a:t>Began </a:t>
            </a:r>
            <a:br>
              <a:rPr lang="en-US" sz="1000" b="1" kern="0" dirty="0">
                <a:latin typeface="+mj-lt"/>
                <a:cs typeface="Arial" pitchFamily="34" charset="0"/>
              </a:rPr>
            </a:br>
            <a:r>
              <a:rPr lang="en-US" sz="1000" b="1" kern="0" dirty="0">
                <a:latin typeface="+mj-lt"/>
                <a:cs typeface="Arial" pitchFamily="34" charset="0"/>
              </a:rPr>
              <a:t>CFS operations in Chennai and Mundra</a:t>
            </a:r>
            <a:br>
              <a:rPr lang="en-US" sz="1000" b="1" kern="0" dirty="0">
                <a:latin typeface="+mj-lt"/>
                <a:cs typeface="Arial" pitchFamily="34" charset="0"/>
              </a:rPr>
            </a:br>
            <a:endParaRPr lang="en-US" sz="1000" b="1" kern="0" dirty="0">
              <a:latin typeface="+mj-lt"/>
              <a:cs typeface="Arial" pitchFamily="34" charset="0"/>
            </a:endParaRPr>
          </a:p>
        </p:txBody>
      </p:sp>
      <p:sp>
        <p:nvSpPr>
          <p:cNvPr id="86" name="TextBox 85">
            <a:extLst>
              <a:ext uri="{FF2B5EF4-FFF2-40B4-BE49-F238E27FC236}">
                <a16:creationId xmlns="" xmlns:a16="http://schemas.microsoft.com/office/drawing/2014/main" id="{32182D28-C5BE-46A8-B976-B261070E7F8E}"/>
              </a:ext>
            </a:extLst>
          </p:cNvPr>
          <p:cNvSpPr txBox="1"/>
          <p:nvPr/>
        </p:nvSpPr>
        <p:spPr bwMode="auto">
          <a:xfrm>
            <a:off x="4629751" y="3421626"/>
            <a:ext cx="566052" cy="276999"/>
          </a:xfrm>
          <a:prstGeom prst="rect">
            <a:avLst/>
          </a:prstGeom>
          <a:noFill/>
        </p:spPr>
        <p:txBody>
          <a:bodyPr wrap="square" anchor="ctr" anchorCtr="0">
            <a:spAutoFit/>
          </a:bodyPr>
          <a:lstStyle/>
          <a:p>
            <a:pPr algn="ctr">
              <a:defRPr/>
            </a:pPr>
            <a:r>
              <a:rPr lang="en-IN" sz="1200" b="1" kern="0" dirty="0">
                <a:solidFill>
                  <a:schemeClr val="bg1"/>
                </a:solidFill>
                <a:latin typeface="+mj-lt"/>
                <a:cs typeface="Amplitude-Regular" panose="02000606040000020004" pitchFamily="2" charset="0"/>
              </a:rPr>
              <a:t>2007</a:t>
            </a:r>
          </a:p>
        </p:txBody>
      </p:sp>
      <p:cxnSp>
        <p:nvCxnSpPr>
          <p:cNvPr id="163" name="Straight Connector 162">
            <a:extLst>
              <a:ext uri="{FF2B5EF4-FFF2-40B4-BE49-F238E27FC236}">
                <a16:creationId xmlns="" xmlns:a16="http://schemas.microsoft.com/office/drawing/2014/main" id="{EC87C0ED-CC02-4880-9E32-3649D2B4AED0}"/>
              </a:ext>
            </a:extLst>
          </p:cNvPr>
          <p:cNvCxnSpPr>
            <a:cxnSpLocks/>
          </p:cNvCxnSpPr>
          <p:nvPr/>
        </p:nvCxnSpPr>
        <p:spPr>
          <a:xfrm>
            <a:off x="4873040" y="3955415"/>
            <a:ext cx="12826" cy="2277200"/>
          </a:xfrm>
          <a:prstGeom prst="line">
            <a:avLst/>
          </a:prstGeom>
          <a:ln w="6350">
            <a:solidFill>
              <a:schemeClr val="accent1"/>
            </a:solidFill>
            <a:prstDash val="dash"/>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78" name="Oval 177">
            <a:extLst>
              <a:ext uri="{FF2B5EF4-FFF2-40B4-BE49-F238E27FC236}">
                <a16:creationId xmlns="" xmlns:a16="http://schemas.microsoft.com/office/drawing/2014/main" id="{5419B5BA-7302-41C6-BBF8-91D15CF88D97}"/>
              </a:ext>
            </a:extLst>
          </p:cNvPr>
          <p:cNvSpPr/>
          <p:nvPr/>
        </p:nvSpPr>
        <p:spPr>
          <a:xfrm>
            <a:off x="4957832" y="3810274"/>
            <a:ext cx="1175225" cy="1175225"/>
          </a:xfrm>
          <a:prstGeom prst="ellipse">
            <a:avLst/>
          </a:prstGeom>
          <a:solidFill>
            <a:schemeClr val="bg1"/>
          </a:solidFill>
          <a:ln w="63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166" name="Oval 165">
            <a:extLst>
              <a:ext uri="{FF2B5EF4-FFF2-40B4-BE49-F238E27FC236}">
                <a16:creationId xmlns="" xmlns:a16="http://schemas.microsoft.com/office/drawing/2014/main" id="{800700A6-E757-4B85-9FC3-EB5182BA21F2}"/>
              </a:ext>
            </a:extLst>
          </p:cNvPr>
          <p:cNvSpPr/>
          <p:nvPr/>
        </p:nvSpPr>
        <p:spPr>
          <a:xfrm>
            <a:off x="5246708" y="4568905"/>
            <a:ext cx="646152" cy="646152"/>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136" name="TextBox 135">
            <a:extLst>
              <a:ext uri="{FF2B5EF4-FFF2-40B4-BE49-F238E27FC236}">
                <a16:creationId xmlns="" xmlns:a16="http://schemas.microsoft.com/office/drawing/2014/main" id="{09F75EDA-CCF7-4CBA-8908-4AFA05AD5988}"/>
              </a:ext>
            </a:extLst>
          </p:cNvPr>
          <p:cNvSpPr txBox="1"/>
          <p:nvPr/>
        </p:nvSpPr>
        <p:spPr bwMode="auto">
          <a:xfrm>
            <a:off x="5287869" y="4743176"/>
            <a:ext cx="563831" cy="276999"/>
          </a:xfrm>
          <a:prstGeom prst="rect">
            <a:avLst/>
          </a:prstGeom>
          <a:noFill/>
        </p:spPr>
        <p:txBody>
          <a:bodyPr wrap="square" anchor="ctr" anchorCtr="0">
            <a:spAutoFit/>
          </a:bodyPr>
          <a:lstStyle/>
          <a:p>
            <a:pPr algn="ctr">
              <a:defRPr/>
            </a:pPr>
            <a:r>
              <a:rPr lang="en-IN" sz="1200" b="1" kern="0" dirty="0">
                <a:solidFill>
                  <a:schemeClr val="bg1"/>
                </a:solidFill>
                <a:latin typeface="+mj-lt"/>
                <a:cs typeface="Amplitude-Regular" panose="02000606040000020004" pitchFamily="2" charset="0"/>
              </a:rPr>
              <a:t>2010</a:t>
            </a:r>
          </a:p>
        </p:txBody>
      </p:sp>
      <p:sp>
        <p:nvSpPr>
          <p:cNvPr id="137" name="Text Box">
            <a:extLst>
              <a:ext uri="{FF2B5EF4-FFF2-40B4-BE49-F238E27FC236}">
                <a16:creationId xmlns="" xmlns:a16="http://schemas.microsoft.com/office/drawing/2014/main" id="{585A3300-C7E9-4C68-AE60-F9D32A5A89D9}"/>
              </a:ext>
            </a:extLst>
          </p:cNvPr>
          <p:cNvSpPr>
            <a:spLocks noChangeArrowheads="1"/>
          </p:cNvSpPr>
          <p:nvPr>
            <p:custDataLst>
              <p:tags r:id="rId3"/>
            </p:custDataLst>
          </p:nvPr>
        </p:nvSpPr>
        <p:spPr bwMode="auto">
          <a:xfrm>
            <a:off x="5045375" y="3998129"/>
            <a:ext cx="1027538" cy="530915"/>
          </a:xfrm>
          <a:prstGeom prst="rect">
            <a:avLst/>
          </a:prstGeom>
        </p:spPr>
        <p:txBody>
          <a:bodyPr wrap="square">
            <a:spAutoFit/>
          </a:bodyPr>
          <a:lstStyle/>
          <a:p>
            <a:pPr marL="0" lvl="1" algn="ctr">
              <a:lnSpc>
                <a:spcPct val="95000"/>
              </a:lnSpc>
              <a:spcBef>
                <a:spcPct val="36000"/>
              </a:spcBef>
              <a:buClr>
                <a:srgbClr val="F20E0E"/>
              </a:buClr>
              <a:defRPr/>
            </a:pPr>
            <a:r>
              <a:rPr lang="en-IN" sz="1000" b="1" kern="0" dirty="0">
                <a:latin typeface="+mj-lt"/>
                <a:cs typeface="Arial" pitchFamily="34" charset="0"/>
              </a:rPr>
              <a:t>Acquired 2 </a:t>
            </a:r>
            <a:br>
              <a:rPr lang="en-IN" sz="1000" b="1" kern="0" dirty="0">
                <a:latin typeface="+mj-lt"/>
                <a:cs typeface="Arial" pitchFamily="34" charset="0"/>
              </a:rPr>
            </a:br>
            <a:r>
              <a:rPr lang="en-IN" sz="1000" b="1" kern="0" dirty="0">
                <a:latin typeface="+mj-lt"/>
                <a:cs typeface="Arial" pitchFamily="34" charset="0"/>
              </a:rPr>
              <a:t>Hong Kong </a:t>
            </a:r>
            <a:br>
              <a:rPr lang="en-IN" sz="1000" b="1" kern="0" dirty="0">
                <a:latin typeface="+mj-lt"/>
                <a:cs typeface="Arial" pitchFamily="34" charset="0"/>
              </a:rPr>
            </a:br>
            <a:r>
              <a:rPr lang="en-IN" sz="1000" b="1" kern="0" dirty="0">
                <a:latin typeface="+mj-lt"/>
                <a:cs typeface="Arial" pitchFamily="34" charset="0"/>
              </a:rPr>
              <a:t>based entities</a:t>
            </a:r>
          </a:p>
        </p:txBody>
      </p:sp>
      <p:cxnSp>
        <p:nvCxnSpPr>
          <p:cNvPr id="165" name="Straight Connector 164">
            <a:extLst>
              <a:ext uri="{FF2B5EF4-FFF2-40B4-BE49-F238E27FC236}">
                <a16:creationId xmlns="" xmlns:a16="http://schemas.microsoft.com/office/drawing/2014/main" id="{C46B76C9-AA95-428D-BD7D-67E3850DDBF4}"/>
              </a:ext>
            </a:extLst>
          </p:cNvPr>
          <p:cNvCxnSpPr>
            <a:cxnSpLocks/>
          </p:cNvCxnSpPr>
          <p:nvPr/>
        </p:nvCxnSpPr>
        <p:spPr>
          <a:xfrm>
            <a:off x="5569784" y="5302952"/>
            <a:ext cx="0" cy="970108"/>
          </a:xfrm>
          <a:prstGeom prst="line">
            <a:avLst/>
          </a:prstGeom>
          <a:ln w="6350">
            <a:solidFill>
              <a:schemeClr val="accent1"/>
            </a:solidFill>
            <a:prstDash val="dash"/>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79" name="Oval 178">
            <a:extLst>
              <a:ext uri="{FF2B5EF4-FFF2-40B4-BE49-F238E27FC236}">
                <a16:creationId xmlns="" xmlns:a16="http://schemas.microsoft.com/office/drawing/2014/main" id="{73CC5091-CF11-4DE9-81A4-88B52BB637F3}"/>
              </a:ext>
            </a:extLst>
          </p:cNvPr>
          <p:cNvSpPr/>
          <p:nvPr/>
        </p:nvSpPr>
        <p:spPr>
          <a:xfrm>
            <a:off x="5599994" y="1358038"/>
            <a:ext cx="1268749" cy="1268749"/>
          </a:xfrm>
          <a:prstGeom prst="ellipse">
            <a:avLst/>
          </a:prstGeom>
          <a:solidFill>
            <a:schemeClr val="bg1"/>
          </a:solidFill>
          <a:ln w="63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168" name="Oval 167">
            <a:extLst>
              <a:ext uri="{FF2B5EF4-FFF2-40B4-BE49-F238E27FC236}">
                <a16:creationId xmlns="" xmlns:a16="http://schemas.microsoft.com/office/drawing/2014/main" id="{99C8C8E2-4155-470F-A725-0D52BCA2F501}"/>
              </a:ext>
            </a:extLst>
          </p:cNvPr>
          <p:cNvSpPr/>
          <p:nvPr/>
        </p:nvSpPr>
        <p:spPr>
          <a:xfrm>
            <a:off x="5950078" y="2239746"/>
            <a:ext cx="646152" cy="646152"/>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82" name="Text Box">
            <a:extLst>
              <a:ext uri="{FF2B5EF4-FFF2-40B4-BE49-F238E27FC236}">
                <a16:creationId xmlns="" xmlns:a16="http://schemas.microsoft.com/office/drawing/2014/main" id="{CC3E8BB6-B02D-4445-8E9A-DD3D1282888C}"/>
              </a:ext>
            </a:extLst>
          </p:cNvPr>
          <p:cNvSpPr>
            <a:spLocks noChangeArrowheads="1"/>
          </p:cNvSpPr>
          <p:nvPr>
            <p:custDataLst>
              <p:tags r:id="rId4"/>
            </p:custDataLst>
          </p:nvPr>
        </p:nvSpPr>
        <p:spPr bwMode="auto">
          <a:xfrm>
            <a:off x="5554519" y="1500191"/>
            <a:ext cx="1358284" cy="707886"/>
          </a:xfrm>
          <a:prstGeom prst="rect">
            <a:avLst/>
          </a:prstGeom>
        </p:spPr>
        <p:txBody>
          <a:bodyPr wrap="square">
            <a:spAutoFit/>
          </a:bodyPr>
          <a:lstStyle/>
          <a:p>
            <a:pPr algn="ctr"/>
            <a:r>
              <a:rPr lang="en-US" sz="1000" b="1" kern="0" dirty="0">
                <a:latin typeface="+mj-lt"/>
                <a:cs typeface="Arial" pitchFamily="34" charset="0"/>
              </a:rPr>
              <a:t>Acquired </a:t>
            </a:r>
            <a:br>
              <a:rPr lang="en-US" sz="1000" b="1" kern="0" dirty="0">
                <a:latin typeface="+mj-lt"/>
                <a:cs typeface="Arial" pitchFamily="34" charset="0"/>
              </a:rPr>
            </a:br>
            <a:r>
              <a:rPr lang="en-US" sz="1000" b="1" kern="0" dirty="0" err="1">
                <a:latin typeface="+mj-lt"/>
                <a:cs typeface="Arial" pitchFamily="34" charset="0"/>
              </a:rPr>
              <a:t>Econocaribe</a:t>
            </a:r>
            <a:r>
              <a:rPr lang="en-US" sz="1000" b="1" kern="0" dirty="0">
                <a:latin typeface="+mj-lt"/>
                <a:cs typeface="Arial" pitchFamily="34" charset="0"/>
              </a:rPr>
              <a:t> Consolidator </a:t>
            </a:r>
            <a:br>
              <a:rPr lang="en-US" sz="1000" b="1" kern="0" dirty="0">
                <a:latin typeface="+mj-lt"/>
                <a:cs typeface="Arial" pitchFamily="34" charset="0"/>
              </a:rPr>
            </a:br>
            <a:r>
              <a:rPr lang="en-US" sz="1000" b="1" kern="0" dirty="0">
                <a:latin typeface="+mj-lt"/>
                <a:cs typeface="Arial" pitchFamily="34" charset="0"/>
              </a:rPr>
              <a:t>in USA</a:t>
            </a:r>
          </a:p>
        </p:txBody>
      </p:sp>
      <p:sp>
        <p:nvSpPr>
          <p:cNvPr id="84" name="TextBox 83">
            <a:extLst>
              <a:ext uri="{FF2B5EF4-FFF2-40B4-BE49-F238E27FC236}">
                <a16:creationId xmlns="" xmlns:a16="http://schemas.microsoft.com/office/drawing/2014/main" id="{D7F147F7-EAED-4AA8-94B3-433827C1FC6A}"/>
              </a:ext>
            </a:extLst>
          </p:cNvPr>
          <p:cNvSpPr txBox="1"/>
          <p:nvPr/>
        </p:nvSpPr>
        <p:spPr bwMode="auto">
          <a:xfrm>
            <a:off x="6025955" y="2415463"/>
            <a:ext cx="498855" cy="276999"/>
          </a:xfrm>
          <a:prstGeom prst="rect">
            <a:avLst/>
          </a:prstGeom>
          <a:noFill/>
        </p:spPr>
        <p:txBody>
          <a:bodyPr wrap="none" anchor="ctr" anchorCtr="0">
            <a:spAutoFit/>
          </a:bodyPr>
          <a:lstStyle/>
          <a:p>
            <a:pPr algn="ctr">
              <a:defRPr/>
            </a:pPr>
            <a:r>
              <a:rPr lang="en-IN" sz="1200" b="1" kern="0" dirty="0">
                <a:solidFill>
                  <a:schemeClr val="bg1"/>
                </a:solidFill>
                <a:latin typeface="+mj-lt"/>
                <a:cs typeface="Amplitude-Regular" panose="02000606040000020004" pitchFamily="2" charset="0"/>
              </a:rPr>
              <a:t>2013</a:t>
            </a:r>
          </a:p>
        </p:txBody>
      </p:sp>
      <p:cxnSp>
        <p:nvCxnSpPr>
          <p:cNvPr id="167" name="Straight Connector 166">
            <a:extLst>
              <a:ext uri="{FF2B5EF4-FFF2-40B4-BE49-F238E27FC236}">
                <a16:creationId xmlns="" xmlns:a16="http://schemas.microsoft.com/office/drawing/2014/main" id="{99E92668-9922-45CA-AF57-529F6057426C}"/>
              </a:ext>
            </a:extLst>
          </p:cNvPr>
          <p:cNvCxnSpPr>
            <a:cxnSpLocks/>
          </p:cNvCxnSpPr>
          <p:nvPr/>
        </p:nvCxnSpPr>
        <p:spPr>
          <a:xfrm>
            <a:off x="6256921" y="2969220"/>
            <a:ext cx="0" cy="3263395"/>
          </a:xfrm>
          <a:prstGeom prst="line">
            <a:avLst/>
          </a:prstGeom>
          <a:ln w="6350">
            <a:solidFill>
              <a:schemeClr val="accent1"/>
            </a:solidFill>
            <a:prstDash val="dash"/>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80" name="Oval 179">
            <a:extLst>
              <a:ext uri="{FF2B5EF4-FFF2-40B4-BE49-F238E27FC236}">
                <a16:creationId xmlns="" xmlns:a16="http://schemas.microsoft.com/office/drawing/2014/main" id="{491CED85-8318-4873-9F6B-7D5125177F27}"/>
              </a:ext>
            </a:extLst>
          </p:cNvPr>
          <p:cNvSpPr/>
          <p:nvPr/>
        </p:nvSpPr>
        <p:spPr>
          <a:xfrm>
            <a:off x="7046843" y="1537411"/>
            <a:ext cx="2137561" cy="2137561"/>
          </a:xfrm>
          <a:prstGeom prst="ellipse">
            <a:avLst/>
          </a:prstGeom>
          <a:solidFill>
            <a:schemeClr val="bg1"/>
          </a:solidFill>
          <a:ln w="63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170" name="Oval 169">
            <a:extLst>
              <a:ext uri="{FF2B5EF4-FFF2-40B4-BE49-F238E27FC236}">
                <a16:creationId xmlns="" xmlns:a16="http://schemas.microsoft.com/office/drawing/2014/main" id="{03B61EB9-93C5-48E8-B798-8E429E7835B0}"/>
              </a:ext>
            </a:extLst>
          </p:cNvPr>
          <p:cNvSpPr/>
          <p:nvPr/>
        </p:nvSpPr>
        <p:spPr>
          <a:xfrm>
            <a:off x="7817731" y="3308555"/>
            <a:ext cx="646152" cy="646152"/>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138" name="Text Box">
            <a:extLst>
              <a:ext uri="{FF2B5EF4-FFF2-40B4-BE49-F238E27FC236}">
                <a16:creationId xmlns="" xmlns:a16="http://schemas.microsoft.com/office/drawing/2014/main" id="{732CF03A-8285-42C7-977A-6698EC5CAEDA}"/>
              </a:ext>
            </a:extLst>
          </p:cNvPr>
          <p:cNvSpPr>
            <a:spLocks noChangeArrowheads="1"/>
          </p:cNvSpPr>
          <p:nvPr>
            <p:custDataLst>
              <p:tags r:id="rId5"/>
            </p:custDataLst>
          </p:nvPr>
        </p:nvSpPr>
        <p:spPr bwMode="auto">
          <a:xfrm>
            <a:off x="7023250" y="1973558"/>
            <a:ext cx="2235114" cy="1226490"/>
          </a:xfrm>
          <a:prstGeom prst="rect">
            <a:avLst/>
          </a:prstGeom>
        </p:spPr>
        <p:txBody>
          <a:bodyPr wrap="square">
            <a:spAutoFit/>
          </a:bodyPr>
          <a:lstStyle/>
          <a:p>
            <a:pPr marL="0" lvl="1" algn="ctr">
              <a:lnSpc>
                <a:spcPct val="95000"/>
              </a:lnSpc>
              <a:spcBef>
                <a:spcPct val="36000"/>
              </a:spcBef>
              <a:buClr>
                <a:schemeClr val="bg1"/>
              </a:buClr>
              <a:defRPr/>
            </a:pPr>
            <a:r>
              <a:rPr lang="en-IN" sz="1000" b="1" kern="0" dirty="0">
                <a:latin typeface="+mj-lt"/>
                <a:cs typeface="Arial" pitchFamily="34" charset="0"/>
              </a:rPr>
              <a:t>Created  ACCI -</a:t>
            </a:r>
            <a:br>
              <a:rPr lang="en-IN" sz="1000" b="1" kern="0" dirty="0">
                <a:latin typeface="+mj-lt"/>
                <a:cs typeface="Arial" pitchFamily="34" charset="0"/>
              </a:rPr>
            </a:br>
            <a:r>
              <a:rPr lang="en-IN" sz="1000" b="1" kern="0" dirty="0">
                <a:latin typeface="+mj-lt"/>
                <a:cs typeface="Arial" pitchFamily="34" charset="0"/>
              </a:rPr>
              <a:t>Making a strong entry into chemicals warehousing sector</a:t>
            </a:r>
          </a:p>
          <a:p>
            <a:pPr marL="0" lvl="1" algn="ctr">
              <a:lnSpc>
                <a:spcPct val="95000"/>
              </a:lnSpc>
              <a:spcBef>
                <a:spcPct val="36000"/>
              </a:spcBef>
              <a:buClr>
                <a:schemeClr val="bg1"/>
              </a:buClr>
              <a:defRPr/>
            </a:pPr>
            <a:r>
              <a:rPr lang="en-IN" sz="1000" b="1" kern="0" dirty="0">
                <a:latin typeface="+mj-lt"/>
                <a:cs typeface="Arial" pitchFamily="34" charset="0"/>
              </a:rPr>
              <a:t>Consolidated global presence under ECU Worldwide</a:t>
            </a:r>
          </a:p>
          <a:p>
            <a:pPr marL="0" lvl="1" algn="ctr">
              <a:lnSpc>
                <a:spcPct val="95000"/>
              </a:lnSpc>
              <a:spcBef>
                <a:spcPct val="36000"/>
              </a:spcBef>
              <a:buClr>
                <a:schemeClr val="bg1"/>
              </a:buClr>
              <a:defRPr/>
            </a:pPr>
            <a:r>
              <a:rPr lang="en-IN" sz="1000" b="1" kern="0" dirty="0">
                <a:latin typeface="+mj-lt"/>
                <a:cs typeface="Arial" pitchFamily="34" charset="0"/>
              </a:rPr>
              <a:t>ECU Line rebranded as </a:t>
            </a:r>
            <a:br>
              <a:rPr lang="en-IN" sz="1000" b="1" kern="0" dirty="0">
                <a:latin typeface="+mj-lt"/>
                <a:cs typeface="Arial" pitchFamily="34" charset="0"/>
              </a:rPr>
            </a:br>
            <a:r>
              <a:rPr lang="en-IN" sz="1000" b="1" kern="0" dirty="0">
                <a:latin typeface="+mj-lt"/>
                <a:cs typeface="Arial" pitchFamily="34" charset="0"/>
              </a:rPr>
              <a:t>ECU Worldwide </a:t>
            </a:r>
          </a:p>
        </p:txBody>
      </p:sp>
      <p:sp>
        <p:nvSpPr>
          <p:cNvPr id="139" name="TextBox 138">
            <a:extLst>
              <a:ext uri="{FF2B5EF4-FFF2-40B4-BE49-F238E27FC236}">
                <a16:creationId xmlns="" xmlns:a16="http://schemas.microsoft.com/office/drawing/2014/main" id="{3744702E-ECED-4587-BF72-EC02C79EF0AF}"/>
              </a:ext>
            </a:extLst>
          </p:cNvPr>
          <p:cNvSpPr txBox="1"/>
          <p:nvPr/>
        </p:nvSpPr>
        <p:spPr bwMode="auto">
          <a:xfrm>
            <a:off x="7891380" y="3493131"/>
            <a:ext cx="498855" cy="276999"/>
          </a:xfrm>
          <a:prstGeom prst="rect">
            <a:avLst/>
          </a:prstGeom>
          <a:noFill/>
        </p:spPr>
        <p:txBody>
          <a:bodyPr wrap="none" anchor="ctr" anchorCtr="0">
            <a:spAutoFit/>
          </a:bodyPr>
          <a:lstStyle/>
          <a:p>
            <a:pPr algn="ctr">
              <a:defRPr/>
            </a:pPr>
            <a:r>
              <a:rPr lang="en-IN" sz="1200" b="1" kern="0" dirty="0">
                <a:solidFill>
                  <a:schemeClr val="bg1"/>
                </a:solidFill>
                <a:latin typeface="+mj-lt"/>
                <a:cs typeface="Amplitude-Regular" panose="02000606040000020004" pitchFamily="2" charset="0"/>
              </a:rPr>
              <a:t>2016</a:t>
            </a:r>
          </a:p>
        </p:txBody>
      </p:sp>
      <p:cxnSp>
        <p:nvCxnSpPr>
          <p:cNvPr id="169" name="Straight Connector 168">
            <a:extLst>
              <a:ext uri="{FF2B5EF4-FFF2-40B4-BE49-F238E27FC236}">
                <a16:creationId xmlns="" xmlns:a16="http://schemas.microsoft.com/office/drawing/2014/main" id="{753B9A45-093F-456A-A734-63E59F56A07C}"/>
              </a:ext>
            </a:extLst>
          </p:cNvPr>
          <p:cNvCxnSpPr>
            <a:cxnSpLocks/>
          </p:cNvCxnSpPr>
          <p:nvPr/>
        </p:nvCxnSpPr>
        <p:spPr>
          <a:xfrm>
            <a:off x="8140807" y="4042602"/>
            <a:ext cx="0" cy="2190013"/>
          </a:xfrm>
          <a:prstGeom prst="line">
            <a:avLst/>
          </a:prstGeom>
          <a:ln w="6350">
            <a:solidFill>
              <a:schemeClr val="accent1"/>
            </a:solidFill>
            <a:prstDash val="dash"/>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81" name="Oval 180">
            <a:extLst>
              <a:ext uri="{FF2B5EF4-FFF2-40B4-BE49-F238E27FC236}">
                <a16:creationId xmlns="" xmlns:a16="http://schemas.microsoft.com/office/drawing/2014/main" id="{9400CBBF-3147-4140-B8F1-59CBA2E0E434}"/>
              </a:ext>
            </a:extLst>
          </p:cNvPr>
          <p:cNvSpPr/>
          <p:nvPr/>
        </p:nvSpPr>
        <p:spPr>
          <a:xfrm>
            <a:off x="10306160" y="3575303"/>
            <a:ext cx="1253505" cy="1253505"/>
          </a:xfrm>
          <a:prstGeom prst="ellipse">
            <a:avLst/>
          </a:prstGeom>
          <a:solidFill>
            <a:schemeClr val="bg1"/>
          </a:solidFill>
          <a:ln w="63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172" name="Oval 171">
            <a:extLst>
              <a:ext uri="{FF2B5EF4-FFF2-40B4-BE49-F238E27FC236}">
                <a16:creationId xmlns="" xmlns:a16="http://schemas.microsoft.com/office/drawing/2014/main" id="{E818CB9A-6282-4F3F-830F-55882E3FA894}"/>
              </a:ext>
            </a:extLst>
          </p:cNvPr>
          <p:cNvSpPr/>
          <p:nvPr/>
        </p:nvSpPr>
        <p:spPr>
          <a:xfrm>
            <a:off x="10634644" y="4536472"/>
            <a:ext cx="646152" cy="646152"/>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87" name="Text Box">
            <a:extLst>
              <a:ext uri="{FF2B5EF4-FFF2-40B4-BE49-F238E27FC236}">
                <a16:creationId xmlns="" xmlns:a16="http://schemas.microsoft.com/office/drawing/2014/main" id="{EA49326E-E981-460C-AA05-EC241A86C8A4}"/>
              </a:ext>
            </a:extLst>
          </p:cNvPr>
          <p:cNvSpPr>
            <a:spLocks noChangeArrowheads="1"/>
          </p:cNvSpPr>
          <p:nvPr>
            <p:custDataLst>
              <p:tags r:id="rId6"/>
            </p:custDataLst>
          </p:nvPr>
        </p:nvSpPr>
        <p:spPr bwMode="auto">
          <a:xfrm>
            <a:off x="10195517" y="3817380"/>
            <a:ext cx="1491940" cy="530915"/>
          </a:xfrm>
          <a:prstGeom prst="rect">
            <a:avLst/>
          </a:prstGeom>
        </p:spPr>
        <p:txBody>
          <a:bodyPr wrap="square">
            <a:spAutoFit/>
          </a:bodyPr>
          <a:lstStyle/>
          <a:p>
            <a:pPr marL="0" lvl="1" algn="ctr">
              <a:lnSpc>
                <a:spcPct val="95000"/>
              </a:lnSpc>
              <a:spcBef>
                <a:spcPct val="36000"/>
              </a:spcBef>
              <a:buClr>
                <a:schemeClr val="bg1"/>
              </a:buClr>
              <a:defRPr/>
            </a:pPr>
            <a:r>
              <a:rPr lang="en-IN" sz="1000" b="1" kern="0" dirty="0">
                <a:latin typeface="+mj-lt"/>
                <a:cs typeface="Arial" pitchFamily="34" charset="0"/>
              </a:rPr>
              <a:t>Acquired </a:t>
            </a:r>
            <a:br>
              <a:rPr lang="en-IN" sz="1000" b="1" kern="0" dirty="0">
                <a:latin typeface="+mj-lt"/>
                <a:cs typeface="Arial" pitchFamily="34" charset="0"/>
              </a:rPr>
            </a:br>
            <a:r>
              <a:rPr lang="en-IN" sz="1000" b="1" kern="0" dirty="0">
                <a:latin typeface="+mj-lt"/>
                <a:cs typeface="Arial" pitchFamily="34" charset="0"/>
              </a:rPr>
              <a:t>strategic stake </a:t>
            </a:r>
            <a:br>
              <a:rPr lang="en-IN" sz="1000" b="1" kern="0" dirty="0">
                <a:latin typeface="+mj-lt"/>
                <a:cs typeface="Arial" pitchFamily="34" charset="0"/>
              </a:rPr>
            </a:br>
            <a:r>
              <a:rPr lang="en-IN" sz="1000" b="1" kern="0" dirty="0">
                <a:latin typeface="+mj-lt"/>
                <a:cs typeface="Arial" pitchFamily="34" charset="0"/>
              </a:rPr>
              <a:t>in </a:t>
            </a:r>
            <a:r>
              <a:rPr lang="en-IN" sz="1000" b="1" kern="0" dirty="0" err="1">
                <a:latin typeface="+mj-lt"/>
                <a:cs typeface="Arial" pitchFamily="34" charset="0"/>
              </a:rPr>
              <a:t>Gati</a:t>
            </a:r>
            <a:endParaRPr lang="en-IN" sz="1000" b="1" kern="0" dirty="0">
              <a:latin typeface="+mj-lt"/>
              <a:cs typeface="Arial" pitchFamily="34" charset="0"/>
            </a:endParaRPr>
          </a:p>
        </p:txBody>
      </p:sp>
      <p:sp>
        <p:nvSpPr>
          <p:cNvPr id="88" name="TextBox 87">
            <a:extLst>
              <a:ext uri="{FF2B5EF4-FFF2-40B4-BE49-F238E27FC236}">
                <a16:creationId xmlns="" xmlns:a16="http://schemas.microsoft.com/office/drawing/2014/main" id="{80F11059-AF7A-46BC-A1B5-DF27F1923BBC}"/>
              </a:ext>
            </a:extLst>
          </p:cNvPr>
          <p:cNvSpPr txBox="1"/>
          <p:nvPr/>
        </p:nvSpPr>
        <p:spPr bwMode="auto">
          <a:xfrm>
            <a:off x="10702987" y="4727110"/>
            <a:ext cx="498856" cy="276999"/>
          </a:xfrm>
          <a:prstGeom prst="rect">
            <a:avLst/>
          </a:prstGeom>
          <a:noFill/>
        </p:spPr>
        <p:txBody>
          <a:bodyPr wrap="none" anchor="ctr" anchorCtr="0">
            <a:spAutoFit/>
          </a:bodyPr>
          <a:lstStyle/>
          <a:p>
            <a:pPr algn="ctr">
              <a:defRPr/>
            </a:pPr>
            <a:r>
              <a:rPr lang="en-IN" sz="1200" b="1" kern="0" dirty="0">
                <a:solidFill>
                  <a:schemeClr val="bg1"/>
                </a:solidFill>
                <a:latin typeface="+mj-lt"/>
                <a:cs typeface="Amplitude-Regular" panose="02000606040000020004" pitchFamily="2" charset="0"/>
              </a:rPr>
              <a:t>2020</a:t>
            </a:r>
          </a:p>
        </p:txBody>
      </p:sp>
      <p:cxnSp>
        <p:nvCxnSpPr>
          <p:cNvPr id="171" name="Straight Connector 170">
            <a:extLst>
              <a:ext uri="{FF2B5EF4-FFF2-40B4-BE49-F238E27FC236}">
                <a16:creationId xmlns="" xmlns:a16="http://schemas.microsoft.com/office/drawing/2014/main" id="{FEE6FDCA-46EF-4F01-99B9-2F1508464C0B}"/>
              </a:ext>
            </a:extLst>
          </p:cNvPr>
          <p:cNvCxnSpPr>
            <a:cxnSpLocks/>
          </p:cNvCxnSpPr>
          <p:nvPr/>
        </p:nvCxnSpPr>
        <p:spPr>
          <a:xfrm>
            <a:off x="10941487" y="5288204"/>
            <a:ext cx="0" cy="944411"/>
          </a:xfrm>
          <a:prstGeom prst="line">
            <a:avLst/>
          </a:prstGeom>
          <a:ln w="6350">
            <a:solidFill>
              <a:schemeClr val="accent1"/>
            </a:solidFill>
            <a:prstDash val="dash"/>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 xmlns:a16="http://schemas.microsoft.com/office/drawing/2014/main" id="{3FDB184C-43B9-4D39-8543-39114FCB6CD0}"/>
              </a:ext>
            </a:extLst>
          </p:cNvPr>
          <p:cNvCxnSpPr>
            <a:cxnSpLocks/>
          </p:cNvCxnSpPr>
          <p:nvPr/>
        </p:nvCxnSpPr>
        <p:spPr>
          <a:xfrm>
            <a:off x="571500" y="6232615"/>
            <a:ext cx="11288852" cy="0"/>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 xmlns:a16="http://schemas.microsoft.com/office/drawing/2014/main" id="{F2617C4D-538A-954A-851D-4CB14D32A13A}"/>
              </a:ext>
            </a:extLst>
          </p:cNvPr>
          <p:cNvSpPr/>
          <p:nvPr/>
        </p:nvSpPr>
        <p:spPr>
          <a:xfrm>
            <a:off x="6383999" y="3563706"/>
            <a:ext cx="1371443" cy="1371443"/>
          </a:xfrm>
          <a:prstGeom prst="ellipse">
            <a:avLst/>
          </a:prstGeom>
          <a:solidFill>
            <a:schemeClr val="bg1"/>
          </a:solidFill>
          <a:ln w="63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59" name="Oval 58">
            <a:extLst>
              <a:ext uri="{FF2B5EF4-FFF2-40B4-BE49-F238E27FC236}">
                <a16:creationId xmlns="" xmlns:a16="http://schemas.microsoft.com/office/drawing/2014/main" id="{D529CA5A-B3BC-7C4A-92A2-1EB10B74899E}"/>
              </a:ext>
            </a:extLst>
          </p:cNvPr>
          <p:cNvSpPr/>
          <p:nvPr/>
        </p:nvSpPr>
        <p:spPr>
          <a:xfrm>
            <a:off x="6753193" y="4568905"/>
            <a:ext cx="646152" cy="646152"/>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mj-lt"/>
            </a:endParaRPr>
          </a:p>
        </p:txBody>
      </p:sp>
      <p:sp>
        <p:nvSpPr>
          <p:cNvPr id="64" name="TextBox 63">
            <a:extLst>
              <a:ext uri="{FF2B5EF4-FFF2-40B4-BE49-F238E27FC236}">
                <a16:creationId xmlns="" xmlns:a16="http://schemas.microsoft.com/office/drawing/2014/main" id="{6509B275-C73E-5C48-9AA7-FB5948B52200}"/>
              </a:ext>
            </a:extLst>
          </p:cNvPr>
          <p:cNvSpPr txBox="1"/>
          <p:nvPr/>
        </p:nvSpPr>
        <p:spPr bwMode="auto">
          <a:xfrm>
            <a:off x="6794354" y="4743176"/>
            <a:ext cx="563831" cy="276999"/>
          </a:xfrm>
          <a:prstGeom prst="rect">
            <a:avLst/>
          </a:prstGeom>
          <a:noFill/>
        </p:spPr>
        <p:txBody>
          <a:bodyPr wrap="square" anchor="ctr" anchorCtr="0">
            <a:spAutoFit/>
          </a:bodyPr>
          <a:lstStyle/>
          <a:p>
            <a:pPr algn="ctr">
              <a:defRPr/>
            </a:pPr>
            <a:r>
              <a:rPr lang="en-IN" sz="1200" b="1" kern="0" dirty="0">
                <a:solidFill>
                  <a:schemeClr val="bg1"/>
                </a:solidFill>
                <a:latin typeface="+mj-lt"/>
                <a:cs typeface="Amplitude-Regular" panose="02000606040000020004" pitchFamily="2" charset="0"/>
              </a:rPr>
              <a:t>2014</a:t>
            </a:r>
          </a:p>
        </p:txBody>
      </p:sp>
      <p:sp>
        <p:nvSpPr>
          <p:cNvPr id="65" name="Text Box">
            <a:extLst>
              <a:ext uri="{FF2B5EF4-FFF2-40B4-BE49-F238E27FC236}">
                <a16:creationId xmlns="" xmlns:a16="http://schemas.microsoft.com/office/drawing/2014/main" id="{B90A3A5F-3163-E541-8BF3-F6C960B780D3}"/>
              </a:ext>
            </a:extLst>
          </p:cNvPr>
          <p:cNvSpPr>
            <a:spLocks noChangeArrowheads="1"/>
          </p:cNvSpPr>
          <p:nvPr>
            <p:custDataLst>
              <p:tags r:id="rId7"/>
            </p:custDataLst>
          </p:nvPr>
        </p:nvSpPr>
        <p:spPr bwMode="auto">
          <a:xfrm>
            <a:off x="6467662" y="3759998"/>
            <a:ext cx="1248884" cy="677108"/>
          </a:xfrm>
          <a:prstGeom prst="rect">
            <a:avLst/>
          </a:prstGeom>
        </p:spPr>
        <p:txBody>
          <a:bodyPr wrap="square">
            <a:spAutoFit/>
          </a:bodyPr>
          <a:lstStyle/>
          <a:p>
            <a:pPr marL="0" lvl="1" algn="ctr">
              <a:lnSpc>
                <a:spcPct val="95000"/>
              </a:lnSpc>
              <a:spcBef>
                <a:spcPct val="36000"/>
              </a:spcBef>
              <a:buClr>
                <a:srgbClr val="F20E0E"/>
              </a:buClr>
              <a:defRPr/>
            </a:pPr>
            <a:r>
              <a:rPr lang="en-US" sz="1000" b="1" kern="0" dirty="0">
                <a:latin typeface="+mj-lt"/>
                <a:cs typeface="Arial" pitchFamily="34" charset="0"/>
              </a:rPr>
              <a:t>Acquired majority stake in FCL Marine Agencies, Rotterdam</a:t>
            </a:r>
          </a:p>
        </p:txBody>
      </p:sp>
      <p:cxnSp>
        <p:nvCxnSpPr>
          <p:cNvPr id="66" name="Straight Connector 65">
            <a:extLst>
              <a:ext uri="{FF2B5EF4-FFF2-40B4-BE49-F238E27FC236}">
                <a16:creationId xmlns="" xmlns:a16="http://schemas.microsoft.com/office/drawing/2014/main" id="{CB7B8956-600E-5646-A738-856E9D94C98A}"/>
              </a:ext>
            </a:extLst>
          </p:cNvPr>
          <p:cNvCxnSpPr>
            <a:cxnSpLocks/>
          </p:cNvCxnSpPr>
          <p:nvPr/>
        </p:nvCxnSpPr>
        <p:spPr>
          <a:xfrm>
            <a:off x="7076269" y="5302952"/>
            <a:ext cx="0" cy="970108"/>
          </a:xfrm>
          <a:prstGeom prst="line">
            <a:avLst/>
          </a:prstGeom>
          <a:ln w="6350">
            <a:solidFill>
              <a:schemeClr val="accent1"/>
            </a:solidFill>
            <a:prstDash val="dash"/>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 xmlns:a16="http://schemas.microsoft.com/office/drawing/2014/main" id="{5069A395-AA7E-B04E-A644-D22E6325C0A8}"/>
              </a:ext>
            </a:extLst>
          </p:cNvPr>
          <p:cNvSpPr/>
          <p:nvPr/>
        </p:nvSpPr>
        <p:spPr>
          <a:xfrm>
            <a:off x="8444122" y="3539572"/>
            <a:ext cx="1445928" cy="1445928"/>
          </a:xfrm>
          <a:prstGeom prst="ellipse">
            <a:avLst/>
          </a:prstGeom>
          <a:solidFill>
            <a:schemeClr val="bg1"/>
          </a:solidFill>
          <a:ln w="63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83" name="Oval 82">
            <a:extLst>
              <a:ext uri="{FF2B5EF4-FFF2-40B4-BE49-F238E27FC236}">
                <a16:creationId xmlns="" xmlns:a16="http://schemas.microsoft.com/office/drawing/2014/main" id="{6DEDB724-A94C-4E41-A290-D6F63F4C0741}"/>
              </a:ext>
            </a:extLst>
          </p:cNvPr>
          <p:cNvSpPr/>
          <p:nvPr/>
        </p:nvSpPr>
        <p:spPr>
          <a:xfrm>
            <a:off x="8851002" y="4568905"/>
            <a:ext cx="646152" cy="646152"/>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mj-lt"/>
            </a:endParaRPr>
          </a:p>
        </p:txBody>
      </p:sp>
      <p:sp>
        <p:nvSpPr>
          <p:cNvPr id="92" name="TextBox 91">
            <a:extLst>
              <a:ext uri="{FF2B5EF4-FFF2-40B4-BE49-F238E27FC236}">
                <a16:creationId xmlns="" xmlns:a16="http://schemas.microsoft.com/office/drawing/2014/main" id="{439576C0-E151-484A-AAF4-4028E6595FB1}"/>
              </a:ext>
            </a:extLst>
          </p:cNvPr>
          <p:cNvSpPr txBox="1"/>
          <p:nvPr/>
        </p:nvSpPr>
        <p:spPr bwMode="auto">
          <a:xfrm>
            <a:off x="8892163" y="4743176"/>
            <a:ext cx="563831" cy="276999"/>
          </a:xfrm>
          <a:prstGeom prst="rect">
            <a:avLst/>
          </a:prstGeom>
          <a:noFill/>
        </p:spPr>
        <p:txBody>
          <a:bodyPr wrap="square" anchor="ctr" anchorCtr="0">
            <a:spAutoFit/>
          </a:bodyPr>
          <a:lstStyle/>
          <a:p>
            <a:pPr algn="ctr">
              <a:defRPr/>
            </a:pPr>
            <a:r>
              <a:rPr lang="en-IN" sz="1200" b="1" kern="0" dirty="0">
                <a:solidFill>
                  <a:schemeClr val="bg1"/>
                </a:solidFill>
                <a:latin typeface="+mj-lt"/>
                <a:cs typeface="Amplitude-Regular" panose="02000606040000020004" pitchFamily="2" charset="0"/>
              </a:rPr>
              <a:t>2018</a:t>
            </a:r>
          </a:p>
        </p:txBody>
      </p:sp>
      <p:sp>
        <p:nvSpPr>
          <p:cNvPr id="95" name="Text Box">
            <a:extLst>
              <a:ext uri="{FF2B5EF4-FFF2-40B4-BE49-F238E27FC236}">
                <a16:creationId xmlns="" xmlns:a16="http://schemas.microsoft.com/office/drawing/2014/main" id="{2E427477-6D4B-8F45-AFDE-9F7CBD660503}"/>
              </a:ext>
            </a:extLst>
          </p:cNvPr>
          <p:cNvSpPr>
            <a:spLocks noChangeArrowheads="1"/>
          </p:cNvSpPr>
          <p:nvPr>
            <p:custDataLst>
              <p:tags r:id="rId8"/>
            </p:custDataLst>
          </p:nvPr>
        </p:nvSpPr>
        <p:spPr bwMode="auto">
          <a:xfrm>
            <a:off x="8471098" y="3711059"/>
            <a:ext cx="1391957" cy="878702"/>
          </a:xfrm>
          <a:prstGeom prst="rect">
            <a:avLst/>
          </a:prstGeom>
        </p:spPr>
        <p:txBody>
          <a:bodyPr wrap="square">
            <a:spAutoFit/>
          </a:bodyPr>
          <a:lstStyle/>
          <a:p>
            <a:pPr marL="0" lvl="1" algn="ctr">
              <a:lnSpc>
                <a:spcPct val="95000"/>
              </a:lnSpc>
              <a:spcBef>
                <a:spcPct val="36000"/>
              </a:spcBef>
              <a:buClr>
                <a:schemeClr val="bg1"/>
              </a:buClr>
              <a:defRPr/>
            </a:pPr>
            <a:r>
              <a:rPr lang="en-IN" sz="1000" b="1" kern="0" dirty="0">
                <a:latin typeface="+mj-lt"/>
                <a:cs typeface="Arial" pitchFamily="34" charset="0"/>
              </a:rPr>
              <a:t>Launch of </a:t>
            </a:r>
            <a:br>
              <a:rPr lang="en-IN" sz="1000" b="1" kern="0" dirty="0">
                <a:latin typeface="+mj-lt"/>
                <a:cs typeface="Arial" pitchFamily="34" charset="0"/>
              </a:rPr>
            </a:br>
            <a:r>
              <a:rPr lang="en-IN" sz="1000" b="1" kern="0" dirty="0" err="1">
                <a:latin typeface="+mj-lt"/>
                <a:cs typeface="Arial" pitchFamily="34" charset="0"/>
              </a:rPr>
              <a:t>Allcargo</a:t>
            </a:r>
            <a:r>
              <a:rPr lang="en-IN" sz="1000" b="1" kern="0" dirty="0">
                <a:latin typeface="+mj-lt"/>
                <a:cs typeface="Arial" pitchFamily="34" charset="0"/>
              </a:rPr>
              <a:t> Logistics </a:t>
            </a:r>
            <a:br>
              <a:rPr lang="en-IN" sz="1000" b="1" kern="0" dirty="0">
                <a:latin typeface="+mj-lt"/>
                <a:cs typeface="Arial" pitchFamily="34" charset="0"/>
              </a:rPr>
            </a:br>
            <a:r>
              <a:rPr lang="en-IN" sz="1000" b="1" kern="0" dirty="0">
                <a:latin typeface="+mj-lt"/>
                <a:cs typeface="Arial" pitchFamily="34" charset="0"/>
              </a:rPr>
              <a:t>&amp; Industrial Parks</a:t>
            </a:r>
          </a:p>
          <a:p>
            <a:pPr marL="0" lvl="1" algn="ctr">
              <a:lnSpc>
                <a:spcPct val="95000"/>
              </a:lnSpc>
              <a:spcBef>
                <a:spcPct val="36000"/>
              </a:spcBef>
              <a:buClr>
                <a:schemeClr val="bg1"/>
              </a:buClr>
              <a:defRPr/>
            </a:pPr>
            <a:r>
              <a:rPr lang="en-IN" sz="1000" b="1" kern="0" dirty="0">
                <a:latin typeface="+mj-lt"/>
                <a:cs typeface="Arial" pitchFamily="34" charset="0"/>
              </a:rPr>
              <a:t>Launch of </a:t>
            </a:r>
            <a:br>
              <a:rPr lang="en-IN" sz="1000" b="1" kern="0" dirty="0">
                <a:latin typeface="+mj-lt"/>
                <a:cs typeface="Arial" pitchFamily="34" charset="0"/>
              </a:rPr>
            </a:br>
            <a:r>
              <a:rPr lang="en-IN" sz="1000" b="1" kern="0" dirty="0" err="1">
                <a:latin typeface="+mj-lt"/>
                <a:cs typeface="Arial" pitchFamily="34" charset="0"/>
              </a:rPr>
              <a:t>Allcargo</a:t>
            </a:r>
            <a:r>
              <a:rPr lang="en-IN" sz="1000" b="1" kern="0" dirty="0">
                <a:latin typeface="+mj-lt"/>
                <a:cs typeface="Arial" pitchFamily="34" charset="0"/>
              </a:rPr>
              <a:t> Greens</a:t>
            </a:r>
          </a:p>
        </p:txBody>
      </p:sp>
      <p:cxnSp>
        <p:nvCxnSpPr>
          <p:cNvPr id="96" name="Straight Connector 95">
            <a:extLst>
              <a:ext uri="{FF2B5EF4-FFF2-40B4-BE49-F238E27FC236}">
                <a16:creationId xmlns="" xmlns:a16="http://schemas.microsoft.com/office/drawing/2014/main" id="{4D6872E5-E9CE-E940-9946-7E49F953C3FC}"/>
              </a:ext>
            </a:extLst>
          </p:cNvPr>
          <p:cNvCxnSpPr>
            <a:cxnSpLocks/>
          </p:cNvCxnSpPr>
          <p:nvPr/>
        </p:nvCxnSpPr>
        <p:spPr>
          <a:xfrm>
            <a:off x="9174078" y="5302952"/>
            <a:ext cx="0" cy="970108"/>
          </a:xfrm>
          <a:prstGeom prst="line">
            <a:avLst/>
          </a:prstGeom>
          <a:solidFill>
            <a:srgbClr val="0070C0"/>
          </a:solidFill>
          <a:ln w="6350">
            <a:solidFill>
              <a:schemeClr val="accent1"/>
            </a:solidFill>
            <a:prstDash val="dash"/>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 xmlns:a16="http://schemas.microsoft.com/office/drawing/2014/main" id="{AE1C3468-DE86-C34B-BF07-405027239705}"/>
              </a:ext>
            </a:extLst>
          </p:cNvPr>
          <p:cNvSpPr/>
          <p:nvPr/>
        </p:nvSpPr>
        <p:spPr>
          <a:xfrm>
            <a:off x="9464436" y="2002875"/>
            <a:ext cx="1268749" cy="1268749"/>
          </a:xfrm>
          <a:prstGeom prst="ellipse">
            <a:avLst/>
          </a:prstGeom>
          <a:solidFill>
            <a:schemeClr val="bg1"/>
          </a:solidFill>
          <a:ln w="63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99" name="Oval 98">
            <a:extLst>
              <a:ext uri="{FF2B5EF4-FFF2-40B4-BE49-F238E27FC236}">
                <a16:creationId xmlns="" xmlns:a16="http://schemas.microsoft.com/office/drawing/2014/main" id="{71786941-FD37-1447-9975-A9ED11169376}"/>
              </a:ext>
            </a:extLst>
          </p:cNvPr>
          <p:cNvSpPr/>
          <p:nvPr/>
        </p:nvSpPr>
        <p:spPr>
          <a:xfrm>
            <a:off x="9814520" y="2884583"/>
            <a:ext cx="646152" cy="646152"/>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100" name="Text Box">
            <a:extLst>
              <a:ext uri="{FF2B5EF4-FFF2-40B4-BE49-F238E27FC236}">
                <a16:creationId xmlns="" xmlns:a16="http://schemas.microsoft.com/office/drawing/2014/main" id="{C2C91957-0708-0745-A1D4-CE3E3759C234}"/>
              </a:ext>
            </a:extLst>
          </p:cNvPr>
          <p:cNvSpPr>
            <a:spLocks noChangeArrowheads="1"/>
          </p:cNvSpPr>
          <p:nvPr>
            <p:custDataLst>
              <p:tags r:id="rId9"/>
            </p:custDataLst>
          </p:nvPr>
        </p:nvSpPr>
        <p:spPr bwMode="auto">
          <a:xfrm>
            <a:off x="9418961" y="2265309"/>
            <a:ext cx="1358284" cy="530915"/>
          </a:xfrm>
          <a:prstGeom prst="rect">
            <a:avLst/>
          </a:prstGeom>
        </p:spPr>
        <p:txBody>
          <a:bodyPr wrap="square">
            <a:spAutoFit/>
          </a:bodyPr>
          <a:lstStyle/>
          <a:p>
            <a:pPr marL="0" lvl="1" algn="ctr">
              <a:lnSpc>
                <a:spcPct val="95000"/>
              </a:lnSpc>
              <a:spcBef>
                <a:spcPct val="36000"/>
              </a:spcBef>
              <a:buClr>
                <a:schemeClr val="bg1"/>
              </a:buClr>
              <a:defRPr/>
            </a:pPr>
            <a:r>
              <a:rPr lang="en-IN" sz="1000" b="1" kern="0" dirty="0">
                <a:latin typeface="+mj-lt"/>
                <a:cs typeface="Arial" pitchFamily="34" charset="0"/>
              </a:rPr>
              <a:t>Completed </a:t>
            </a:r>
            <a:br>
              <a:rPr lang="en-IN" sz="1000" b="1" kern="0" dirty="0">
                <a:latin typeface="+mj-lt"/>
                <a:cs typeface="Arial" pitchFamily="34" charset="0"/>
              </a:rPr>
            </a:br>
            <a:r>
              <a:rPr lang="en-IN" sz="1000" b="1" kern="0" dirty="0">
                <a:latin typeface="+mj-lt"/>
                <a:cs typeface="Arial" pitchFamily="34" charset="0"/>
              </a:rPr>
              <a:t>25 years </a:t>
            </a:r>
            <a:br>
              <a:rPr lang="en-IN" sz="1000" b="1" kern="0" dirty="0">
                <a:latin typeface="+mj-lt"/>
                <a:cs typeface="Arial" pitchFamily="34" charset="0"/>
              </a:rPr>
            </a:br>
            <a:r>
              <a:rPr lang="en-IN" sz="1000" b="1" kern="0" dirty="0">
                <a:latin typeface="+mj-lt"/>
                <a:cs typeface="Arial" pitchFamily="34" charset="0"/>
              </a:rPr>
              <a:t>in logistics </a:t>
            </a:r>
          </a:p>
        </p:txBody>
      </p:sp>
      <p:sp>
        <p:nvSpPr>
          <p:cNvPr id="101" name="TextBox 100">
            <a:extLst>
              <a:ext uri="{FF2B5EF4-FFF2-40B4-BE49-F238E27FC236}">
                <a16:creationId xmlns="" xmlns:a16="http://schemas.microsoft.com/office/drawing/2014/main" id="{DE9AD25F-760C-684A-BE8A-021D7774DB86}"/>
              </a:ext>
            </a:extLst>
          </p:cNvPr>
          <p:cNvSpPr txBox="1"/>
          <p:nvPr/>
        </p:nvSpPr>
        <p:spPr bwMode="auto">
          <a:xfrm>
            <a:off x="9890397" y="3060300"/>
            <a:ext cx="498855" cy="276999"/>
          </a:xfrm>
          <a:prstGeom prst="rect">
            <a:avLst/>
          </a:prstGeom>
          <a:noFill/>
        </p:spPr>
        <p:txBody>
          <a:bodyPr wrap="none" anchor="ctr" anchorCtr="0">
            <a:spAutoFit/>
          </a:bodyPr>
          <a:lstStyle/>
          <a:p>
            <a:pPr algn="ctr">
              <a:defRPr/>
            </a:pPr>
            <a:r>
              <a:rPr lang="en-IN" sz="1200" b="1" kern="0" dirty="0">
                <a:solidFill>
                  <a:schemeClr val="bg1"/>
                </a:solidFill>
                <a:latin typeface="+mj-lt"/>
                <a:cs typeface="Amplitude-Regular" panose="02000606040000020004" pitchFamily="2" charset="0"/>
              </a:rPr>
              <a:t>2019</a:t>
            </a:r>
          </a:p>
        </p:txBody>
      </p:sp>
      <p:cxnSp>
        <p:nvCxnSpPr>
          <p:cNvPr id="102" name="Straight Connector 101">
            <a:extLst>
              <a:ext uri="{FF2B5EF4-FFF2-40B4-BE49-F238E27FC236}">
                <a16:creationId xmlns="" xmlns:a16="http://schemas.microsoft.com/office/drawing/2014/main" id="{CC5B801F-1503-A44C-B3DB-740450E932B9}"/>
              </a:ext>
            </a:extLst>
          </p:cNvPr>
          <p:cNvCxnSpPr>
            <a:cxnSpLocks/>
          </p:cNvCxnSpPr>
          <p:nvPr/>
        </p:nvCxnSpPr>
        <p:spPr>
          <a:xfrm>
            <a:off x="10121363" y="3614057"/>
            <a:ext cx="0" cy="2659003"/>
          </a:xfrm>
          <a:prstGeom prst="line">
            <a:avLst/>
          </a:prstGeom>
          <a:ln w="6350">
            <a:solidFill>
              <a:schemeClr val="accent1"/>
            </a:solidFill>
            <a:prstDash val="dash"/>
            <a:headEnd type="oval"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09257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 xmlns:a16="http://schemas.microsoft.com/office/drawing/2014/main" id="{8CB85E46-06A1-944D-9922-27414002D0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82490" y="4498125"/>
            <a:ext cx="1278228" cy="1278228"/>
          </a:xfrm>
          <a:prstGeom prst="rect">
            <a:avLst/>
          </a:prstGeom>
        </p:spPr>
      </p:pic>
      <p:pic>
        <p:nvPicPr>
          <p:cNvPr id="48" name="Picture 47">
            <a:extLst>
              <a:ext uri="{FF2B5EF4-FFF2-40B4-BE49-F238E27FC236}">
                <a16:creationId xmlns="" xmlns:a16="http://schemas.microsoft.com/office/drawing/2014/main" id="{30383585-71F3-764C-8368-EF32BF3D20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12992" y="4498125"/>
            <a:ext cx="1267105" cy="1267105"/>
          </a:xfrm>
          <a:prstGeom prst="rect">
            <a:avLst/>
          </a:prstGeom>
        </p:spPr>
      </p:pic>
      <p:cxnSp>
        <p:nvCxnSpPr>
          <p:cNvPr id="63" name="Straight Connector 62">
            <a:extLst>
              <a:ext uri="{FF2B5EF4-FFF2-40B4-BE49-F238E27FC236}">
                <a16:creationId xmlns="" xmlns:a16="http://schemas.microsoft.com/office/drawing/2014/main" id="{64ED3FCF-271A-4E76-961C-E9C2B20B0BC2}"/>
              </a:ext>
            </a:extLst>
          </p:cNvPr>
          <p:cNvCxnSpPr>
            <a:cxnSpLocks/>
          </p:cNvCxnSpPr>
          <p:nvPr/>
        </p:nvCxnSpPr>
        <p:spPr>
          <a:xfrm>
            <a:off x="0" y="1669602"/>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 xmlns:a16="http://schemas.microsoft.com/office/drawing/2014/main" id="{F461D585-09B2-49BD-8F18-0853458DE29B}"/>
              </a:ext>
            </a:extLst>
          </p:cNvPr>
          <p:cNvSpPr/>
          <p:nvPr/>
        </p:nvSpPr>
        <p:spPr>
          <a:xfrm>
            <a:off x="9089409" y="3587848"/>
            <a:ext cx="2264391" cy="584775"/>
          </a:xfrm>
          <a:prstGeom prst="rect">
            <a:avLst/>
          </a:prstGeom>
        </p:spPr>
        <p:txBody>
          <a:bodyPr wrap="square">
            <a:spAutoFit/>
          </a:bodyPr>
          <a:lstStyle/>
          <a:p>
            <a:pPr algn="ctr"/>
            <a:r>
              <a:rPr lang="en-IN" sz="1600" b="1" dirty="0">
                <a:solidFill>
                  <a:srgbClr val="151515"/>
                </a:solidFill>
              </a:rPr>
              <a:t>Contract Logistics and Chemical Warehousing</a:t>
            </a:r>
          </a:p>
        </p:txBody>
      </p:sp>
      <p:sp>
        <p:nvSpPr>
          <p:cNvPr id="62" name="Rectangle: Rounded Corners 61">
            <a:extLst>
              <a:ext uri="{FF2B5EF4-FFF2-40B4-BE49-F238E27FC236}">
                <a16:creationId xmlns="" xmlns:a16="http://schemas.microsoft.com/office/drawing/2014/main" id="{C1049C5E-E50E-4897-BD37-313B666CBD0A}"/>
              </a:ext>
            </a:extLst>
          </p:cNvPr>
          <p:cNvSpPr/>
          <p:nvPr/>
        </p:nvSpPr>
        <p:spPr>
          <a:xfrm>
            <a:off x="1998406" y="1393337"/>
            <a:ext cx="8155859" cy="553449"/>
          </a:xfrm>
          <a:prstGeom prst="roundRect">
            <a:avLst>
              <a:gd name="adj" fmla="val 50000"/>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4" name="Title 1">
            <a:extLst>
              <a:ext uri="{FF2B5EF4-FFF2-40B4-BE49-F238E27FC236}">
                <a16:creationId xmlns="" xmlns:a16="http://schemas.microsoft.com/office/drawing/2014/main" id="{C81C06CD-F731-48D0-8514-5CAED2B9F597}"/>
              </a:ext>
            </a:extLst>
          </p:cNvPr>
          <p:cNvSpPr txBox="1">
            <a:spLocks/>
          </p:cNvSpPr>
          <p:nvPr/>
        </p:nvSpPr>
        <p:spPr>
          <a:xfrm>
            <a:off x="838200" y="1469945"/>
            <a:ext cx="10515600" cy="4345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2400" b="1" dirty="0"/>
              <a:t>END-TO-END LOGISTICS SOLUTIONS TAILORED TO YOUR NEEDS</a:t>
            </a:r>
            <a:endParaRPr lang="en-IN" sz="2400" b="1" spc="300" dirty="0"/>
          </a:p>
        </p:txBody>
      </p:sp>
      <p:sp>
        <p:nvSpPr>
          <p:cNvPr id="73" name="Rectangle 72">
            <a:extLst>
              <a:ext uri="{FF2B5EF4-FFF2-40B4-BE49-F238E27FC236}">
                <a16:creationId xmlns="" xmlns:a16="http://schemas.microsoft.com/office/drawing/2014/main" id="{57EF3777-A06A-4CF7-87E1-664A3004F8DE}"/>
              </a:ext>
            </a:extLst>
          </p:cNvPr>
          <p:cNvSpPr/>
          <p:nvPr/>
        </p:nvSpPr>
        <p:spPr>
          <a:xfrm flipH="1">
            <a:off x="5514238" y="3587848"/>
            <a:ext cx="1864612" cy="584775"/>
          </a:xfrm>
          <a:prstGeom prst="rect">
            <a:avLst/>
          </a:prstGeom>
        </p:spPr>
        <p:txBody>
          <a:bodyPr wrap="square">
            <a:spAutoFit/>
          </a:bodyPr>
          <a:lstStyle/>
          <a:p>
            <a:pPr algn="ctr"/>
            <a:r>
              <a:rPr lang="en-IN" sz="1600" b="1" dirty="0">
                <a:solidFill>
                  <a:srgbClr val="151515"/>
                </a:solidFill>
              </a:rPr>
              <a:t>Container Freight Station (CFS)</a:t>
            </a:r>
          </a:p>
        </p:txBody>
      </p:sp>
      <p:pic>
        <p:nvPicPr>
          <p:cNvPr id="2" name="Picture 1">
            <a:extLst>
              <a:ext uri="{FF2B5EF4-FFF2-40B4-BE49-F238E27FC236}">
                <a16:creationId xmlns="" xmlns:a16="http://schemas.microsoft.com/office/drawing/2014/main" id="{58C42DBF-EEE2-F64E-B5C3-1BE1032950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5816544" y="2104955"/>
            <a:ext cx="1260000" cy="1260000"/>
          </a:xfrm>
          <a:prstGeom prst="rect">
            <a:avLst/>
          </a:prstGeom>
        </p:spPr>
      </p:pic>
      <p:sp>
        <p:nvSpPr>
          <p:cNvPr id="74" name="Rectangle 73">
            <a:extLst>
              <a:ext uri="{FF2B5EF4-FFF2-40B4-BE49-F238E27FC236}">
                <a16:creationId xmlns="" xmlns:a16="http://schemas.microsoft.com/office/drawing/2014/main" id="{FDEED5BF-8F3E-4C4C-8DBE-8288B02A3FB9}"/>
              </a:ext>
            </a:extLst>
          </p:cNvPr>
          <p:cNvSpPr/>
          <p:nvPr/>
        </p:nvSpPr>
        <p:spPr>
          <a:xfrm flipH="1">
            <a:off x="1239815" y="3509420"/>
            <a:ext cx="2343633" cy="584775"/>
          </a:xfrm>
          <a:prstGeom prst="rect">
            <a:avLst/>
          </a:prstGeom>
        </p:spPr>
        <p:txBody>
          <a:bodyPr wrap="square">
            <a:spAutoFit/>
          </a:bodyPr>
          <a:lstStyle/>
          <a:p>
            <a:pPr algn="ctr"/>
            <a:r>
              <a:rPr lang="en-IN" sz="1600" b="1" dirty="0">
                <a:solidFill>
                  <a:srgbClr val="151515"/>
                </a:solidFill>
              </a:rPr>
              <a:t>NVOCC </a:t>
            </a:r>
            <a:br>
              <a:rPr lang="en-IN" sz="1600" b="1" dirty="0">
                <a:solidFill>
                  <a:srgbClr val="151515"/>
                </a:solidFill>
              </a:rPr>
            </a:br>
            <a:r>
              <a:rPr lang="en-IN" sz="1600" b="1" dirty="0">
                <a:solidFill>
                  <a:srgbClr val="151515"/>
                </a:solidFill>
              </a:rPr>
              <a:t>(LCL | FCL | Air Freight)</a:t>
            </a:r>
          </a:p>
        </p:txBody>
      </p:sp>
      <p:pic>
        <p:nvPicPr>
          <p:cNvPr id="4" name="Picture 3">
            <a:extLst>
              <a:ext uri="{FF2B5EF4-FFF2-40B4-BE49-F238E27FC236}">
                <a16:creationId xmlns="" xmlns:a16="http://schemas.microsoft.com/office/drawing/2014/main" id="{FD896705-0900-6540-A3FA-4364D2F5050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1781631" y="2104956"/>
            <a:ext cx="1260000" cy="1260000"/>
          </a:xfrm>
          <a:prstGeom prst="rect">
            <a:avLst/>
          </a:prstGeom>
        </p:spPr>
      </p:pic>
      <p:pic>
        <p:nvPicPr>
          <p:cNvPr id="7" name="Picture 6">
            <a:extLst>
              <a:ext uri="{FF2B5EF4-FFF2-40B4-BE49-F238E27FC236}">
                <a16:creationId xmlns="" xmlns:a16="http://schemas.microsoft.com/office/drawing/2014/main" id="{6B90B453-5ADF-F542-A2CC-AE0457182FE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91604" y="2104956"/>
            <a:ext cx="1260000" cy="1260000"/>
          </a:xfrm>
          <a:prstGeom prst="rect">
            <a:avLst/>
          </a:prstGeom>
        </p:spPr>
      </p:pic>
      <p:pic>
        <p:nvPicPr>
          <p:cNvPr id="45" name="Picture 44">
            <a:extLst>
              <a:ext uri="{FF2B5EF4-FFF2-40B4-BE49-F238E27FC236}">
                <a16:creationId xmlns="" xmlns:a16="http://schemas.microsoft.com/office/drawing/2014/main" id="{B32F1817-3C5F-2141-9E15-A35EACB5F51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31512" y="463446"/>
            <a:ext cx="2563556" cy="521991"/>
          </a:xfrm>
          <a:prstGeom prst="rect">
            <a:avLst/>
          </a:prstGeom>
        </p:spPr>
      </p:pic>
      <p:sp>
        <p:nvSpPr>
          <p:cNvPr id="40" name="Rectangle 39">
            <a:extLst>
              <a:ext uri="{FF2B5EF4-FFF2-40B4-BE49-F238E27FC236}">
                <a16:creationId xmlns="" xmlns:a16="http://schemas.microsoft.com/office/drawing/2014/main" id="{15216A1C-2851-4A98-844E-1752A80AAE6B}"/>
              </a:ext>
            </a:extLst>
          </p:cNvPr>
          <p:cNvSpPr/>
          <p:nvPr/>
        </p:nvSpPr>
        <p:spPr>
          <a:xfrm>
            <a:off x="4844956" y="5896130"/>
            <a:ext cx="3203176" cy="584775"/>
          </a:xfrm>
          <a:prstGeom prst="rect">
            <a:avLst/>
          </a:prstGeom>
        </p:spPr>
        <p:txBody>
          <a:bodyPr wrap="square">
            <a:spAutoFit/>
          </a:bodyPr>
          <a:lstStyle/>
          <a:p>
            <a:pPr algn="ctr"/>
            <a:r>
              <a:rPr lang="en-IN" sz="1600" b="1" dirty="0">
                <a:solidFill>
                  <a:srgbClr val="151515"/>
                </a:solidFill>
              </a:rPr>
              <a:t>Global Projects Logistics and </a:t>
            </a:r>
            <a:br>
              <a:rPr lang="en-IN" sz="1600" b="1" dirty="0">
                <a:solidFill>
                  <a:srgbClr val="151515"/>
                </a:solidFill>
              </a:rPr>
            </a:br>
            <a:r>
              <a:rPr lang="en-IN" sz="1600" b="1" dirty="0">
                <a:solidFill>
                  <a:srgbClr val="151515"/>
                </a:solidFill>
              </a:rPr>
              <a:t>Engineering Solutions</a:t>
            </a:r>
          </a:p>
        </p:txBody>
      </p:sp>
      <p:sp>
        <p:nvSpPr>
          <p:cNvPr id="43" name="Rectangle 42">
            <a:extLst>
              <a:ext uri="{FF2B5EF4-FFF2-40B4-BE49-F238E27FC236}">
                <a16:creationId xmlns="" xmlns:a16="http://schemas.microsoft.com/office/drawing/2014/main" id="{3D5843EC-2770-441B-9289-5C0C40DC5319}"/>
              </a:ext>
            </a:extLst>
          </p:cNvPr>
          <p:cNvSpPr/>
          <p:nvPr/>
        </p:nvSpPr>
        <p:spPr>
          <a:xfrm>
            <a:off x="1403473" y="5896130"/>
            <a:ext cx="2016316" cy="338554"/>
          </a:xfrm>
          <a:prstGeom prst="rect">
            <a:avLst/>
          </a:prstGeom>
        </p:spPr>
        <p:txBody>
          <a:bodyPr wrap="square">
            <a:spAutoFit/>
          </a:bodyPr>
          <a:lstStyle/>
          <a:p>
            <a:pPr algn="ctr"/>
            <a:r>
              <a:rPr lang="en-IN" sz="1600" b="1" dirty="0">
                <a:solidFill>
                  <a:srgbClr val="151515"/>
                </a:solidFill>
              </a:rPr>
              <a:t>E-Commerce Logistics</a:t>
            </a:r>
          </a:p>
        </p:txBody>
      </p:sp>
      <p:pic>
        <p:nvPicPr>
          <p:cNvPr id="44" name="Picture 43">
            <a:extLst>
              <a:ext uri="{FF2B5EF4-FFF2-40B4-BE49-F238E27FC236}">
                <a16:creationId xmlns="" xmlns:a16="http://schemas.microsoft.com/office/drawing/2014/main" id="{C61CD37F-0B27-45F6-B536-44D6D323305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81631" y="4498125"/>
            <a:ext cx="1260000" cy="1260000"/>
          </a:xfrm>
          <a:prstGeom prst="rect">
            <a:avLst/>
          </a:prstGeom>
        </p:spPr>
      </p:pic>
      <p:sp>
        <p:nvSpPr>
          <p:cNvPr id="46" name="Rectangle 45">
            <a:extLst>
              <a:ext uri="{FF2B5EF4-FFF2-40B4-BE49-F238E27FC236}">
                <a16:creationId xmlns="" xmlns:a16="http://schemas.microsoft.com/office/drawing/2014/main" id="{8BEB3D44-C20B-45FF-94F8-D8415A8322F3}"/>
              </a:ext>
            </a:extLst>
          </p:cNvPr>
          <p:cNvSpPr/>
          <p:nvPr/>
        </p:nvSpPr>
        <p:spPr>
          <a:xfrm>
            <a:off x="9535680" y="5896130"/>
            <a:ext cx="1371849" cy="584775"/>
          </a:xfrm>
          <a:prstGeom prst="rect">
            <a:avLst/>
          </a:prstGeom>
        </p:spPr>
        <p:txBody>
          <a:bodyPr wrap="square">
            <a:spAutoFit/>
          </a:bodyPr>
          <a:lstStyle/>
          <a:p>
            <a:pPr algn="ctr"/>
            <a:r>
              <a:rPr lang="en-IN" sz="1600" b="1" dirty="0">
                <a:solidFill>
                  <a:srgbClr val="151515"/>
                </a:solidFill>
              </a:rPr>
              <a:t>Logistics Parks</a:t>
            </a:r>
          </a:p>
        </p:txBody>
      </p:sp>
    </p:spTree>
    <p:extLst>
      <p:ext uri="{BB962C8B-B14F-4D97-AF65-F5344CB8AC3E}">
        <p14:creationId xmlns:p14="http://schemas.microsoft.com/office/powerpoint/2010/main" val="40692947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9F8692C-6883-8B4A-9D2B-387174F401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91525" y="2110736"/>
            <a:ext cx="3740588" cy="3740588"/>
          </a:xfrm>
          <a:prstGeom prst="rect">
            <a:avLst/>
          </a:prstGeom>
        </p:spPr>
      </p:pic>
      <p:cxnSp>
        <p:nvCxnSpPr>
          <p:cNvPr id="152" name="Straight Connector 151">
            <a:extLst>
              <a:ext uri="{FF2B5EF4-FFF2-40B4-BE49-F238E27FC236}">
                <a16:creationId xmlns="" xmlns:a16="http://schemas.microsoft.com/office/drawing/2014/main" id="{569C5A4F-4545-4B11-B0C0-04AA16A617B8}"/>
              </a:ext>
            </a:extLst>
          </p:cNvPr>
          <p:cNvCxnSpPr>
            <a:cxnSpLocks/>
          </p:cNvCxnSpPr>
          <p:nvPr/>
        </p:nvCxnSpPr>
        <p:spPr>
          <a:xfrm>
            <a:off x="0" y="1053049"/>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4" name="Title 1">
            <a:extLst>
              <a:ext uri="{FF2B5EF4-FFF2-40B4-BE49-F238E27FC236}">
                <a16:creationId xmlns="" xmlns:a16="http://schemas.microsoft.com/office/drawing/2014/main" id="{CAFA2912-6472-446F-97AE-CAD24580CFCB}"/>
              </a:ext>
            </a:extLst>
          </p:cNvPr>
          <p:cNvSpPr txBox="1">
            <a:spLocks/>
          </p:cNvSpPr>
          <p:nvPr/>
        </p:nvSpPr>
        <p:spPr>
          <a:xfrm>
            <a:off x="838200" y="202702"/>
            <a:ext cx="10515600" cy="4345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1400" b="1" spc="300" dirty="0"/>
              <a:t>ALLCARGO SOLUTIONS</a:t>
            </a:r>
          </a:p>
        </p:txBody>
      </p:sp>
      <p:sp>
        <p:nvSpPr>
          <p:cNvPr id="162" name="Rectangle 161">
            <a:extLst>
              <a:ext uri="{FF2B5EF4-FFF2-40B4-BE49-F238E27FC236}">
                <a16:creationId xmlns="" xmlns:a16="http://schemas.microsoft.com/office/drawing/2014/main" id="{C65A2C69-3623-418B-B501-A2EBA54E915B}"/>
              </a:ext>
            </a:extLst>
          </p:cNvPr>
          <p:cNvSpPr/>
          <p:nvPr/>
        </p:nvSpPr>
        <p:spPr>
          <a:xfrm rot="16200000">
            <a:off x="6073140" y="747527"/>
            <a:ext cx="45719" cy="1219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solidFill>
                <a:schemeClr val="accent2"/>
              </a:solidFill>
            </a:endParaRPr>
          </a:p>
        </p:txBody>
      </p:sp>
      <p:sp>
        <p:nvSpPr>
          <p:cNvPr id="23" name="Text Placeholder 7">
            <a:extLst>
              <a:ext uri="{FF2B5EF4-FFF2-40B4-BE49-F238E27FC236}">
                <a16:creationId xmlns="" xmlns:a16="http://schemas.microsoft.com/office/drawing/2014/main" id="{9B3F7B97-AD31-7B4F-89C8-0173C3BAC860}"/>
              </a:ext>
            </a:extLst>
          </p:cNvPr>
          <p:cNvSpPr txBox="1">
            <a:spLocks/>
          </p:cNvSpPr>
          <p:nvPr/>
        </p:nvSpPr>
        <p:spPr>
          <a:xfrm>
            <a:off x="6341872" y="1411432"/>
            <a:ext cx="4840538" cy="4661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N" sz="1800" b="1" spc="300" dirty="0" smtClean="0">
                <a:solidFill>
                  <a:srgbClr val="FF0000"/>
                </a:solidFill>
              </a:rPr>
              <a:t>THE GLOBAL LCL LEADER</a:t>
            </a:r>
            <a:endParaRPr lang="en-IN" sz="1800" b="1" spc="300" dirty="0">
              <a:solidFill>
                <a:srgbClr val="FF0000"/>
              </a:solidFill>
            </a:endParaRPr>
          </a:p>
        </p:txBody>
      </p:sp>
      <p:cxnSp>
        <p:nvCxnSpPr>
          <p:cNvPr id="39" name="Straight Connector 38">
            <a:extLst>
              <a:ext uri="{FF2B5EF4-FFF2-40B4-BE49-F238E27FC236}">
                <a16:creationId xmlns="" xmlns:a16="http://schemas.microsoft.com/office/drawing/2014/main" id="{A2083799-D7AD-6843-9342-FCBE26010E82}"/>
              </a:ext>
            </a:extLst>
          </p:cNvPr>
          <p:cNvCxnSpPr>
            <a:cxnSpLocks/>
          </p:cNvCxnSpPr>
          <p:nvPr/>
        </p:nvCxnSpPr>
        <p:spPr>
          <a:xfrm>
            <a:off x="6341872" y="1765636"/>
            <a:ext cx="5761585" cy="0"/>
          </a:xfrm>
          <a:prstGeom prst="line">
            <a:avLst/>
          </a:prstGeom>
        </p:spPr>
        <p:style>
          <a:lnRef idx="1">
            <a:schemeClr val="accent1"/>
          </a:lnRef>
          <a:fillRef idx="0">
            <a:schemeClr val="accent1"/>
          </a:fillRef>
          <a:effectRef idx="0">
            <a:schemeClr val="accent1"/>
          </a:effectRef>
          <a:fontRef idx="minor">
            <a:schemeClr val="tx1"/>
          </a:fontRef>
        </p:style>
      </p:cxnSp>
      <p:sp>
        <p:nvSpPr>
          <p:cNvPr id="151" name="Rectangle: Rounded Corners 150">
            <a:extLst>
              <a:ext uri="{FF2B5EF4-FFF2-40B4-BE49-F238E27FC236}">
                <a16:creationId xmlns="" xmlns:a16="http://schemas.microsoft.com/office/drawing/2014/main" id="{27F43F16-4630-4056-A331-13A2EE46E8CF}"/>
              </a:ext>
            </a:extLst>
          </p:cNvPr>
          <p:cNvSpPr/>
          <p:nvPr/>
        </p:nvSpPr>
        <p:spPr>
          <a:xfrm>
            <a:off x="2068287" y="745118"/>
            <a:ext cx="8055426" cy="609743"/>
          </a:xfrm>
          <a:prstGeom prst="roundRect">
            <a:avLst>
              <a:gd name="adj" fmla="val 5000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Title 25">
            <a:extLst>
              <a:ext uri="{FF2B5EF4-FFF2-40B4-BE49-F238E27FC236}">
                <a16:creationId xmlns="" xmlns:a16="http://schemas.microsoft.com/office/drawing/2014/main" id="{DCCF88D2-9C0A-DC41-9FF4-0BBD00BF6F98}"/>
              </a:ext>
            </a:extLst>
          </p:cNvPr>
          <p:cNvSpPr txBox="1">
            <a:spLocks/>
          </p:cNvSpPr>
          <p:nvPr/>
        </p:nvSpPr>
        <p:spPr>
          <a:xfrm>
            <a:off x="3329906" y="824639"/>
            <a:ext cx="5532186" cy="580777"/>
          </a:xfrm>
          <a:prstGeom prst="rect">
            <a:avLst/>
          </a:prstGeom>
        </p:spPr>
        <p:txBody>
          <a:bodyPr/>
          <a:lstStyle>
            <a:lvl1pPr algn="ctr"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r>
              <a:rPr lang="en-US" sz="3200" dirty="0">
                <a:solidFill>
                  <a:schemeClr val="accent2"/>
                </a:solidFill>
              </a:rPr>
              <a:t>NVOCC</a:t>
            </a:r>
          </a:p>
        </p:txBody>
      </p:sp>
      <p:sp>
        <p:nvSpPr>
          <p:cNvPr id="11" name="Content Placeholder 2">
            <a:extLst>
              <a:ext uri="{FF2B5EF4-FFF2-40B4-BE49-F238E27FC236}">
                <a16:creationId xmlns="" xmlns:a16="http://schemas.microsoft.com/office/drawing/2014/main" id="{DF8E55AC-D2F1-481F-BB63-EA30B7D2C345}"/>
              </a:ext>
            </a:extLst>
          </p:cNvPr>
          <p:cNvSpPr txBox="1">
            <a:spLocks/>
          </p:cNvSpPr>
          <p:nvPr/>
        </p:nvSpPr>
        <p:spPr>
          <a:xfrm>
            <a:off x="6341872" y="1791890"/>
            <a:ext cx="5232905" cy="36841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buClr>
                <a:schemeClr val="accent2"/>
              </a:buClr>
              <a:buFont typeface="Wingdings" panose="05000000000000000000" pitchFamily="2" charset="2"/>
              <a:buChar char="§"/>
            </a:pPr>
            <a:r>
              <a:rPr lang="en-IN" sz="1400" b="1" dirty="0">
                <a:solidFill>
                  <a:schemeClr val="tx1">
                    <a:lumMod val="75000"/>
                    <a:lumOff val="25000"/>
                  </a:schemeClr>
                </a:solidFill>
              </a:rPr>
              <a:t>Import and export services </a:t>
            </a:r>
            <a:r>
              <a:rPr lang="en-IN" sz="1400" dirty="0">
                <a:solidFill>
                  <a:schemeClr val="tx1">
                    <a:lumMod val="75000"/>
                    <a:lumOff val="25000"/>
                  </a:schemeClr>
                </a:solidFill>
              </a:rPr>
              <a:t>- Over 2400 direct trade lanes | More than 4000 port pairs |Over 180 </a:t>
            </a:r>
            <a:r>
              <a:rPr lang="en-IN" sz="1400" dirty="0" smtClean="0">
                <a:solidFill>
                  <a:schemeClr val="tx1">
                    <a:lumMod val="75000"/>
                    <a:lumOff val="25000"/>
                  </a:schemeClr>
                </a:solidFill>
              </a:rPr>
              <a:t>countries</a:t>
            </a:r>
            <a:endParaRPr lang="en-IN" sz="1400" dirty="0">
              <a:solidFill>
                <a:schemeClr val="tx1">
                  <a:lumMod val="75000"/>
                  <a:lumOff val="25000"/>
                </a:schemeClr>
              </a:solidFill>
            </a:endParaRPr>
          </a:p>
          <a:p>
            <a:pPr lvl="0">
              <a:lnSpc>
                <a:spcPct val="100000"/>
              </a:lnSpc>
              <a:buClr>
                <a:schemeClr val="accent2"/>
              </a:buClr>
              <a:buFont typeface="Wingdings" panose="05000000000000000000" pitchFamily="2" charset="2"/>
              <a:buChar char="§"/>
            </a:pPr>
            <a:r>
              <a:rPr lang="en-IN" sz="1400" b="1" dirty="0">
                <a:solidFill>
                  <a:schemeClr val="tx1">
                    <a:lumMod val="75000"/>
                    <a:lumOff val="25000"/>
                  </a:schemeClr>
                </a:solidFill>
              </a:rPr>
              <a:t>Door-to-door deliveries in 52 markets globally</a:t>
            </a:r>
            <a:r>
              <a:rPr lang="en-IN" sz="1400" dirty="0">
                <a:solidFill>
                  <a:schemeClr val="tx1">
                    <a:lumMod val="75000"/>
                    <a:lumOff val="25000"/>
                  </a:schemeClr>
                </a:solidFill>
              </a:rPr>
              <a:t>– Quick access and bookings through </a:t>
            </a:r>
            <a:r>
              <a:rPr lang="en-IN" sz="1400" dirty="0" smtClean="0">
                <a:solidFill>
                  <a:schemeClr val="tx1">
                    <a:lumMod val="75000"/>
                    <a:lumOff val="25000"/>
                  </a:schemeClr>
                </a:solidFill>
              </a:rPr>
              <a:t>ECU360</a:t>
            </a:r>
            <a:endParaRPr lang="en-IN" sz="1400" dirty="0">
              <a:solidFill>
                <a:schemeClr val="tx1">
                  <a:lumMod val="75000"/>
                  <a:lumOff val="25000"/>
                </a:schemeClr>
              </a:solidFill>
            </a:endParaRPr>
          </a:p>
          <a:p>
            <a:pPr lvl="0">
              <a:lnSpc>
                <a:spcPct val="100000"/>
              </a:lnSpc>
              <a:buClr>
                <a:schemeClr val="accent2"/>
              </a:buClr>
              <a:buFont typeface="Wingdings" panose="05000000000000000000" pitchFamily="2" charset="2"/>
              <a:buChar char="§"/>
            </a:pPr>
            <a:r>
              <a:rPr lang="en-IN" sz="1400" b="1" dirty="0" smtClean="0">
                <a:solidFill>
                  <a:schemeClr val="tx1">
                    <a:lumMod val="75000"/>
                    <a:lumOff val="25000"/>
                  </a:schemeClr>
                </a:solidFill>
              </a:rPr>
              <a:t>Innovative </a:t>
            </a:r>
            <a:r>
              <a:rPr lang="en-IN" sz="1400" b="1" dirty="0">
                <a:solidFill>
                  <a:schemeClr val="tx1">
                    <a:lumMod val="75000"/>
                    <a:lumOff val="25000"/>
                  </a:schemeClr>
                </a:solidFill>
              </a:rPr>
              <a:t>products tailored to your needs – </a:t>
            </a:r>
            <a:r>
              <a:rPr lang="en-IN" sz="1400" dirty="0">
                <a:solidFill>
                  <a:schemeClr val="tx1">
                    <a:lumMod val="75000"/>
                    <a:lumOff val="25000"/>
                  </a:schemeClr>
                </a:solidFill>
              </a:rPr>
              <a:t>XLERATE | Reefer logistics | Multi-City Consolidation |  Transhipment | Customized Value-added services | ODC and hazardous cargo movement</a:t>
            </a:r>
          </a:p>
          <a:p>
            <a:pPr lvl="0">
              <a:lnSpc>
                <a:spcPct val="100000"/>
              </a:lnSpc>
              <a:buClr>
                <a:schemeClr val="accent2"/>
              </a:buClr>
              <a:buFont typeface="Wingdings" panose="05000000000000000000" pitchFamily="2" charset="2"/>
              <a:buChar char="§"/>
            </a:pPr>
            <a:r>
              <a:rPr lang="en-IN" sz="1400" b="1" dirty="0" smtClean="0">
                <a:solidFill>
                  <a:schemeClr val="tx1">
                    <a:lumMod val="75000"/>
                    <a:lumOff val="25000"/>
                  </a:schemeClr>
                </a:solidFill>
              </a:rPr>
              <a:t>Express </a:t>
            </a:r>
            <a:r>
              <a:rPr lang="en-IN" sz="1400" b="1" dirty="0">
                <a:solidFill>
                  <a:schemeClr val="tx1">
                    <a:lumMod val="75000"/>
                    <a:lumOff val="25000"/>
                  </a:schemeClr>
                </a:solidFill>
              </a:rPr>
              <a:t>Distribution </a:t>
            </a:r>
            <a:r>
              <a:rPr lang="en-IN" sz="1400" dirty="0">
                <a:solidFill>
                  <a:schemeClr val="tx1">
                    <a:lumMod val="75000"/>
                    <a:lumOff val="25000"/>
                  </a:schemeClr>
                </a:solidFill>
              </a:rPr>
              <a:t>across India with first and last mile deliveries</a:t>
            </a:r>
            <a:endParaRPr lang="en-US" sz="1400" b="1" dirty="0">
              <a:solidFill>
                <a:schemeClr val="tx1">
                  <a:lumMod val="75000"/>
                  <a:lumOff val="25000"/>
                </a:schemeClr>
              </a:solidFill>
            </a:endParaRPr>
          </a:p>
        </p:txBody>
      </p:sp>
      <p:sp>
        <p:nvSpPr>
          <p:cNvPr id="12" name="Text Placeholder 7">
            <a:extLst>
              <a:ext uri="{FF2B5EF4-FFF2-40B4-BE49-F238E27FC236}">
                <a16:creationId xmlns="" xmlns:a16="http://schemas.microsoft.com/office/drawing/2014/main" id="{9B3F7B97-AD31-7B4F-89C8-0173C3BAC860}"/>
              </a:ext>
            </a:extLst>
          </p:cNvPr>
          <p:cNvSpPr txBox="1">
            <a:spLocks/>
          </p:cNvSpPr>
          <p:nvPr/>
        </p:nvSpPr>
        <p:spPr>
          <a:xfrm>
            <a:off x="6341872" y="4211490"/>
            <a:ext cx="4840538" cy="4661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N" sz="1800" b="1" spc="300" dirty="0" smtClean="0">
                <a:solidFill>
                  <a:srgbClr val="FF0000"/>
                </a:solidFill>
              </a:rPr>
              <a:t>DEDICATED FCL SERVICES</a:t>
            </a:r>
            <a:endParaRPr lang="en-IN" sz="1800" b="1" spc="300" dirty="0">
              <a:solidFill>
                <a:srgbClr val="FF0000"/>
              </a:solidFill>
            </a:endParaRPr>
          </a:p>
        </p:txBody>
      </p:sp>
      <p:cxnSp>
        <p:nvCxnSpPr>
          <p:cNvPr id="13" name="Straight Connector 12">
            <a:extLst>
              <a:ext uri="{FF2B5EF4-FFF2-40B4-BE49-F238E27FC236}">
                <a16:creationId xmlns="" xmlns:a16="http://schemas.microsoft.com/office/drawing/2014/main" id="{A2083799-D7AD-6843-9342-FCBE26010E82}"/>
              </a:ext>
            </a:extLst>
          </p:cNvPr>
          <p:cNvCxnSpPr>
            <a:cxnSpLocks/>
          </p:cNvCxnSpPr>
          <p:nvPr/>
        </p:nvCxnSpPr>
        <p:spPr>
          <a:xfrm>
            <a:off x="6341872" y="4565694"/>
            <a:ext cx="5761585"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 xmlns:a16="http://schemas.microsoft.com/office/drawing/2014/main" id="{DF8E55AC-D2F1-481F-BB63-EA30B7D2C345}"/>
              </a:ext>
            </a:extLst>
          </p:cNvPr>
          <p:cNvSpPr txBox="1">
            <a:spLocks/>
          </p:cNvSpPr>
          <p:nvPr/>
        </p:nvSpPr>
        <p:spPr>
          <a:xfrm>
            <a:off x="6341872" y="4588790"/>
            <a:ext cx="5232905" cy="20455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400"/>
              </a:spcBef>
              <a:buClr>
                <a:schemeClr val="accent2"/>
              </a:buClr>
              <a:buFont typeface="Wingdings" panose="05000000000000000000" pitchFamily="2" charset="2"/>
              <a:buChar char="§"/>
            </a:pPr>
            <a:r>
              <a:rPr lang="en-IN" sz="1400" b="1" dirty="0">
                <a:solidFill>
                  <a:schemeClr val="tx1">
                    <a:lumMod val="75000"/>
                    <a:lumOff val="25000"/>
                  </a:schemeClr>
                </a:solidFill>
              </a:rPr>
              <a:t>Expertise</a:t>
            </a:r>
            <a:r>
              <a:rPr lang="en-IN" sz="1400" dirty="0">
                <a:solidFill>
                  <a:schemeClr val="tx1">
                    <a:lumMod val="75000"/>
                    <a:lumOff val="25000"/>
                  </a:schemeClr>
                </a:solidFill>
              </a:rPr>
              <a:t> across industries</a:t>
            </a:r>
          </a:p>
          <a:p>
            <a:pPr lvl="0">
              <a:lnSpc>
                <a:spcPct val="100000"/>
              </a:lnSpc>
              <a:spcBef>
                <a:spcPts val="400"/>
              </a:spcBef>
              <a:buClr>
                <a:schemeClr val="accent2"/>
              </a:buClr>
              <a:buFont typeface="Wingdings" panose="05000000000000000000" pitchFamily="2" charset="2"/>
              <a:buChar char="§"/>
            </a:pPr>
            <a:r>
              <a:rPr lang="en-IN" sz="1400" dirty="0" smtClean="0">
                <a:solidFill>
                  <a:schemeClr val="tx1">
                    <a:lumMod val="75000"/>
                    <a:lumOff val="25000"/>
                  </a:schemeClr>
                </a:solidFill>
              </a:rPr>
              <a:t>Ocean </a:t>
            </a:r>
            <a:r>
              <a:rPr lang="en-IN" sz="1400" dirty="0">
                <a:solidFill>
                  <a:schemeClr val="tx1">
                    <a:lumMod val="75000"/>
                    <a:lumOff val="25000"/>
                  </a:schemeClr>
                </a:solidFill>
              </a:rPr>
              <a:t>freight traffic on a </a:t>
            </a:r>
            <a:r>
              <a:rPr lang="en-IN" sz="1400" b="1" dirty="0">
                <a:solidFill>
                  <a:schemeClr val="tx1">
                    <a:lumMod val="75000"/>
                    <a:lumOff val="25000"/>
                  </a:schemeClr>
                </a:solidFill>
              </a:rPr>
              <a:t>multi-carrier principle</a:t>
            </a:r>
          </a:p>
          <a:p>
            <a:pPr lvl="0">
              <a:lnSpc>
                <a:spcPct val="100000"/>
              </a:lnSpc>
              <a:spcBef>
                <a:spcPts val="400"/>
              </a:spcBef>
              <a:buClr>
                <a:schemeClr val="accent2"/>
              </a:buClr>
              <a:buFont typeface="Wingdings" panose="05000000000000000000" pitchFamily="2" charset="2"/>
              <a:buChar char="§"/>
            </a:pPr>
            <a:r>
              <a:rPr lang="en-IN" sz="1400" b="1" dirty="0">
                <a:solidFill>
                  <a:schemeClr val="tx1">
                    <a:lumMod val="75000"/>
                    <a:lumOff val="25000"/>
                  </a:schemeClr>
                </a:solidFill>
              </a:rPr>
              <a:t>Optimised cost and time </a:t>
            </a:r>
            <a:r>
              <a:rPr lang="en-IN" sz="1400" dirty="0">
                <a:solidFill>
                  <a:schemeClr val="tx1">
                    <a:lumMod val="75000"/>
                    <a:lumOff val="25000"/>
                  </a:schemeClr>
                </a:solidFill>
              </a:rPr>
              <a:t>of transportation </a:t>
            </a:r>
          </a:p>
          <a:p>
            <a:pPr lvl="0">
              <a:lnSpc>
                <a:spcPct val="100000"/>
              </a:lnSpc>
              <a:spcBef>
                <a:spcPts val="400"/>
              </a:spcBef>
              <a:buClr>
                <a:schemeClr val="accent2"/>
              </a:buClr>
              <a:buFont typeface="Wingdings" panose="05000000000000000000" pitchFamily="2" charset="2"/>
              <a:buChar char="§"/>
            </a:pPr>
            <a:r>
              <a:rPr lang="en-IN" sz="1400" dirty="0">
                <a:solidFill>
                  <a:schemeClr val="tx1">
                    <a:lumMod val="75000"/>
                    <a:lumOff val="25000"/>
                  </a:schemeClr>
                </a:solidFill>
              </a:rPr>
              <a:t>Transport of break bulks, heavy or oversized goods, with the highest quality</a:t>
            </a:r>
          </a:p>
          <a:p>
            <a:pPr lvl="0">
              <a:lnSpc>
                <a:spcPct val="100000"/>
              </a:lnSpc>
              <a:spcBef>
                <a:spcPts val="400"/>
              </a:spcBef>
              <a:buClr>
                <a:schemeClr val="accent2"/>
              </a:buClr>
              <a:buFont typeface="Wingdings" panose="05000000000000000000" pitchFamily="2" charset="2"/>
              <a:buChar char="§"/>
            </a:pPr>
            <a:r>
              <a:rPr lang="en-IN" sz="1400" b="1" dirty="0">
                <a:solidFill>
                  <a:schemeClr val="tx1">
                    <a:lumMod val="75000"/>
                    <a:lumOff val="25000"/>
                  </a:schemeClr>
                </a:solidFill>
              </a:rPr>
              <a:t>Better control and lower </a:t>
            </a:r>
            <a:r>
              <a:rPr lang="en-IN" sz="1400" dirty="0">
                <a:solidFill>
                  <a:schemeClr val="tx1">
                    <a:lumMod val="75000"/>
                    <a:lumOff val="25000"/>
                  </a:schemeClr>
                </a:solidFill>
              </a:rPr>
              <a:t>costs with offices at both, origin and destination </a:t>
            </a:r>
          </a:p>
          <a:p>
            <a:pPr lvl="0">
              <a:lnSpc>
                <a:spcPct val="100000"/>
              </a:lnSpc>
              <a:spcBef>
                <a:spcPts val="400"/>
              </a:spcBef>
              <a:buClr>
                <a:schemeClr val="accent2"/>
              </a:buClr>
              <a:buFont typeface="Wingdings" panose="05000000000000000000" pitchFamily="2" charset="2"/>
              <a:buChar char="§"/>
            </a:pPr>
            <a:r>
              <a:rPr lang="en-IN" sz="1400" dirty="0">
                <a:solidFill>
                  <a:schemeClr val="tx1">
                    <a:lumMod val="75000"/>
                    <a:lumOff val="25000"/>
                  </a:schemeClr>
                </a:solidFill>
              </a:rPr>
              <a:t>Dedicated FCL team </a:t>
            </a:r>
          </a:p>
        </p:txBody>
      </p:sp>
    </p:spTree>
    <p:extLst>
      <p:ext uri="{BB962C8B-B14F-4D97-AF65-F5344CB8AC3E}">
        <p14:creationId xmlns:p14="http://schemas.microsoft.com/office/powerpoint/2010/main" val="255353744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BGCNTNAME" val="Bullets"/>
  <p:tag name="TBGCONTENTTYPE" val="My Content"/>
  <p:tag name="TBGCONTENTSOURCE" val="C:\Documents and Settings\keanys\Application Data\Microsoft\PowerPoint\tbgPPTLibrary\PersonalContent.ppt"/>
  <p:tag name="TBGCONTENTSOURCEINDEX" val="1"/>
  <p:tag name="TBGCONTENTUNGROUP" val="False"/>
  <p:tag name="TBGCONTENTCOLUMNS" val="1"/>
  <p:tag name="TBGCONTENTPREVIEWPIC" val="C:\Documents and Settings\All Users\Application Data\APP\Volumes\Preview\0402111229_keanys_1496.jpg"/>
  <p:tag name="TBGCNTSOURCE_FULL_NAME" val="C:\Documents and Settings\All Users\Application Data\APP\App Files\Core Objs.ppt"/>
  <p:tag name="TBGCNTSLIDE_ID" val="1"/>
  <p:tag name="TBGCNTSHAPE_NAME" val="Text Box"/>
  <p:tag name="TBGREFRESHABLE" val="Y"/>
  <p:tag name="TBGCONTENTNAME" val="Text Box"/>
  <p:tag name="TBGORIGWIDTH" val="80.625"/>
  <p:tag name="TBGORIGHEIGHT" val="55.25"/>
  <p:tag name="TBGORIGTOP" val="240"/>
  <p:tag name="TBGORIGLEFT" val="315.625"/>
</p:tagLst>
</file>

<file path=ppt/tags/tag2.xml><?xml version="1.0" encoding="utf-8"?>
<p:tagLst xmlns:a="http://schemas.openxmlformats.org/drawingml/2006/main" xmlns:r="http://schemas.openxmlformats.org/officeDocument/2006/relationships" xmlns:p="http://schemas.openxmlformats.org/presentationml/2006/main">
  <p:tag name="TBGCNTNAME" val="Bullets"/>
  <p:tag name="TBGCONTENTTYPE" val="My Content"/>
  <p:tag name="TBGCONTENTSOURCE" val="C:\Documents and Settings\keanys\Application Data\Microsoft\PowerPoint\tbgPPTLibrary\PersonalContent.ppt"/>
  <p:tag name="TBGCONTENTSOURCEINDEX" val="1"/>
  <p:tag name="TBGCONTENTUNGROUP" val="False"/>
  <p:tag name="TBGCONTENTCOLUMNS" val="1"/>
  <p:tag name="TBGCONTENTPREVIEWPIC" val="C:\Documents and Settings\All Users\Application Data\APP\Volumes\Preview\0402111229_keanys_1496.jpg"/>
  <p:tag name="TBGCNTSOURCE_FULL_NAME" val="C:\Documents and Settings\All Users\Application Data\APP\App Files\Core Objs.ppt"/>
  <p:tag name="TBGCNTSLIDE_ID" val="1"/>
  <p:tag name="TBGCNTSHAPE_NAME" val="Text Box"/>
  <p:tag name="TBGREFRESHABLE" val="Y"/>
  <p:tag name="TBGCONTENTNAME" val="Text Box"/>
  <p:tag name="TBGORIGWIDTH" val="56.625"/>
  <p:tag name="TBGORIGHEIGHT" val="55.25"/>
  <p:tag name="TBGORIGTOP" val="241"/>
  <p:tag name="TBGORIGLEFT" val="547.875"/>
</p:tagLst>
</file>

<file path=ppt/tags/tag3.xml><?xml version="1.0" encoding="utf-8"?>
<p:tagLst xmlns:a="http://schemas.openxmlformats.org/drawingml/2006/main" xmlns:r="http://schemas.openxmlformats.org/officeDocument/2006/relationships" xmlns:p="http://schemas.openxmlformats.org/presentationml/2006/main">
  <p:tag name="TBGCNTNAME" val="Bullets"/>
  <p:tag name="TBGCONTENTTYPE" val="My Content"/>
  <p:tag name="TBGCONTENTSOURCE" val="C:\Documents and Settings\keanys\Application Data\Microsoft\PowerPoint\tbgPPTLibrary\PersonalContent.ppt"/>
  <p:tag name="TBGCONTENTSOURCEINDEX" val="1"/>
  <p:tag name="TBGCONTENTUNGROUP" val="False"/>
  <p:tag name="TBGCONTENTCOLUMNS" val="1"/>
  <p:tag name="TBGCONTENTPREVIEWPIC" val="C:\Documents and Settings\All Users\Application Data\APP\Volumes\Preview\0402111229_keanys_1496.jpg"/>
  <p:tag name="TBGCNTSOURCE_FULL_NAME" val="C:\Documents and Settings\All Users\Application Data\APP\App Files\Core Objs.ppt"/>
  <p:tag name="TBGCNTSLIDE_ID" val="1"/>
  <p:tag name="TBGCNTSHAPE_NAME" val="Text Box"/>
  <p:tag name="TBGREFRESHABLE" val="Y"/>
  <p:tag name="TBGCONTENTNAME" val="Text Box"/>
  <p:tag name="TBGORIGWIDTH" val="80.625"/>
  <p:tag name="TBGORIGHEIGHT" val="55.25"/>
  <p:tag name="TBGORIGTOP" val="240"/>
  <p:tag name="TBGORIGLEFT" val="611.5"/>
</p:tagLst>
</file>

<file path=ppt/tags/tag4.xml><?xml version="1.0" encoding="utf-8"?>
<p:tagLst xmlns:a="http://schemas.openxmlformats.org/drawingml/2006/main" xmlns:r="http://schemas.openxmlformats.org/officeDocument/2006/relationships" xmlns:p="http://schemas.openxmlformats.org/presentationml/2006/main">
  <p:tag name="TBGCNTNAME" val="Bullets"/>
  <p:tag name="TBGCONTENTTYPE" val="My Content"/>
  <p:tag name="TBGCONTENTSOURCE" val="C:\Documents and Settings\keanys\Application Data\Microsoft\PowerPoint\tbgPPTLibrary\PersonalContent.ppt"/>
  <p:tag name="TBGCONTENTSOURCEINDEX" val="1"/>
  <p:tag name="TBGCONTENTUNGROUP" val="False"/>
  <p:tag name="TBGCONTENTCOLUMNS" val="1"/>
  <p:tag name="TBGCONTENTPREVIEWPIC" val="C:\Documents and Settings\All Users\Application Data\APP\Volumes\Preview\0402111229_keanys_1496.jpg"/>
  <p:tag name="TBGCNTSOURCE_FULL_NAME" val="C:\Documents and Settings\All Users\Application Data\APP\App Files\Core Objs.ppt"/>
  <p:tag name="TBGCNTSLIDE_ID" val="1"/>
  <p:tag name="TBGCNTSHAPE_NAME" val="Text Box"/>
  <p:tag name="TBGREFRESHABLE" val="Y"/>
  <p:tag name="TBGCONTENTNAME" val="Text Box"/>
  <p:tag name="TBGORIGWIDTH" val="80.625"/>
  <p:tag name="TBGORIGHEIGHT" val="55.25"/>
  <p:tag name="TBGORIGTOP" val="240"/>
  <p:tag name="TBGORIGLEFT" val="611.5"/>
</p:tagLst>
</file>

<file path=ppt/tags/tag5.xml><?xml version="1.0" encoding="utf-8"?>
<p:tagLst xmlns:a="http://schemas.openxmlformats.org/drawingml/2006/main" xmlns:r="http://schemas.openxmlformats.org/officeDocument/2006/relationships" xmlns:p="http://schemas.openxmlformats.org/presentationml/2006/main">
  <p:tag name="TBGCNTNAME" val="Bullets"/>
  <p:tag name="TBGCONTENTTYPE" val="My Content"/>
  <p:tag name="TBGCONTENTSOURCE" val="C:\Documents and Settings\keanys\Application Data\Microsoft\PowerPoint\tbgPPTLibrary\PersonalContent.ppt"/>
  <p:tag name="TBGCONTENTSOURCEINDEX" val="1"/>
  <p:tag name="TBGCONTENTUNGROUP" val="False"/>
  <p:tag name="TBGCONTENTCOLUMNS" val="1"/>
  <p:tag name="TBGCONTENTPREVIEWPIC" val="C:\Documents and Settings\All Users\Application Data\APP\Volumes\Preview\0402111229_keanys_1496.jpg"/>
  <p:tag name="TBGCNTSOURCE_FULL_NAME" val="C:\Documents and Settings\All Users\Application Data\APP\App Files\Core Objs.ppt"/>
  <p:tag name="TBGCNTSLIDE_ID" val="1"/>
  <p:tag name="TBGCNTSHAPE_NAME" val="Text Box"/>
  <p:tag name="TBGREFRESHABLE" val="Y"/>
  <p:tag name="TBGCONTENTNAME" val="Text Box"/>
  <p:tag name="TBGORIGWIDTH" val="80.625"/>
  <p:tag name="TBGORIGHEIGHT" val="55.25"/>
  <p:tag name="TBGORIGTOP" val="240"/>
  <p:tag name="TBGORIGLEFT" val="315.625"/>
</p:tagLst>
</file>

<file path=ppt/tags/tag6.xml><?xml version="1.0" encoding="utf-8"?>
<p:tagLst xmlns:a="http://schemas.openxmlformats.org/drawingml/2006/main" xmlns:r="http://schemas.openxmlformats.org/officeDocument/2006/relationships" xmlns:p="http://schemas.openxmlformats.org/presentationml/2006/main">
  <p:tag name="TBGCNTNAME" val="Bullets"/>
  <p:tag name="TBGCONTENTTYPE" val="My Content"/>
  <p:tag name="TBGCONTENTSOURCE" val="C:\Documents and Settings\keanys\Application Data\Microsoft\PowerPoint\tbgPPTLibrary\PersonalContent.ppt"/>
  <p:tag name="TBGCONTENTSOURCEINDEX" val="1"/>
  <p:tag name="TBGCONTENTUNGROUP" val="False"/>
  <p:tag name="TBGCONTENTCOLUMNS" val="1"/>
  <p:tag name="TBGCONTENTPREVIEWPIC" val="C:\Documents and Settings\All Users\Application Data\APP\Volumes\Preview\0402111229_keanys_1496.jpg"/>
  <p:tag name="TBGCNTSOURCE_FULL_NAME" val="C:\Documents and Settings\All Users\Application Data\APP\App Files\Core Objs.ppt"/>
  <p:tag name="TBGCNTSLIDE_ID" val="1"/>
  <p:tag name="TBGCNTSHAPE_NAME" val="Text Box"/>
  <p:tag name="TBGREFRESHABLE" val="Y"/>
  <p:tag name="TBGCONTENTNAME" val="Text Box"/>
  <p:tag name="TBGORIGWIDTH" val="80.625"/>
  <p:tag name="TBGORIGHEIGHT" val="55.25"/>
  <p:tag name="TBGORIGTOP" val="240"/>
  <p:tag name="TBGORIGLEFT" val="315.625"/>
</p:tagLst>
</file>

<file path=ppt/tags/tag7.xml><?xml version="1.0" encoding="utf-8"?>
<p:tagLst xmlns:a="http://schemas.openxmlformats.org/drawingml/2006/main" xmlns:r="http://schemas.openxmlformats.org/officeDocument/2006/relationships" xmlns:p="http://schemas.openxmlformats.org/presentationml/2006/main">
  <p:tag name="TBGCNTNAME" val="Bullets"/>
  <p:tag name="TBGCONTENTTYPE" val="My Content"/>
  <p:tag name="TBGCONTENTSOURCE" val="C:\Documents and Settings\keanys\Application Data\Microsoft\PowerPoint\tbgPPTLibrary\PersonalContent.ppt"/>
  <p:tag name="TBGCONTENTSOURCEINDEX" val="1"/>
  <p:tag name="TBGCONTENTUNGROUP" val="False"/>
  <p:tag name="TBGCONTENTCOLUMNS" val="1"/>
  <p:tag name="TBGCONTENTPREVIEWPIC" val="C:\Documents and Settings\All Users\Application Data\APP\Volumes\Preview\0402111229_keanys_1496.jpg"/>
  <p:tag name="TBGCNTSOURCE_FULL_NAME" val="C:\Documents and Settings\All Users\Application Data\APP\App Files\Core Objs.ppt"/>
  <p:tag name="TBGCNTSLIDE_ID" val="1"/>
  <p:tag name="TBGCNTSHAPE_NAME" val="Text Box"/>
  <p:tag name="TBGREFRESHABLE" val="Y"/>
  <p:tag name="TBGCONTENTNAME" val="Text Box"/>
  <p:tag name="TBGORIGWIDTH" val="80.625"/>
  <p:tag name="TBGORIGHEIGHT" val="55.25"/>
  <p:tag name="TBGORIGTOP" val="240"/>
  <p:tag name="TBGORIGLEFT" val="611.5"/>
</p:tagLst>
</file>

<file path=ppt/tags/tag8.xml><?xml version="1.0" encoding="utf-8"?>
<p:tagLst xmlns:a="http://schemas.openxmlformats.org/drawingml/2006/main" xmlns:r="http://schemas.openxmlformats.org/officeDocument/2006/relationships" xmlns:p="http://schemas.openxmlformats.org/presentationml/2006/main">
  <p:tag name="TBGCNTNAME" val="Bullets"/>
  <p:tag name="TBGCONTENTTYPE" val="My Content"/>
  <p:tag name="TBGCONTENTSOURCE" val="C:\Documents and Settings\keanys\Application Data\Microsoft\PowerPoint\tbgPPTLibrary\PersonalContent.ppt"/>
  <p:tag name="TBGCONTENTSOURCEINDEX" val="1"/>
  <p:tag name="TBGCONTENTUNGROUP" val="False"/>
  <p:tag name="TBGCONTENTCOLUMNS" val="1"/>
  <p:tag name="TBGCONTENTPREVIEWPIC" val="C:\Documents and Settings\All Users\Application Data\APP\Volumes\Preview\0402111229_keanys_1496.jpg"/>
  <p:tag name="TBGCNTSOURCE_FULL_NAME" val="C:\Documents and Settings\All Users\Application Data\APP\App Files\Core Objs.ppt"/>
  <p:tag name="TBGCNTSLIDE_ID" val="1"/>
  <p:tag name="TBGCNTSHAPE_NAME" val="Text Box"/>
  <p:tag name="TBGREFRESHABLE" val="Y"/>
  <p:tag name="TBGCONTENTNAME" val="Text Box"/>
  <p:tag name="TBGORIGWIDTH" val="80.625"/>
  <p:tag name="TBGORIGHEIGHT" val="55.25"/>
  <p:tag name="TBGORIGTOP" val="240"/>
  <p:tag name="TBGORIGLEFT" val="611.5"/>
</p:tagLst>
</file>

<file path=ppt/tags/tag9.xml><?xml version="1.0" encoding="utf-8"?>
<p:tagLst xmlns:a="http://schemas.openxmlformats.org/drawingml/2006/main" xmlns:r="http://schemas.openxmlformats.org/officeDocument/2006/relationships" xmlns:p="http://schemas.openxmlformats.org/presentationml/2006/main">
  <p:tag name="TBGCNTNAME" val="Bullets"/>
  <p:tag name="TBGCONTENTTYPE" val="My Content"/>
  <p:tag name="TBGCONTENTSOURCE" val="C:\Documents and Settings\keanys\Application Data\Microsoft\PowerPoint\tbgPPTLibrary\PersonalContent.ppt"/>
  <p:tag name="TBGCONTENTSOURCEINDEX" val="1"/>
  <p:tag name="TBGCONTENTUNGROUP" val="False"/>
  <p:tag name="TBGCONTENTCOLUMNS" val="1"/>
  <p:tag name="TBGCONTENTPREVIEWPIC" val="C:\Documents and Settings\All Users\Application Data\APP\Volumes\Preview\0402111229_keanys_1496.jpg"/>
  <p:tag name="TBGCNTSOURCE_FULL_NAME" val="C:\Documents and Settings\All Users\Application Data\APP\App Files\Core Objs.ppt"/>
  <p:tag name="TBGCNTSLIDE_ID" val="1"/>
  <p:tag name="TBGCNTSHAPE_NAME" val="Text Box"/>
  <p:tag name="TBGREFRESHABLE" val="Y"/>
  <p:tag name="TBGCONTENTNAME" val="Text Box"/>
  <p:tag name="TBGORIGWIDTH" val="80.625"/>
  <p:tag name="TBGORIGHEIGHT" val="55.25"/>
  <p:tag name="TBGORIGTOP" val="240"/>
  <p:tag name="TBGORIGLEFT" val="611.5"/>
</p:tagLst>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FF0000"/>
      </a:accent1>
      <a:accent2>
        <a:srgbClr val="E20000"/>
      </a:accent2>
      <a:accent3>
        <a:srgbClr val="262626"/>
      </a:accent3>
      <a:accent4>
        <a:srgbClr val="C00000"/>
      </a:accent4>
      <a:accent5>
        <a:srgbClr val="FF0000"/>
      </a:accent5>
      <a:accent6>
        <a:srgbClr val="E20000"/>
      </a:accent6>
      <a:hlink>
        <a:srgbClr val="FF0505"/>
      </a:hlink>
      <a:folHlink>
        <a:srgbClr val="FF0505"/>
      </a:folHlink>
    </a:clrScheme>
    <a:fontScheme name="Custom 5">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Dark-01_Presentation_AS - v4.potx" id="{D7CDF393-FDD4-437B-B94C-496AC1500528}" vid="{96D15EC4-ADBA-4147-B6BF-A6EFEFEB87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Dark modernist presentation</Template>
  <TotalTime>0</TotalTime>
  <Words>2424</Words>
  <Application>Microsoft Office PowerPoint</Application>
  <PresentationFormat>Custom</PresentationFormat>
  <Paragraphs>546</Paragraphs>
  <Slides>44</Slides>
  <Notes>12</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Technology &amp; Communication</vt:lpstr>
      <vt:lpstr>PowerPoint Presentation</vt:lpstr>
      <vt:lpstr>Introducing  Gati Genie on whatsapp</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2019-04-08T11:58:24Z</dcterms:created>
  <dcterms:modified xsi:type="dcterms:W3CDTF">2022-01-03T13:27:31Z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v-abdarl@microsoft.com</vt:lpwstr>
  </property>
  <property fmtid="{D5CDD505-2E9C-101B-9397-08002B2CF9AE}" pid="5" name="MSIP_Label_f42aa342-8706-4288-bd11-ebb85995028c_SetDate">
    <vt:lpwstr>2018-08-01T18:17:20.6348874Z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